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6" r:id="rId3"/>
    <p:sldId id="267" r:id="rId4"/>
    <p:sldId id="268" r:id="rId5"/>
    <p:sldId id="269" r:id="rId6"/>
    <p:sldId id="270" r:id="rId7"/>
    <p:sldId id="274" r:id="rId8"/>
    <p:sldId id="273" r:id="rId9"/>
    <p:sldId id="271" r:id="rId10"/>
    <p:sldId id="272" r:id="rId11"/>
    <p:sldId id="264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76" r:id="rId26"/>
    <p:sldId id="290" r:id="rId27"/>
    <p:sldId id="293" r:id="rId28"/>
    <p:sldId id="292" r:id="rId29"/>
    <p:sldId id="294" r:id="rId30"/>
    <p:sldId id="295" r:id="rId31"/>
    <p:sldId id="296" r:id="rId32"/>
    <p:sldId id="297" r:id="rId33"/>
    <p:sldId id="298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E0ABD4-01B7-456B-A4C2-8EB50B43BB9D}">
          <p14:sldIdLst>
            <p14:sldId id="256"/>
            <p14:sldId id="266"/>
            <p14:sldId id="267"/>
            <p14:sldId id="268"/>
            <p14:sldId id="269"/>
            <p14:sldId id="270"/>
            <p14:sldId id="274"/>
            <p14:sldId id="273"/>
            <p14:sldId id="271"/>
            <p14:sldId id="272"/>
            <p14:sldId id="264"/>
          </p14:sldIdLst>
        </p14:section>
        <p14:section name="Untitled Section" id="{E97A7EDF-A68E-4D08-B09D-1EF18A9AEB10}">
          <p14:sldIdLst>
            <p14:sldId id="277"/>
          </p14:sldIdLst>
        </p14:section>
        <p14:section name="Untitled Section" id="{D440E897-7EFE-43C5-99EF-3FF61B718690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Untitled Section" id="{03F56F34-04B7-43FA-A5A6-F1324745FA3B}">
          <p14:sldIdLst>
            <p14:sldId id="276"/>
            <p14:sldId id="290"/>
            <p14:sldId id="293"/>
            <p14:sldId id="292"/>
            <p14:sldId id="294"/>
            <p14:sldId id="295"/>
            <p14:sldId id="296"/>
            <p14:sldId id="297"/>
            <p14:sldId id="29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76" autoAdjust="0"/>
    <p:restoredTop sz="94705"/>
  </p:normalViewPr>
  <p:slideViewPr>
    <p:cSldViewPr>
      <p:cViewPr varScale="1">
        <p:scale>
          <a:sx n="104" d="100"/>
          <a:sy n="104" d="100"/>
        </p:scale>
        <p:origin x="15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0FEB7-AF86-402B-9A8A-6589BA70499C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ED52-E14E-4D77-AD76-A40C802EAC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275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16FC9F1-47AD-4D8A-8C44-72B9CD65ED53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64F4C2B-350A-4E1F-BA2F-30AED03DDB2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xqFQoTCJOogP-p-ccCFQptPgodn0gINg&amp;url=http://www.ck12.org/book/CK-12-Basic-Algebra-Concepts/r13/section/1.13/&amp;psig=AFQjCNE_j1Smy7Ad8e35aFmygU-gUMALig&amp;ust=1442416390237091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4" Type="http://schemas.openxmlformats.org/officeDocument/2006/relationships/image" Target="../media/image7.tmp"/><Relationship Id="rId5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m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mp"/><Relationship Id="rId3" Type="http://schemas.openxmlformats.org/officeDocument/2006/relationships/image" Target="../media/image20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mp"/><Relationship Id="rId3" Type="http://schemas.openxmlformats.org/officeDocument/2006/relationships/image" Target="../media/image21.tm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mp"/><Relationship Id="rId3" Type="http://schemas.openxmlformats.org/officeDocument/2006/relationships/image" Target="../media/image22.tm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mp"/><Relationship Id="rId3" Type="http://schemas.openxmlformats.org/officeDocument/2006/relationships/image" Target="../media/image2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xqFQoTCJOogP-p-ccCFQptPgodn0gINg&amp;url=http://www.ck12.org/book/CK-12-Basic-Algebra-Concepts/r13/section/1.13/&amp;psig=AFQjCNE_j1Smy7Ad8e35aFmygU-gUMALig&amp;ust=1442416390237091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mp"/><Relationship Id="rId3" Type="http://schemas.openxmlformats.org/officeDocument/2006/relationships/image" Target="../media/image24.tm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mp"/><Relationship Id="rId3" Type="http://schemas.openxmlformats.org/officeDocument/2006/relationships/image" Target="../media/image25.tm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m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mp"/><Relationship Id="rId3" Type="http://schemas.openxmlformats.org/officeDocument/2006/relationships/image" Target="../media/image27.tm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xqFQoTCJOogP-p-ccCFQptPgodn0gINg&amp;url=http://www.ck12.org/book/CK-12-Basic-Algebra-Concepts/r13/section/1.13/&amp;psig=AFQjCNE_j1Smy7Ad8e35aFmygU-gUMALig&amp;ust=1442416390237091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8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xqFQoTCJOogP-p-ccCFQptPgodn0gINg&amp;url=http://www.ck12.org/book/CK-12-Basic-Algebra-Concepts/r13/section/1.13/&amp;psig=AFQjCNE_j1Smy7Ad8e35aFmygU-gUMALig&amp;ust=1442416390237091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xqFQoTCJOogP-p-ccCFQptPgodn0gINg&amp;url=http://www.ck12.org/book/CK-12-Basic-Algebra-Concepts/r13/section/1.13/&amp;psig=AFQjCNE_j1Smy7Ad8e35aFmygU-gUMALig&amp;ust=1442416390237091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543036" y="1356258"/>
            <a:ext cx="7302514" cy="1204306"/>
          </a:xfrm>
        </p:spPr>
        <p:txBody>
          <a:bodyPr/>
          <a:lstStyle/>
          <a:p>
            <a:r>
              <a:rPr lang="en-CA" dirty="0" smtClean="0"/>
              <a:t>1.02 Graphs of Linear Inequalities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Unit: Optimization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66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</a:rPr>
                        <m:t>𝑥</m:t>
                      </m:r>
                      <m:r>
                        <a:rPr lang="en-CA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3333" b="-2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dr282zn36sxxg.cloudfront.net/datastreams/f-d%3A842137a1d911b6ef6040c3998ee8dc74c48819337fda82546e87b831%2BIMAGE%2BIMAGE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5593"/>
            <a:ext cx="6048672" cy="574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624065" y="1025593"/>
            <a:ext cx="3512076" cy="39698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41840" y="323238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5528" y="3429000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28" y="3429000"/>
                <a:ext cx="32893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3897052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97052"/>
                <a:ext cx="32893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1412775"/>
                <a:ext cx="1931939" cy="2551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0" dirty="0" smtClean="0">
                    <a:solidFill>
                      <a:srgbClr val="FF0000"/>
                    </a:solidFill>
                  </a:rPr>
                  <a:t>Line is increasing: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CA" b="0" dirty="0" smtClean="0">
                    <a:solidFill>
                      <a:srgbClr val="FF0000"/>
                    </a:solidFill>
                  </a:rPr>
                  <a:t> is positive</a:t>
                </a:r>
              </a:p>
              <a:p>
                <a:r>
                  <a:rPr lang="en-CA" b="0" dirty="0" smtClean="0">
                    <a:solidFill>
                      <a:srgbClr val="FF0000"/>
                    </a:solidFill>
                  </a:rPr>
                  <a:t/>
                </a:r>
                <a:br>
                  <a:rPr lang="en-CA" b="0" dirty="0" smtClean="0">
                    <a:solidFill>
                      <a:srgbClr val="FF0000"/>
                    </a:solidFill>
                  </a:rPr>
                </a:br>
                <a:r>
                  <a:rPr lang="en-CA" b="1" dirty="0" smtClean="0">
                    <a:solidFill>
                      <a:srgbClr val="FF0000"/>
                    </a:solidFill>
                  </a:rPr>
                  <a:t>UP</a:t>
                </a:r>
                <a:r>
                  <a:rPr lang="en-CA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</m:oMath>
                </a14:m>
                <a:endParaRPr lang="en-CA" b="0" dirty="0" smtClean="0">
                  <a:solidFill>
                    <a:srgbClr val="FF0000"/>
                  </a:solidFill>
                </a:endParaRPr>
              </a:p>
              <a:p>
                <a:endParaRPr lang="en-CA" dirty="0">
                  <a:solidFill>
                    <a:srgbClr val="FF0000"/>
                  </a:solidFill>
                </a:endParaRPr>
              </a:p>
              <a:p>
                <a:r>
                  <a:rPr lang="en-CA" b="1" dirty="0" smtClean="0">
                    <a:solidFill>
                      <a:srgbClr val="FF0000"/>
                    </a:solidFill>
                  </a:rPr>
                  <a:t>RIGHT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endParaRPr lang="en-CA" b="0" dirty="0" smtClean="0">
                  <a:solidFill>
                    <a:srgbClr val="FF0000"/>
                  </a:solidFill>
                </a:endParaRPr>
              </a:p>
              <a:p>
                <a:endParaRPr lang="en-CA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CA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CA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CA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5"/>
                <a:ext cx="1931939" cy="2551789"/>
              </a:xfrm>
              <a:prstGeom prst="rect">
                <a:avLst/>
              </a:prstGeom>
              <a:blipFill rotWithShape="1">
                <a:blip r:embed="rId7"/>
                <a:stretch>
                  <a:fillRect l="-2524" t="-1196" r="-25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3121176" y="1597103"/>
            <a:ext cx="10664" cy="1757718"/>
          </a:xfrm>
          <a:prstGeom prst="line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31840" y="1599274"/>
            <a:ext cx="1468464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44880" y="150927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8681846">
                <a:off x="2005286" y="2916361"/>
                <a:ext cx="1378647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</a:rPr>
                        <m:t>𝑥</m:t>
                      </m:r>
                      <m:r>
                        <a:rPr lang="en-CA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81846">
                <a:off x="2005286" y="2916361"/>
                <a:ext cx="1378647" cy="6127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840927"/>
                <a:ext cx="10051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𝑏</m:t>
                      </m:r>
                      <m:r>
                        <a:rPr lang="en-CA" sz="24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CA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40927"/>
                <a:ext cx="100514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Freeform 52"/>
          <p:cNvSpPr/>
          <p:nvPr/>
        </p:nvSpPr>
        <p:spPr>
          <a:xfrm>
            <a:off x="1634836" y="1025236"/>
            <a:ext cx="5999019" cy="5735782"/>
          </a:xfrm>
          <a:custGeom>
            <a:avLst/>
            <a:gdLst>
              <a:gd name="connsiteX0" fmla="*/ 3560619 w 5999019"/>
              <a:gd name="connsiteY0" fmla="*/ 0 h 5735782"/>
              <a:gd name="connsiteX1" fmla="*/ 0 w 5999019"/>
              <a:gd name="connsiteY1" fmla="*/ 4017819 h 5735782"/>
              <a:gd name="connsiteX2" fmla="*/ 0 w 5999019"/>
              <a:gd name="connsiteY2" fmla="*/ 5708073 h 5735782"/>
              <a:gd name="connsiteX3" fmla="*/ 5999019 w 5999019"/>
              <a:gd name="connsiteY3" fmla="*/ 5735782 h 5735782"/>
              <a:gd name="connsiteX4" fmla="*/ 5999019 w 5999019"/>
              <a:gd name="connsiteY4" fmla="*/ 0 h 5735782"/>
              <a:gd name="connsiteX5" fmla="*/ 3560619 w 5999019"/>
              <a:gd name="connsiteY5" fmla="*/ 0 h 5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9019" h="5735782">
                <a:moveTo>
                  <a:pt x="3560619" y="0"/>
                </a:moveTo>
                <a:lnTo>
                  <a:pt x="0" y="4017819"/>
                </a:lnTo>
                <a:lnTo>
                  <a:pt x="0" y="5708073"/>
                </a:lnTo>
                <a:lnTo>
                  <a:pt x="5999019" y="5735782"/>
                </a:lnTo>
                <a:lnTo>
                  <a:pt x="5999019" y="0"/>
                </a:lnTo>
                <a:lnTo>
                  <a:pt x="3560619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3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8" grpId="0" build="p"/>
      <p:bldP spid="10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CA" sz="11500" dirty="0" smtClean="0"/>
              <a:t>Visions</a:t>
            </a:r>
          </a:p>
          <a:p>
            <a:pPr algn="ctr"/>
            <a:r>
              <a:rPr lang="en-CA" sz="4000" dirty="0" smtClean="0"/>
              <a:t>Page: 11 #2, 3, 8, 11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33975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76672"/>
            <a:ext cx="7520940" cy="3579849"/>
          </a:xfrm>
        </p:spPr>
        <p:txBody>
          <a:bodyPr>
            <a:noAutofit/>
          </a:bodyPr>
          <a:lstStyle/>
          <a:p>
            <a:pPr algn="ctr"/>
            <a:r>
              <a:rPr lang="en-CA" sz="30000" dirty="0" smtClean="0"/>
              <a:t>2</a:t>
            </a:r>
            <a:endParaRPr lang="en-CA" sz="30000" dirty="0"/>
          </a:p>
        </p:txBody>
      </p:sp>
    </p:spTree>
    <p:extLst>
      <p:ext uri="{BB962C8B-B14F-4D97-AF65-F5344CB8AC3E}">
        <p14:creationId xmlns:p14="http://schemas.microsoft.com/office/powerpoint/2010/main" val="126987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#2</a:t>
            </a:r>
            <a:endParaRPr lang="en-CA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22" b="36046"/>
          <a:stretch/>
        </p:blipFill>
        <p:spPr>
          <a:xfrm>
            <a:off x="362361" y="772917"/>
            <a:ext cx="2184731" cy="1154249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6" b="37483"/>
          <a:stretch/>
        </p:blipFill>
        <p:spPr>
          <a:xfrm>
            <a:off x="6105510" y="252002"/>
            <a:ext cx="2504065" cy="1936003"/>
          </a:xfrm>
          <a:prstGeom prst="rect">
            <a:avLst/>
          </a:prstGeom>
        </p:spPr>
      </p:pic>
      <p:pic>
        <p:nvPicPr>
          <p:cNvPr id="6" name="Content Placeholder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4"/>
          <a:stretch/>
        </p:blipFill>
        <p:spPr>
          <a:xfrm>
            <a:off x="3146410" y="365760"/>
            <a:ext cx="2359782" cy="170848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6"/>
          <a:stretch/>
        </p:blipFill>
        <p:spPr>
          <a:xfrm>
            <a:off x="179512" y="2564904"/>
            <a:ext cx="2550430" cy="27844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/>
          <a:stretch/>
        </p:blipFill>
        <p:spPr>
          <a:xfrm>
            <a:off x="3146410" y="2444778"/>
            <a:ext cx="2475343" cy="18420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12"/>
          <a:stretch/>
        </p:blipFill>
        <p:spPr>
          <a:xfrm>
            <a:off x="6105510" y="2564904"/>
            <a:ext cx="2498938" cy="192854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7" t="64288"/>
          <a:stretch/>
        </p:blipFill>
        <p:spPr>
          <a:xfrm>
            <a:off x="6516216" y="4474524"/>
            <a:ext cx="1375249" cy="7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96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#3a</a:t>
            </a:r>
            <a:endParaRPr lang="en-CA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33" y="365760"/>
            <a:ext cx="5358034" cy="57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#3b</a:t>
            </a:r>
            <a:endParaRPr lang="en-CA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14400"/>
            <a:ext cx="5686692" cy="54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4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#3C</a:t>
            </a:r>
            <a:endParaRPr lang="en-CA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40080"/>
            <a:ext cx="5443184" cy="55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0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#3D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3"/>
          <a:stretch/>
        </p:blipFill>
        <p:spPr>
          <a:xfrm>
            <a:off x="3088164" y="914400"/>
            <a:ext cx="5255736" cy="56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0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#3E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5760"/>
            <a:ext cx="6234345" cy="576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1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#3E</a:t>
            </a:r>
            <a:endParaRPr lang="en-CA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5760"/>
            <a:ext cx="6305792" cy="63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0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Important Parts of Linear Inequalities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1100628"/>
                <a:ext cx="7781488" cy="3912548"/>
              </a:xfrm>
            </p:spPr>
            <p:txBody>
              <a:bodyPr>
                <a:noAutofit/>
              </a:bodyPr>
              <a:lstStyle/>
              <a:p>
                <a:r>
                  <a:rPr lang="en-CA" sz="1800" u="sng" dirty="0" smtClean="0"/>
                  <a:t>Boundary Line</a:t>
                </a:r>
                <a:r>
                  <a:rPr lang="en-CA" sz="1800" dirty="0" smtClean="0"/>
                  <a:t>:  The linear equation that defines the edge of the </a:t>
                </a:r>
                <a:r>
                  <a:rPr lang="en-CA" sz="1800" dirty="0" smtClean="0"/>
                  <a:t>inequality</a:t>
                </a:r>
                <a:endParaRPr lang="en-CA" sz="1800" dirty="0" smtClean="0"/>
              </a:p>
              <a:p>
                <a:r>
                  <a:rPr lang="en-CA" sz="1800" u="sng" dirty="0" err="1" smtClean="0"/>
                  <a:t>Halfplane</a:t>
                </a:r>
                <a:r>
                  <a:rPr lang="en-CA" sz="1800" dirty="0" smtClean="0"/>
                  <a:t>: The shaded region of the </a:t>
                </a:r>
                <a:r>
                  <a:rPr lang="en-CA" sz="1800" dirty="0" smtClean="0"/>
                  <a:t>inequality</a:t>
                </a:r>
                <a:endParaRPr lang="en-CA" sz="1800" dirty="0"/>
              </a:p>
              <a:p>
                <a:r>
                  <a:rPr lang="en-CA" sz="1800" u="sng" dirty="0" smtClean="0"/>
                  <a:t>Test Point</a:t>
                </a:r>
                <a:r>
                  <a:rPr lang="en-CA" sz="1800" dirty="0" smtClean="0"/>
                  <a:t>: A point on either side of the Boundary Line.  </a:t>
                </a:r>
                <a:r>
                  <a:rPr lang="en-CA" sz="1800" dirty="0" smtClean="0"/>
                  <a:t>Substitute</a:t>
                </a:r>
                <a:r>
                  <a:rPr lang="en-CA" sz="1800" dirty="0" smtClean="0"/>
                  <a:t> the x and y values of this point in the original inequality.  If you get a true statement, shade on the side of the Boundary Line that includes the test point.  If you get a false statement, shade on the side of the Boundary Line that does not include the Test point.  </a:t>
                </a:r>
                <a:endParaRPr lang="en-CA" sz="2000" dirty="0" smtClean="0"/>
              </a:p>
              <a:p>
                <a:r>
                  <a:rPr lang="en-CA" sz="1800" u="sng" dirty="0" smtClean="0"/>
                  <a:t>Solution Set:</a:t>
                </a:r>
              </a:p>
              <a:p>
                <a:r>
                  <a:rPr lang="en-CA" sz="1800" dirty="0" smtClean="0"/>
                  <a:t>	</a:t>
                </a:r>
                <a:r>
                  <a:rPr lang="en-CA" sz="1800" dirty="0" smtClean="0"/>
                  <a:t> </a:t>
                </a:r>
                <a:r>
                  <a:rPr lang="en-CA" sz="1800" dirty="0"/>
                  <a:t>I</a:t>
                </a:r>
                <a:r>
                  <a:rPr lang="en-CA" sz="1800" dirty="0" smtClean="0"/>
                  <a:t>f </a:t>
                </a:r>
                <a14:m>
                  <m:oMath xmlns:m="http://schemas.openxmlformats.org/officeDocument/2006/math">
                    <m:r>
                      <a:rPr lang="en-CA" sz="1800" i="1">
                        <a:latin typeface="Cambria Math"/>
                      </a:rPr>
                      <m:t>≤</m:t>
                    </m:r>
                  </m:oMath>
                </a14:m>
                <a:r>
                  <a:rPr lang="en-CA" sz="1800" dirty="0"/>
                  <a:t> or </a:t>
                </a:r>
                <a14:m>
                  <m:oMath xmlns:m="http://schemas.openxmlformats.org/officeDocument/2006/math">
                    <m:r>
                      <a:rPr lang="en-CA" sz="1800" i="1">
                        <a:latin typeface="Cambria Math"/>
                      </a:rPr>
                      <m:t>≥</m:t>
                    </m:r>
                  </m:oMath>
                </a14:m>
                <a:r>
                  <a:rPr lang="en-CA" sz="1800" dirty="0"/>
                  <a:t> - corresponds to any ordered pairs </a:t>
                </a:r>
                <a:r>
                  <a:rPr lang="en-CA" sz="1800" dirty="0" smtClean="0"/>
                  <a:t>on the boundary line or inside  </a:t>
                </a:r>
                <a:r>
                  <a:rPr lang="en-CA" sz="1800" dirty="0"/>
                  <a:t>the </a:t>
                </a:r>
                <a:r>
                  <a:rPr lang="en-CA" sz="1800" dirty="0" err="1" smtClean="0"/>
                  <a:t>halfplane</a:t>
                </a:r>
                <a:endParaRPr lang="en-CA" sz="1800" dirty="0"/>
              </a:p>
              <a:p>
                <a:r>
                  <a:rPr lang="en-CA" sz="1800" dirty="0"/>
                  <a:t>	</a:t>
                </a:r>
                <a:r>
                  <a:rPr lang="en-CA" sz="1800" dirty="0" smtClean="0"/>
                  <a:t> </a:t>
                </a:r>
                <a:r>
                  <a:rPr lang="en-CA" sz="1800" dirty="0"/>
                  <a:t>I</a:t>
                </a:r>
                <a:r>
                  <a:rPr lang="en-CA" sz="1800" dirty="0" smtClean="0"/>
                  <a:t>f </a:t>
                </a:r>
                <a14:m>
                  <m:oMath xmlns:m="http://schemas.openxmlformats.org/officeDocument/2006/math">
                    <m:r>
                      <a:rPr lang="en-CA" sz="1800" b="1" i="1" smtClean="0">
                        <a:latin typeface="Cambria Math"/>
                      </a:rPr>
                      <m:t>&lt;</m:t>
                    </m:r>
                  </m:oMath>
                </a14:m>
                <a:r>
                  <a:rPr lang="en-CA" sz="1800" dirty="0" smtClean="0"/>
                  <a:t> or </a:t>
                </a:r>
                <a14:m>
                  <m:oMath xmlns:m="http://schemas.openxmlformats.org/officeDocument/2006/math">
                    <m:r>
                      <a:rPr lang="en-CA" sz="1800" b="1" i="1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CA" sz="1800" dirty="0" smtClean="0"/>
                  <a:t> - corresponds to any ordered pairs inside the </a:t>
                </a:r>
                <a:r>
                  <a:rPr lang="en-CA" sz="1800" dirty="0" err="1" smtClean="0"/>
                  <a:t>halfplane</a:t>
                </a:r>
                <a:endParaRPr lang="en-CA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1100628"/>
                <a:ext cx="7781488" cy="3912548"/>
              </a:xfrm>
              <a:blipFill rotWithShape="0">
                <a:blip r:embed="rId2"/>
                <a:stretch>
                  <a:fillRect l="-627" t="-936" r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7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#3g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7"/>
          <a:stretch/>
        </p:blipFill>
        <p:spPr>
          <a:xfrm>
            <a:off x="3203848" y="360205"/>
            <a:ext cx="5140052" cy="59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2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#3H</a:t>
            </a:r>
            <a:endParaRPr lang="en-CA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5" b="10048"/>
          <a:stretch/>
        </p:blipFill>
        <p:spPr>
          <a:xfrm>
            <a:off x="2915816" y="116632"/>
            <a:ext cx="605875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 8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8" y="1268760"/>
            <a:ext cx="8971444" cy="527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5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 8</a:t>
            </a:r>
            <a:endParaRPr lang="en-CA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4" y="884064"/>
            <a:ext cx="8650192" cy="566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 11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75" y="914400"/>
            <a:ext cx="6774910" cy="542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1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CA" sz="11500" dirty="0" smtClean="0"/>
              <a:t>Visions</a:t>
            </a:r>
          </a:p>
          <a:p>
            <a:pPr algn="ctr"/>
            <a:r>
              <a:rPr lang="en-CA" sz="4000" dirty="0" smtClean="0"/>
              <a:t>Page: 12 #7, 9, 12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54052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 7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" r="49515" b="64741"/>
          <a:stretch/>
        </p:blipFill>
        <p:spPr>
          <a:xfrm>
            <a:off x="395536" y="1124744"/>
            <a:ext cx="3717049" cy="165618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3923928" y="1124744"/>
            <a:ext cx="4680520" cy="53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 7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6" b="63468"/>
          <a:stretch/>
        </p:blipFill>
        <p:spPr>
          <a:xfrm>
            <a:off x="0" y="836712"/>
            <a:ext cx="3357663" cy="20664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/>
          <a:stretch/>
        </p:blipFill>
        <p:spPr>
          <a:xfrm>
            <a:off x="3563888" y="1268760"/>
            <a:ext cx="5095739" cy="48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 7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9" r="68098" b="32915"/>
          <a:stretch/>
        </p:blipFill>
        <p:spPr>
          <a:xfrm>
            <a:off x="251520" y="914400"/>
            <a:ext cx="2348897" cy="18002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04164"/>
            <a:ext cx="5495468" cy="56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2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 7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2" t="36532" b="35461"/>
          <a:stretch/>
        </p:blipFill>
        <p:spPr>
          <a:xfrm>
            <a:off x="395536" y="1052736"/>
            <a:ext cx="3213646" cy="158417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24690"/>
            <a:ext cx="5676862" cy="52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8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 smtClean="0"/>
                  <a:t>Graph the Line: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𝑦</m:t>
                    </m:r>
                    <m:r>
                      <a:rPr lang="en-CA" b="0" i="1" smtClean="0">
                        <a:latin typeface="Cambria Math"/>
                      </a:rPr>
                      <m:t>&lt;−</m:t>
                    </m:r>
                    <m:f>
                      <m:f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CA" b="0" i="1" smtClean="0">
                        <a:latin typeface="Cambria Math"/>
                      </a:rPr>
                      <m:t>𝑥</m:t>
                    </m:r>
                    <m:r>
                      <a:rPr lang="en-CA" b="0" i="1" smtClean="0">
                        <a:latin typeface="Cambria Math"/>
                      </a:rPr>
                      <m:t>+3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21" t="-8889" b="-2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dr282zn36sxxg.cloudfront.net/datastreams/f-d%3A842137a1d911b6ef6040c3998ee8dc74c48819337fda82546e87b831%2BIMAGE%2BIMAGE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5593"/>
            <a:ext cx="6048672" cy="574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1691680" y="1916832"/>
            <a:ext cx="5722421" cy="21341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066176" y="352749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5528" y="3429000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28" y="3429000"/>
                <a:ext cx="32893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3897052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97052"/>
                <a:ext cx="32893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116960" y="404664"/>
            <a:ext cx="75085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 rot="5400000">
            <a:off x="4242579" y="381301"/>
            <a:ext cx="750858" cy="544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1412775"/>
                <a:ext cx="1517851" cy="1720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CA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RISE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RUN</m:t>
                          </m:r>
                        </m:den>
                      </m:f>
                    </m:oMath>
                  </m:oMathPara>
                </a14:m>
                <a:endParaRPr lang="en-CA" b="0" dirty="0" smtClean="0">
                  <a:solidFill>
                    <a:srgbClr val="FF0000"/>
                  </a:solidFill>
                </a:endParaRPr>
              </a:p>
              <a:p>
                <a:r>
                  <a:rPr lang="en-CA" b="0" dirty="0" smtClean="0">
                    <a:solidFill>
                      <a:srgbClr val="FF0000"/>
                    </a:solidFill>
                  </a:rPr>
                  <a:t/>
                </a:r>
                <a:br>
                  <a:rPr lang="en-CA" b="0" dirty="0" smtClean="0">
                    <a:solidFill>
                      <a:srgbClr val="FF0000"/>
                    </a:solidFill>
                  </a:rPr>
                </a:br>
                <a:r>
                  <a:rPr lang="en-CA" b="0" dirty="0" smtClean="0">
                    <a:solidFill>
                      <a:srgbClr val="FF0000"/>
                    </a:solidFill>
                  </a:rPr>
                  <a:t>RISE </a:t>
                </a:r>
                <a:r>
                  <a:rPr lang="en-CA" b="1" dirty="0" smtClean="0">
                    <a:solidFill>
                      <a:srgbClr val="FF0000"/>
                    </a:solidFill>
                  </a:rPr>
                  <a:t>DOWN</a:t>
                </a:r>
                <a:r>
                  <a:rPr lang="en-CA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CA" b="0" dirty="0" smtClean="0">
                  <a:solidFill>
                    <a:srgbClr val="FF0000"/>
                  </a:solidFill>
                </a:endParaRPr>
              </a:p>
              <a:p>
                <a:endParaRPr lang="en-CA" dirty="0" smtClean="0">
                  <a:solidFill>
                    <a:srgbClr val="FF0000"/>
                  </a:solidFill>
                </a:endParaRPr>
              </a:p>
              <a:p>
                <a:r>
                  <a:rPr lang="en-CA" dirty="0" smtClean="0">
                    <a:solidFill>
                      <a:srgbClr val="FF0000"/>
                    </a:solidFill>
                  </a:rPr>
                  <a:t>RUN </a:t>
                </a:r>
                <a:r>
                  <a:rPr lang="en-CA" b="1" dirty="0" smtClean="0">
                    <a:solidFill>
                      <a:srgbClr val="FF0000"/>
                    </a:solidFill>
                  </a:rPr>
                  <a:t>RIGHT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endParaRPr lang="en-CA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5"/>
                <a:ext cx="1517851" cy="1720792"/>
              </a:xfrm>
              <a:prstGeom prst="rect">
                <a:avLst/>
              </a:prstGeom>
              <a:blipFill rotWithShape="1">
                <a:blip r:embed="rId7"/>
                <a:stretch>
                  <a:fillRect l="-3213" b="-49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4634880" y="3051838"/>
            <a:ext cx="0" cy="531050"/>
          </a:xfrm>
          <a:prstGeom prst="line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644008" y="3582887"/>
            <a:ext cx="1512168" cy="1"/>
          </a:xfrm>
          <a:prstGeom prst="line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54008" y="2944119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274637">
                <a:off x="1714255" y="1560947"/>
                <a:ext cx="1590244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</a:rPr>
                        <m:t>𝑥</m:t>
                      </m:r>
                      <m:r>
                        <a:rPr lang="en-CA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637">
                <a:off x="1714255" y="1560947"/>
                <a:ext cx="1590244" cy="6127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620982" y="1911927"/>
            <a:ext cx="6026727" cy="4835237"/>
          </a:xfrm>
          <a:custGeom>
            <a:avLst/>
            <a:gdLst>
              <a:gd name="connsiteX0" fmla="*/ 13854 w 6026727"/>
              <a:gd name="connsiteY0" fmla="*/ 0 h 4835237"/>
              <a:gd name="connsiteX1" fmla="*/ 0 w 6026727"/>
              <a:gd name="connsiteY1" fmla="*/ 4835237 h 4835237"/>
              <a:gd name="connsiteX2" fmla="*/ 6026727 w 6026727"/>
              <a:gd name="connsiteY2" fmla="*/ 4835237 h 4835237"/>
              <a:gd name="connsiteX3" fmla="*/ 6012873 w 6026727"/>
              <a:gd name="connsiteY3" fmla="*/ 2327564 h 4835237"/>
              <a:gd name="connsiteX4" fmla="*/ 13854 w 6026727"/>
              <a:gd name="connsiteY4" fmla="*/ 0 h 483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6727" h="4835237">
                <a:moveTo>
                  <a:pt x="13854" y="0"/>
                </a:moveTo>
                <a:lnTo>
                  <a:pt x="0" y="4835237"/>
                </a:lnTo>
                <a:lnTo>
                  <a:pt x="6026727" y="4835237"/>
                </a:lnTo>
                <a:lnTo>
                  <a:pt x="6012873" y="2327564"/>
                </a:lnTo>
                <a:lnTo>
                  <a:pt x="13854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00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4" grpId="0" animBg="1"/>
      <p:bldP spid="15" grpId="0" animBg="1"/>
      <p:bldP spid="18" grpId="0" build="p"/>
      <p:bldP spid="10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 7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5" r="55383"/>
          <a:stretch/>
        </p:blipFill>
        <p:spPr>
          <a:xfrm>
            <a:off x="323528" y="1052736"/>
            <a:ext cx="3285001" cy="186181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672"/>
            <a:ext cx="5519608" cy="61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 7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2" t="67085"/>
          <a:stretch/>
        </p:blipFill>
        <p:spPr>
          <a:xfrm>
            <a:off x="251520" y="980728"/>
            <a:ext cx="3213646" cy="186181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0648"/>
            <a:ext cx="5119289" cy="63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#9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68"/>
          <a:stretch/>
        </p:blipFill>
        <p:spPr>
          <a:xfrm>
            <a:off x="326847" y="1124744"/>
            <a:ext cx="8513165" cy="48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#9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49"/>
          <a:stretch/>
        </p:blipFill>
        <p:spPr>
          <a:xfrm>
            <a:off x="683567" y="914400"/>
            <a:ext cx="8078337" cy="237058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573016"/>
            <a:ext cx="792758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8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Page 11 #12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3024336" cy="601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0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 smtClean="0"/>
                  <a:t>The Parts of the Line: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𝑦</m:t>
                    </m:r>
                    <m:r>
                      <a:rPr lang="en-CA" b="0" i="1" smtClean="0">
                        <a:latin typeface="Cambria Math"/>
                      </a:rPr>
                      <m:t>&lt;−</m:t>
                    </m:r>
                    <m:f>
                      <m:fPr>
                        <m:ctrlPr>
                          <a:rPr lang="en-CA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CA" b="0" i="1" smtClean="0">
                        <a:latin typeface="Cambria Math"/>
                      </a:rPr>
                      <m:t>𝑥</m:t>
                    </m:r>
                    <m:r>
                      <a:rPr lang="en-CA" b="0" i="1" smtClean="0">
                        <a:latin typeface="Cambria Math"/>
                      </a:rPr>
                      <m:t>+3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21" t="-8889" b="-27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dr282zn36sxxg.cloudfront.net/datastreams/f-d%3A842137a1d911b6ef6040c3998ee8dc74c48819337fda82546e87b831%2BIMAGE%2BIMAGE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5593"/>
            <a:ext cx="6048672" cy="574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1691680" y="1916832"/>
            <a:ext cx="5722421" cy="2134108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5528" y="3429000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28" y="3429000"/>
                <a:ext cx="32893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3897052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97052"/>
                <a:ext cx="32893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620982" y="1911927"/>
            <a:ext cx="6026727" cy="4835237"/>
          </a:xfrm>
          <a:custGeom>
            <a:avLst/>
            <a:gdLst>
              <a:gd name="connsiteX0" fmla="*/ 13854 w 6026727"/>
              <a:gd name="connsiteY0" fmla="*/ 0 h 4835237"/>
              <a:gd name="connsiteX1" fmla="*/ 0 w 6026727"/>
              <a:gd name="connsiteY1" fmla="*/ 4835237 h 4835237"/>
              <a:gd name="connsiteX2" fmla="*/ 6026727 w 6026727"/>
              <a:gd name="connsiteY2" fmla="*/ 4835237 h 4835237"/>
              <a:gd name="connsiteX3" fmla="*/ 6012873 w 6026727"/>
              <a:gd name="connsiteY3" fmla="*/ 2327564 h 4835237"/>
              <a:gd name="connsiteX4" fmla="*/ 13854 w 6026727"/>
              <a:gd name="connsiteY4" fmla="*/ 0 h 483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6727" h="4835237">
                <a:moveTo>
                  <a:pt x="13854" y="0"/>
                </a:moveTo>
                <a:lnTo>
                  <a:pt x="0" y="4835237"/>
                </a:lnTo>
                <a:lnTo>
                  <a:pt x="6026727" y="4835237"/>
                </a:lnTo>
                <a:lnTo>
                  <a:pt x="6012873" y="2327564"/>
                </a:lnTo>
                <a:lnTo>
                  <a:pt x="13854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274637">
                <a:off x="1714255" y="1560947"/>
                <a:ext cx="1590244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CA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CA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CA" b="0" i="1" smtClean="0">
                          <a:latin typeface="Cambria Math"/>
                        </a:rPr>
                        <m:t>𝑥</m:t>
                      </m:r>
                      <m:r>
                        <a:rPr lang="en-CA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637">
                <a:off x="1714255" y="1560947"/>
                <a:ext cx="1590244" cy="6127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 rot="1375981">
            <a:off x="5917889" y="3413611"/>
            <a:ext cx="2992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Boundary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375981">
            <a:off x="3482310" y="4715953"/>
            <a:ext cx="20553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Halfplane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37614" y="5908564"/>
            <a:ext cx="2542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Solution Set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6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 smtClean="0"/>
                  <a:t>Graph the Line: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𝑦</m:t>
                    </m:r>
                    <m:r>
                      <a:rPr lang="en-CA" b="0" i="1" smtClean="0">
                        <a:latin typeface="Cambria Math"/>
                      </a:rPr>
                      <m:t>≥3</m:t>
                    </m:r>
                    <m:r>
                      <a:rPr lang="en-CA" b="0" i="1" smtClean="0">
                        <a:latin typeface="Cambria Math"/>
                      </a:rPr>
                      <m:t>𝑥</m:t>
                    </m:r>
                    <m:r>
                      <a:rPr lang="en-CA" b="0" i="1" smtClean="0">
                        <a:latin typeface="Cambria Math"/>
                      </a:rPr>
                      <m:t>−2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21" t="-6667" b="-2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dr282zn36sxxg.cloudfront.net/datastreams/f-d%3A842137a1d911b6ef6040c3998ee8dc74c48819337fda82546e87b831%2BIMAGE%2BIMAGE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5593"/>
            <a:ext cx="6048672" cy="574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3776713" y="960481"/>
            <a:ext cx="2137665" cy="57429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862492" y="351019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5528" y="3429000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28" y="3429000"/>
                <a:ext cx="32893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3897052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97052"/>
                <a:ext cx="32893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4760712" y="465277"/>
            <a:ext cx="75085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 rot="5400000">
            <a:off x="4099372" y="505845"/>
            <a:ext cx="558360" cy="350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0" y="1412775"/>
                <a:ext cx="1517851" cy="1720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CA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RISE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CA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RUN</m:t>
                          </m:r>
                        </m:den>
                      </m:f>
                    </m:oMath>
                  </m:oMathPara>
                </a14:m>
                <a:endParaRPr lang="en-CA" b="0" dirty="0" smtClean="0">
                  <a:solidFill>
                    <a:srgbClr val="FF0000"/>
                  </a:solidFill>
                </a:endParaRPr>
              </a:p>
              <a:p>
                <a:r>
                  <a:rPr lang="en-CA" b="0" dirty="0" smtClean="0">
                    <a:solidFill>
                      <a:srgbClr val="FF0000"/>
                    </a:solidFill>
                  </a:rPr>
                  <a:t/>
                </a:r>
                <a:br>
                  <a:rPr lang="en-CA" b="0" dirty="0" smtClean="0">
                    <a:solidFill>
                      <a:srgbClr val="FF0000"/>
                    </a:solidFill>
                  </a:rPr>
                </a:br>
                <a:r>
                  <a:rPr lang="en-CA" b="0" dirty="0" smtClean="0">
                    <a:solidFill>
                      <a:srgbClr val="FF0000"/>
                    </a:solidFill>
                  </a:rPr>
                  <a:t>RISE </a:t>
                </a:r>
                <a:r>
                  <a:rPr lang="en-CA" b="1" dirty="0" smtClean="0">
                    <a:solidFill>
                      <a:srgbClr val="FF0000"/>
                    </a:solidFill>
                  </a:rPr>
                  <a:t>UP</a:t>
                </a:r>
                <a:r>
                  <a:rPr lang="en-CA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CA" b="0" dirty="0" smtClean="0">
                  <a:solidFill>
                    <a:srgbClr val="FF0000"/>
                  </a:solidFill>
                </a:endParaRPr>
              </a:p>
              <a:p>
                <a:endParaRPr lang="en-CA" dirty="0" smtClean="0">
                  <a:solidFill>
                    <a:srgbClr val="FF0000"/>
                  </a:solidFill>
                </a:endParaRPr>
              </a:p>
              <a:p>
                <a:r>
                  <a:rPr lang="en-CA" dirty="0" smtClean="0">
                    <a:solidFill>
                      <a:srgbClr val="FF0000"/>
                    </a:solidFill>
                  </a:rPr>
                  <a:t>RUN </a:t>
                </a:r>
                <a:r>
                  <a:rPr lang="en-CA" b="1" dirty="0" smtClean="0">
                    <a:solidFill>
                      <a:srgbClr val="FF0000"/>
                    </a:solidFill>
                  </a:rPr>
                  <a:t>RIGHT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CA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775"/>
                <a:ext cx="1517851" cy="1720792"/>
              </a:xfrm>
              <a:prstGeom prst="rect">
                <a:avLst/>
              </a:prstGeom>
              <a:blipFill rotWithShape="1">
                <a:blip r:embed="rId7"/>
                <a:stretch>
                  <a:fillRect l="-3213" b="-49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endCxn id="7" idx="3"/>
          </p:cNvCxnSpPr>
          <p:nvPr/>
        </p:nvCxnSpPr>
        <p:spPr>
          <a:xfrm flipV="1">
            <a:off x="4634880" y="3582889"/>
            <a:ext cx="39584" cy="887465"/>
          </a:xfrm>
          <a:prstGeom prst="line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44008" y="3582889"/>
            <a:ext cx="308484" cy="34607"/>
          </a:xfrm>
          <a:prstGeom prst="line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44880" y="4365104"/>
            <a:ext cx="180000" cy="180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274637">
                <a:off x="5693592" y="1414608"/>
                <a:ext cx="1340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=3</m:t>
                      </m:r>
                      <m:r>
                        <a:rPr lang="en-CA" b="0" i="1" smtClean="0">
                          <a:latin typeface="Cambria Math"/>
                        </a:rPr>
                        <m:t>𝑥</m:t>
                      </m:r>
                      <m:r>
                        <a:rPr lang="en-CA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637">
                <a:off x="5693592" y="1414608"/>
                <a:ext cx="134017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634836" y="997527"/>
            <a:ext cx="4211782" cy="5735782"/>
          </a:xfrm>
          <a:custGeom>
            <a:avLst/>
            <a:gdLst>
              <a:gd name="connsiteX0" fmla="*/ 4211782 w 4211782"/>
              <a:gd name="connsiteY0" fmla="*/ 0 h 5735782"/>
              <a:gd name="connsiteX1" fmla="*/ 2105891 w 4211782"/>
              <a:gd name="connsiteY1" fmla="*/ 5721928 h 5735782"/>
              <a:gd name="connsiteX2" fmla="*/ 0 w 4211782"/>
              <a:gd name="connsiteY2" fmla="*/ 5735782 h 5735782"/>
              <a:gd name="connsiteX3" fmla="*/ 13855 w 4211782"/>
              <a:gd name="connsiteY3" fmla="*/ 27709 h 5735782"/>
              <a:gd name="connsiteX4" fmla="*/ 4211782 w 4211782"/>
              <a:gd name="connsiteY4" fmla="*/ 0 h 5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5735782">
                <a:moveTo>
                  <a:pt x="4211782" y="0"/>
                </a:moveTo>
                <a:lnTo>
                  <a:pt x="2105891" y="5721928"/>
                </a:lnTo>
                <a:lnTo>
                  <a:pt x="0" y="5735782"/>
                </a:lnTo>
                <a:cubicBezTo>
                  <a:pt x="4618" y="3833091"/>
                  <a:pt x="9237" y="1930400"/>
                  <a:pt x="13855" y="27709"/>
                </a:cubicBezTo>
                <a:lnTo>
                  <a:pt x="4211782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4" grpId="0" animBg="1"/>
      <p:bldP spid="15" grpId="0" animBg="1"/>
      <p:bldP spid="18" grpId="0" build="p"/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 smtClean="0"/>
                  <a:t>Parts of the Line: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𝑦</m:t>
                    </m:r>
                    <m:r>
                      <a:rPr lang="en-CA" b="0" i="1" smtClean="0">
                        <a:latin typeface="Cambria Math"/>
                      </a:rPr>
                      <m:t>≥3</m:t>
                    </m:r>
                    <m:r>
                      <a:rPr lang="en-CA" b="0" i="1" smtClean="0">
                        <a:latin typeface="Cambria Math"/>
                      </a:rPr>
                      <m:t>𝑥</m:t>
                    </m:r>
                    <m:r>
                      <a:rPr lang="en-CA" b="0" i="1" smtClean="0">
                        <a:latin typeface="Cambria Math"/>
                      </a:rPr>
                      <m:t>−2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21" t="-6667" b="-2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dr282zn36sxxg.cloudfront.net/datastreams/f-d%3A842137a1d911b6ef6040c3998ee8dc74c48819337fda82546e87b831%2BIMAGE%2BIMAGE.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25593"/>
            <a:ext cx="6048672" cy="574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3776713" y="960481"/>
            <a:ext cx="2137665" cy="574291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5528" y="3429000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28" y="3429000"/>
                <a:ext cx="328936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3897052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1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897052"/>
                <a:ext cx="328936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1702596" y="944635"/>
            <a:ext cx="4211782" cy="5735782"/>
          </a:xfrm>
          <a:custGeom>
            <a:avLst/>
            <a:gdLst>
              <a:gd name="connsiteX0" fmla="*/ 4211782 w 4211782"/>
              <a:gd name="connsiteY0" fmla="*/ 0 h 5735782"/>
              <a:gd name="connsiteX1" fmla="*/ 2105891 w 4211782"/>
              <a:gd name="connsiteY1" fmla="*/ 5721928 h 5735782"/>
              <a:gd name="connsiteX2" fmla="*/ 0 w 4211782"/>
              <a:gd name="connsiteY2" fmla="*/ 5735782 h 5735782"/>
              <a:gd name="connsiteX3" fmla="*/ 13855 w 4211782"/>
              <a:gd name="connsiteY3" fmla="*/ 27709 h 5735782"/>
              <a:gd name="connsiteX4" fmla="*/ 4211782 w 4211782"/>
              <a:gd name="connsiteY4" fmla="*/ 0 h 5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82" h="5735782">
                <a:moveTo>
                  <a:pt x="4211782" y="0"/>
                </a:moveTo>
                <a:lnTo>
                  <a:pt x="2105891" y="5721928"/>
                </a:lnTo>
                <a:lnTo>
                  <a:pt x="0" y="5735782"/>
                </a:lnTo>
                <a:cubicBezTo>
                  <a:pt x="4618" y="3833091"/>
                  <a:pt x="9237" y="1930400"/>
                  <a:pt x="13855" y="27709"/>
                </a:cubicBezTo>
                <a:lnTo>
                  <a:pt x="4211782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274637">
                <a:off x="5693592" y="1414608"/>
                <a:ext cx="1340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/>
                        </a:rPr>
                        <m:t>𝑦</m:t>
                      </m:r>
                      <m:r>
                        <a:rPr lang="en-CA" b="0" i="1" smtClean="0">
                          <a:latin typeface="Cambria Math"/>
                        </a:rPr>
                        <m:t>=3</m:t>
                      </m:r>
                      <m:r>
                        <a:rPr lang="en-CA" b="0" i="1" smtClean="0">
                          <a:latin typeface="Cambria Math"/>
                        </a:rPr>
                        <m:t>𝑥</m:t>
                      </m:r>
                      <m:r>
                        <a:rPr lang="en-CA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274637">
                <a:off x="5693592" y="1414608"/>
                <a:ext cx="134017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 rot="1494941">
            <a:off x="5910555" y="1148932"/>
            <a:ext cx="29924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Boundary Line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17548224">
            <a:off x="2291516" y="2466786"/>
            <a:ext cx="20553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Halfplane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2596" y="5013176"/>
            <a:ext cx="2542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Solution Set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76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Working With Inequalities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Practice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47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A" dirty="0" err="1" smtClean="0"/>
                  <a:t>SoLve</a:t>
                </a:r>
                <a:r>
                  <a:rPr lang="en-CA" dirty="0" smtClean="0"/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𝑥</m:t>
                    </m:r>
                    <m:r>
                      <a:rPr lang="en-CA" b="0" i="1" smtClean="0">
                        <a:latin typeface="Cambria Math"/>
                      </a:rPr>
                      <m:t>+9≥3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621" t="-6667" b="-2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1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 the Rule of a Linear Inequality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From the graph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56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252</TotalTime>
  <Words>338</Words>
  <Application>Microsoft Macintosh PowerPoint</Application>
  <PresentationFormat>On-screen Show (4:3)</PresentationFormat>
  <Paragraphs>85</Paragraphs>
  <Slides>34</Slides>
  <Notes>0</Notes>
  <HiddenSlides>24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Cambria Math</vt:lpstr>
      <vt:lpstr>Franklin Gothic Book</vt:lpstr>
      <vt:lpstr>Franklin Gothic Medium</vt:lpstr>
      <vt:lpstr>Tunga</vt:lpstr>
      <vt:lpstr>Wingdings</vt:lpstr>
      <vt:lpstr>Arial</vt:lpstr>
      <vt:lpstr>Angles</vt:lpstr>
      <vt:lpstr>1.02 Graphs of Linear Inequalities</vt:lpstr>
      <vt:lpstr>Important Parts of Linear Inequalities</vt:lpstr>
      <vt:lpstr>Graph the Line: y&lt;-2/5 x+3</vt:lpstr>
      <vt:lpstr>The Parts of the Line: y&lt;-2/5 x+3</vt:lpstr>
      <vt:lpstr>Graph the Line: y≥3x-2</vt:lpstr>
      <vt:lpstr>Parts of the Line: y≥3x-2</vt:lpstr>
      <vt:lpstr>Working With Inequalities</vt:lpstr>
      <vt:lpstr>SoLve: x+9≥3</vt:lpstr>
      <vt:lpstr>Finding the Rule of a Linear Inequality</vt:lpstr>
      <vt:lpstr>y≤6/5 x+8</vt:lpstr>
      <vt:lpstr>Practice </vt:lpstr>
      <vt:lpstr>Day</vt:lpstr>
      <vt:lpstr>Page 11 #2</vt:lpstr>
      <vt:lpstr>Page 11 #3a</vt:lpstr>
      <vt:lpstr>Page 11 #3b</vt:lpstr>
      <vt:lpstr>Page 11 #3C</vt:lpstr>
      <vt:lpstr>Page 11 #3D</vt:lpstr>
      <vt:lpstr>Page 11 #3E</vt:lpstr>
      <vt:lpstr>Page 11 #3E</vt:lpstr>
      <vt:lpstr>Page 11 #3g</vt:lpstr>
      <vt:lpstr>Page 11 #3H</vt:lpstr>
      <vt:lpstr>Page 11 # 8</vt:lpstr>
      <vt:lpstr>Page 11 # 8</vt:lpstr>
      <vt:lpstr>Page 11 # 11</vt:lpstr>
      <vt:lpstr>Practice </vt:lpstr>
      <vt:lpstr>Page 11 # 7</vt:lpstr>
      <vt:lpstr>Page 11 # 7</vt:lpstr>
      <vt:lpstr>Page 11 # 7</vt:lpstr>
      <vt:lpstr>Page 11 # 7</vt:lpstr>
      <vt:lpstr>Page 11 # 7</vt:lpstr>
      <vt:lpstr>Page 11 # 7</vt:lpstr>
      <vt:lpstr>Page 11 #9</vt:lpstr>
      <vt:lpstr>Page 11 #9</vt:lpstr>
      <vt:lpstr>Page 11 #12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 Rearranging Linear Inequalities</dc:title>
  <dc:creator>Tiffany Connell</dc:creator>
  <cp:lastModifiedBy>Microsoft Office User</cp:lastModifiedBy>
  <cp:revision>25</cp:revision>
  <dcterms:created xsi:type="dcterms:W3CDTF">2015-10-05T18:10:07Z</dcterms:created>
  <dcterms:modified xsi:type="dcterms:W3CDTF">2018-09-24T20:33:52Z</dcterms:modified>
</cp:coreProperties>
</file>