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2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5E0ABD4-01B7-456B-A4C2-8EB50B43BB9D}">
          <p14:sldIdLst>
            <p14:sldId id="256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2"/>
          </p14:sldIdLst>
        </p14:section>
        <p14:section name="Untitled Section" id="{0FC4B6C8-9A5D-42C8-9454-35794E659D3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76" autoAdjust="0"/>
    <p:restoredTop sz="94705"/>
  </p:normalViewPr>
  <p:slideViewPr>
    <p:cSldViewPr>
      <p:cViewPr>
        <p:scale>
          <a:sx n="75" d="100"/>
          <a:sy n="75" d="100"/>
        </p:scale>
        <p:origin x="2376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smtClean="0"/>
              <a:t>1.03 Systems of Inequalities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smtClean="0"/>
              <a:t>October 9,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 smtClean="0"/>
              <a:t>Unit: Optimization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58E98-38E5-49B9-952E-28E37856B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6340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smtClean="0"/>
              <a:t>1.03 Systems of Inequalities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smtClean="0"/>
              <a:t>October 9, 2015</a:t>
            </a:r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 smtClean="0"/>
              <a:t>Unit: Optimization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5ED52-E14E-4D77-AD76-A40C802EAC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2752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ED52-E14E-4D77-AD76-A40C802EACD4}" type="slidenum">
              <a:rPr lang="en-CA" smtClean="0"/>
              <a:t>13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October 9,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Unit: Optimization</a:t>
            </a:r>
            <a:endParaRPr lang="en-CA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CA" smtClean="0"/>
              <a:t>1.03 Systems of Inequalities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823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CAcQjRxqFQoTCJOogP-p-ccCFQptPgodn0gINg&amp;url=http://www.ck12.org/book/CK-12-Basic-Algebra-Concepts/r13/section/1.13/&amp;psig=AFQjCNE_j1Smy7Ad8e35aFmygU-gUMALig&amp;ust=1442416390237091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CAcQjRxqFQoTCJOogP-p-ccCFQptPgodn0gINg&amp;url=http://www.ck12.org/book/CK-12-Basic-Algebra-Concepts/r13/section/1.13/&amp;psig=AFQjCNE_j1Smy7Ad8e35aFmygU-gUMALig&amp;ust=1442416390237091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CAcQjRxqFQoTCJOogP-p-ccCFQptPgodn0gINg&amp;url=http://www.ck12.org/book/CK-12-Basic-Algebra-Concepts/r13/section/1.13/&amp;psig=AFQjCNE_j1Smy7Ad8e35aFmygU-gUMALig&amp;ust=1442416390237091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hyperlink" Target="http://www.google.ca/url?sa=i&amp;rct=j&amp;q=&amp;esrc=s&amp;source=images&amp;cd=&amp;cad=rja&amp;uact=8&amp;ved=0CAcQjRxqFQoTCJOogP-p-ccCFQptPgodn0gINg&amp;url=http://www.ck12.org/book/CK-12-Basic-Algebra-Concepts/r13/section/1.13/&amp;psig=AFQjCNE_j1Smy7Ad8e35aFmygU-gUMALig&amp;ust=1442416390237091" TargetMode="Externa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CAcQjRxqFQoTCJOogP-p-ccCFQptPgodn0gINg&amp;url=http://www.ck12.org/book/CK-12-Basic-Algebra-Concepts/r13/section/1.13/&amp;psig=AFQjCNE_j1Smy7Ad8e35aFmygU-gUMALig&amp;ust=1442416390237091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CAcQjRxqFQoTCJOogP-p-ccCFQptPgodn0gINg&amp;url=http://www.ck12.org/book/CK-12-Basic-Algebra-Concepts/r13/section/1.13/&amp;psig=AFQjCNE_j1Smy7Ad8e35aFmygU-gUMALig&amp;ust=1442416390237091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://www.google.ca/url?sa=i&amp;rct=j&amp;q=&amp;esrc=s&amp;source=images&amp;cd=&amp;cad=rja&amp;uact=8&amp;ved=0CAcQjRxqFQoTCJOogP-p-ccCFQptPgodn0gINg&amp;url=http://www.ck12.org/book/CK-12-Basic-Algebra-Concepts/r13/section/1.13/&amp;psig=AFQjCNE_j1Smy7Ad8e35aFmygU-gUMALig&amp;ust=1442416390237091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://www.google.ca/url?sa=i&amp;rct=j&amp;q=&amp;esrc=s&amp;source=images&amp;cd=&amp;cad=rja&amp;uact=8&amp;ved=0CAcQjRxqFQoTCJOogP-p-ccCFQptPgodn0gINg&amp;url=http://www.ck12.org/book/CK-12-Basic-Algebra-Concepts/r13/section/1.13/&amp;psig=AFQjCNE_j1Smy7Ad8e35aFmygU-gUMALig&amp;ust=1442416390237091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hyperlink" Target="http://www.google.ca/url?sa=i&amp;rct=j&amp;q=&amp;esrc=s&amp;source=images&amp;cd=&amp;cad=rja&amp;uact=8&amp;ved=0CAcQjRxqFQoTCJOogP-p-ccCFQptPgodn0gINg&amp;url=http://www.ck12.org/book/CK-12-Basic-Algebra-Concepts/r13/section/1.13/&amp;psig=AFQjCNE_j1Smy7Ad8e35aFmygU-gUMALig&amp;ust=1442416390237091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CAcQjRxqFQoTCJOogP-p-ccCFQptPgodn0gINg&amp;url=http://www.ck12.org/book/CK-12-Basic-Algebra-Concepts/r13/section/1.13/&amp;psig=AFQjCNE_j1Smy7Ad8e35aFmygU-gUMALig&amp;ust=1442416390237091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CAcQjRxqFQoTCJOogP-p-ccCFQptPgodn0gINg&amp;url=http://www.ck12.org/book/CK-12-Basic-Algebra-Concepts/r13/section/1.13/&amp;psig=AFQjCNE_j1Smy7Ad8e35aFmygU-gUMALig&amp;ust=1442416390237091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43036" y="1356258"/>
            <a:ext cx="7302514" cy="1204306"/>
          </a:xfrm>
        </p:spPr>
        <p:txBody>
          <a:bodyPr/>
          <a:lstStyle/>
          <a:p>
            <a:r>
              <a:rPr lang="en-CA" dirty="0" smtClean="0"/>
              <a:t>1.03 Systems of Inequalities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Unit: Optimization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66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Special Cases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Parallel Lines</a:t>
                </a:r>
              </a:p>
              <a:p>
                <a:endParaRPr lang="en-CA" dirty="0"/>
              </a:p>
              <a:p>
                <a:pPr>
                  <a:buFont typeface="+mj-lt"/>
                  <a:buAutoNum type="arabicPeriod"/>
                </a:pPr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CA" b="1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b="1" i="1" smtClean="0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+</m:t>
                    </m:r>
                    <m:r>
                      <a:rPr lang="en-CA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CA" dirty="0" smtClean="0"/>
                  <a:t>	</a:t>
                </a:r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CA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−</m:t>
                    </m:r>
                    <m:r>
                      <a:rPr lang="en-CA" b="1" i="1" smtClean="0">
                        <a:latin typeface="Cambria Math"/>
                      </a:rPr>
                      <m:t>𝟒</m:t>
                    </m:r>
                  </m:oMath>
                </a14:m>
                <a:endParaRPr lang="en-CA" dirty="0"/>
              </a:p>
              <a:p>
                <a:pPr>
                  <a:buFont typeface="+mj-lt"/>
                  <a:buAutoNum type="arabicPeriod"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05" t="-5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572000" y="1"/>
            <a:ext cx="4571999" cy="4340889"/>
            <a:chOff x="4572000" y="1"/>
            <a:chExt cx="4571999" cy="4340889"/>
          </a:xfrm>
        </p:grpSpPr>
        <p:pic>
          <p:nvPicPr>
            <p:cNvPr id="5" name="Picture 2" descr="https://dr282zn36sxxg.cloudfront.net/datastreams/f-d%3A842137a1d911b6ef6040c3998ee8dc74c48819337fda82546e87b831%2BIMAGE%2BIMAGE.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"/>
              <a:ext cx="4571999" cy="4340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" name="Straight Connector 8"/>
          <p:cNvCxnSpPr/>
          <p:nvPr/>
        </p:nvCxnSpPr>
        <p:spPr>
          <a:xfrm flipV="1">
            <a:off x="4572000" y="692696"/>
            <a:ext cx="4571999" cy="20882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63250" y="1992267"/>
            <a:ext cx="4571999" cy="208823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>
                          <a:latin typeface="Cambria Math"/>
                        </a:rPr>
                        <m:t>𝒚</m:t>
                      </m:r>
                      <m:r>
                        <a:rPr lang="en-CA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>
                          <a:latin typeface="Cambria Math"/>
                        </a:rPr>
                        <m:t>+</m:t>
                      </m:r>
                      <m:r>
                        <a:rPr lang="en-CA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/>
                        </a:rPr>
                        <m:t>𝒚</m:t>
                      </m:r>
                      <m:r>
                        <a:rPr lang="en-CA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 smtClean="0">
                          <a:latin typeface="Cambria Math"/>
                        </a:rPr>
                        <m:t>−</m:t>
                      </m:r>
                      <m:r>
                        <a:rPr lang="en-CA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6092553" y="3389919"/>
            <a:ext cx="216024" cy="4711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657436" y="2235146"/>
            <a:ext cx="243429" cy="3598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64088" y="2416461"/>
            <a:ext cx="226164" cy="35702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120589" y="1212181"/>
            <a:ext cx="184411" cy="38677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4597400" y="2044700"/>
            <a:ext cx="4546600" cy="2298700"/>
          </a:xfrm>
          <a:custGeom>
            <a:avLst/>
            <a:gdLst>
              <a:gd name="connsiteX0" fmla="*/ 0 w 4546600"/>
              <a:gd name="connsiteY0" fmla="*/ 2070100 h 2298700"/>
              <a:gd name="connsiteX1" fmla="*/ 4546600 w 4546600"/>
              <a:gd name="connsiteY1" fmla="*/ 0 h 2298700"/>
              <a:gd name="connsiteX2" fmla="*/ 4533900 w 4546600"/>
              <a:gd name="connsiteY2" fmla="*/ 2273300 h 2298700"/>
              <a:gd name="connsiteX3" fmla="*/ 0 w 4546600"/>
              <a:gd name="connsiteY3" fmla="*/ 2298700 h 2298700"/>
              <a:gd name="connsiteX4" fmla="*/ 0 w 4546600"/>
              <a:gd name="connsiteY4" fmla="*/ 2070100 h 229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6600" h="2298700">
                <a:moveTo>
                  <a:pt x="0" y="2070100"/>
                </a:moveTo>
                <a:lnTo>
                  <a:pt x="4546600" y="0"/>
                </a:lnTo>
                <a:cubicBezTo>
                  <a:pt x="4542367" y="757767"/>
                  <a:pt x="4538133" y="1515533"/>
                  <a:pt x="4533900" y="2273300"/>
                </a:cubicBezTo>
                <a:lnTo>
                  <a:pt x="0" y="2298700"/>
                </a:lnTo>
                <a:lnTo>
                  <a:pt x="0" y="2070100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348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Special Cases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Parallel Lines</a:t>
                </a:r>
              </a:p>
              <a:p>
                <a:endParaRPr lang="en-CA" dirty="0"/>
              </a:p>
              <a:p>
                <a:pPr>
                  <a:buFont typeface="+mj-lt"/>
                  <a:buAutoNum type="arabicPeriod"/>
                </a:pPr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CA" b="1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b="1" i="1" smtClean="0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+</m:t>
                    </m:r>
                    <m:r>
                      <a:rPr lang="en-CA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CA" dirty="0" smtClean="0"/>
                  <a:t>	</a:t>
                </a:r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CA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−</m:t>
                    </m:r>
                    <m:r>
                      <a:rPr lang="en-CA" b="1" i="1" smtClean="0">
                        <a:latin typeface="Cambria Math"/>
                      </a:rPr>
                      <m:t>𝟒</m:t>
                    </m:r>
                  </m:oMath>
                </a14:m>
                <a:endParaRPr lang="en-CA" dirty="0"/>
              </a:p>
              <a:p>
                <a:pPr>
                  <a:buFont typeface="+mj-lt"/>
                  <a:buAutoNum type="arabicPeriod"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05" t="-5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572000" y="1"/>
            <a:ext cx="4571999" cy="4340889"/>
            <a:chOff x="4572000" y="1"/>
            <a:chExt cx="4571999" cy="4340889"/>
          </a:xfrm>
        </p:grpSpPr>
        <p:pic>
          <p:nvPicPr>
            <p:cNvPr id="5" name="Picture 2" descr="https://dr282zn36sxxg.cloudfront.net/datastreams/f-d%3A842137a1d911b6ef6040c3998ee8dc74c48819337fda82546e87b831%2BIMAGE%2BIMAGE.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"/>
              <a:ext cx="4571999" cy="4340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Freeform 11"/>
          <p:cNvSpPr/>
          <p:nvPr/>
        </p:nvSpPr>
        <p:spPr>
          <a:xfrm>
            <a:off x="4610100" y="736600"/>
            <a:ext cx="4533900" cy="3581400"/>
          </a:xfrm>
          <a:custGeom>
            <a:avLst/>
            <a:gdLst>
              <a:gd name="connsiteX0" fmla="*/ 0 w 4533900"/>
              <a:gd name="connsiteY0" fmla="*/ 2082800 h 3581400"/>
              <a:gd name="connsiteX1" fmla="*/ 4508500 w 4533900"/>
              <a:gd name="connsiteY1" fmla="*/ 0 h 3581400"/>
              <a:gd name="connsiteX2" fmla="*/ 4533900 w 4533900"/>
              <a:gd name="connsiteY2" fmla="*/ 3581400 h 3581400"/>
              <a:gd name="connsiteX3" fmla="*/ 0 w 4533900"/>
              <a:gd name="connsiteY3" fmla="*/ 3581400 h 3581400"/>
              <a:gd name="connsiteX4" fmla="*/ 0 w 4533900"/>
              <a:gd name="connsiteY4" fmla="*/ 208280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3900" h="3581400">
                <a:moveTo>
                  <a:pt x="0" y="2082800"/>
                </a:moveTo>
                <a:lnTo>
                  <a:pt x="4508500" y="0"/>
                </a:lnTo>
                <a:lnTo>
                  <a:pt x="4533900" y="3581400"/>
                </a:lnTo>
                <a:lnTo>
                  <a:pt x="0" y="3581400"/>
                </a:lnTo>
                <a:lnTo>
                  <a:pt x="0" y="2082800"/>
                </a:lnTo>
                <a:close/>
              </a:path>
            </a:pathLst>
          </a:cu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572000" y="692696"/>
            <a:ext cx="4571999" cy="20882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63250" y="1992267"/>
            <a:ext cx="4571999" cy="208823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>
                          <a:latin typeface="Cambria Math"/>
                        </a:rPr>
                        <m:t>𝒚</m:t>
                      </m:r>
                      <m:r>
                        <a:rPr lang="en-CA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>
                          <a:latin typeface="Cambria Math"/>
                        </a:rPr>
                        <m:t>+</m:t>
                      </m:r>
                      <m:r>
                        <a:rPr lang="en-CA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/>
                        </a:rPr>
                        <m:t>𝒚</m:t>
                      </m:r>
                      <m:r>
                        <a:rPr lang="en-CA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 smtClean="0">
                          <a:latin typeface="Cambria Math"/>
                        </a:rPr>
                        <m:t>−</m:t>
                      </m:r>
                      <m:r>
                        <a:rPr lang="en-CA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6092553" y="3389919"/>
            <a:ext cx="216024" cy="4711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657436" y="2235146"/>
            <a:ext cx="243429" cy="3598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64088" y="2416461"/>
            <a:ext cx="226164" cy="35702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120589" y="1212181"/>
            <a:ext cx="184411" cy="38677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4597400" y="2044700"/>
            <a:ext cx="4546600" cy="2298700"/>
          </a:xfrm>
          <a:custGeom>
            <a:avLst/>
            <a:gdLst>
              <a:gd name="connsiteX0" fmla="*/ 0 w 4546600"/>
              <a:gd name="connsiteY0" fmla="*/ 2070100 h 2298700"/>
              <a:gd name="connsiteX1" fmla="*/ 4546600 w 4546600"/>
              <a:gd name="connsiteY1" fmla="*/ 0 h 2298700"/>
              <a:gd name="connsiteX2" fmla="*/ 4533900 w 4546600"/>
              <a:gd name="connsiteY2" fmla="*/ 2273300 h 2298700"/>
              <a:gd name="connsiteX3" fmla="*/ 0 w 4546600"/>
              <a:gd name="connsiteY3" fmla="*/ 2298700 h 2298700"/>
              <a:gd name="connsiteX4" fmla="*/ 0 w 4546600"/>
              <a:gd name="connsiteY4" fmla="*/ 2070100 h 229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6600" h="2298700">
                <a:moveTo>
                  <a:pt x="0" y="2070100"/>
                </a:moveTo>
                <a:lnTo>
                  <a:pt x="4546600" y="0"/>
                </a:lnTo>
                <a:cubicBezTo>
                  <a:pt x="4542367" y="757767"/>
                  <a:pt x="4538133" y="1515533"/>
                  <a:pt x="4533900" y="2273300"/>
                </a:cubicBezTo>
                <a:lnTo>
                  <a:pt x="0" y="2298700"/>
                </a:lnTo>
                <a:lnTo>
                  <a:pt x="0" y="2070100"/>
                </a:lnTo>
                <a:close/>
              </a:path>
            </a:pathLst>
          </a:cu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60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  <p:bldP spid="11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Special Cases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Parallel Lines</a:t>
                </a:r>
              </a:p>
              <a:p>
                <a:endParaRPr lang="en-CA" dirty="0"/>
              </a:p>
              <a:p>
                <a:pPr>
                  <a:buFont typeface="+mj-lt"/>
                  <a:buAutoNum type="arabicPeriod"/>
                </a:pPr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CA" b="1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b="1" i="1" smtClean="0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+</m:t>
                    </m:r>
                    <m:r>
                      <a:rPr lang="en-CA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CA" dirty="0" smtClean="0"/>
                  <a:t>	</a:t>
                </a:r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CA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−</m:t>
                    </m:r>
                    <m:r>
                      <a:rPr lang="en-CA" b="1" i="1" smtClean="0">
                        <a:latin typeface="Cambria Math"/>
                      </a:rPr>
                      <m:t>𝟒</m:t>
                    </m:r>
                  </m:oMath>
                </a14:m>
                <a:endParaRPr lang="en-CA" dirty="0"/>
              </a:p>
              <a:p>
                <a:pPr>
                  <a:buFont typeface="+mj-lt"/>
                  <a:buAutoNum type="arabicPeriod"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05" t="-5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572000" y="1"/>
            <a:ext cx="4571999" cy="4340889"/>
            <a:chOff x="4572000" y="1"/>
            <a:chExt cx="4571999" cy="4340889"/>
          </a:xfrm>
        </p:grpSpPr>
        <p:pic>
          <p:nvPicPr>
            <p:cNvPr id="5" name="Picture 2" descr="https://dr282zn36sxxg.cloudfront.net/datastreams/f-d%3A842137a1d911b6ef6040c3998ee8dc74c48819337fda82546e87b831%2BIMAGE%2BIMAGE.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"/>
              <a:ext cx="4571999" cy="4340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" name="Straight Connector 8"/>
          <p:cNvCxnSpPr/>
          <p:nvPr/>
        </p:nvCxnSpPr>
        <p:spPr>
          <a:xfrm flipV="1">
            <a:off x="4572000" y="692696"/>
            <a:ext cx="4571999" cy="20882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63250" y="1992267"/>
            <a:ext cx="4571999" cy="208823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>
                          <a:latin typeface="Cambria Math"/>
                        </a:rPr>
                        <m:t>𝒚</m:t>
                      </m:r>
                      <m:r>
                        <a:rPr lang="en-CA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>
                          <a:latin typeface="Cambria Math"/>
                        </a:rPr>
                        <m:t>+</m:t>
                      </m:r>
                      <m:r>
                        <a:rPr lang="en-CA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/>
                        </a:rPr>
                        <m:t>𝒚</m:t>
                      </m:r>
                      <m:r>
                        <a:rPr lang="en-CA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 smtClean="0">
                          <a:latin typeface="Cambria Math"/>
                        </a:rPr>
                        <m:t>−</m:t>
                      </m:r>
                      <m:r>
                        <a:rPr lang="en-CA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 flipV="1">
            <a:off x="5868144" y="3036383"/>
            <a:ext cx="224409" cy="35353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316416" y="1787189"/>
            <a:ext cx="341020" cy="44795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148064" y="2044700"/>
            <a:ext cx="216024" cy="37176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892751" y="764704"/>
            <a:ext cx="227838" cy="44747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 rot="10800000">
            <a:off x="4621436" y="482228"/>
            <a:ext cx="4546600" cy="2298700"/>
          </a:xfrm>
          <a:custGeom>
            <a:avLst/>
            <a:gdLst>
              <a:gd name="connsiteX0" fmla="*/ 0 w 4546600"/>
              <a:gd name="connsiteY0" fmla="*/ 2070100 h 2298700"/>
              <a:gd name="connsiteX1" fmla="*/ 4546600 w 4546600"/>
              <a:gd name="connsiteY1" fmla="*/ 0 h 2298700"/>
              <a:gd name="connsiteX2" fmla="*/ 4533900 w 4546600"/>
              <a:gd name="connsiteY2" fmla="*/ 2273300 h 2298700"/>
              <a:gd name="connsiteX3" fmla="*/ 0 w 4546600"/>
              <a:gd name="connsiteY3" fmla="*/ 2298700 h 2298700"/>
              <a:gd name="connsiteX4" fmla="*/ 0 w 4546600"/>
              <a:gd name="connsiteY4" fmla="*/ 2070100 h 229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6600" h="2298700">
                <a:moveTo>
                  <a:pt x="0" y="2070100"/>
                </a:moveTo>
                <a:lnTo>
                  <a:pt x="4546600" y="0"/>
                </a:lnTo>
                <a:cubicBezTo>
                  <a:pt x="4542367" y="757767"/>
                  <a:pt x="4538133" y="1515533"/>
                  <a:pt x="4533900" y="2273300"/>
                </a:cubicBezTo>
                <a:lnTo>
                  <a:pt x="0" y="2298700"/>
                </a:lnTo>
                <a:lnTo>
                  <a:pt x="0" y="2070100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4563250" y="0"/>
            <a:ext cx="4571999" cy="482227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346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Special Cases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Parallel Lines</a:t>
                </a:r>
              </a:p>
              <a:p>
                <a:endParaRPr lang="en-CA" dirty="0"/>
              </a:p>
              <a:p>
                <a:pPr>
                  <a:buFont typeface="+mj-lt"/>
                  <a:buAutoNum type="arabicPeriod"/>
                </a:pPr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CA" b="1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b="1" i="1" smtClean="0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+</m:t>
                    </m:r>
                    <m:r>
                      <a:rPr lang="en-CA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CA" dirty="0" smtClean="0"/>
                  <a:t>	</a:t>
                </a:r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CA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−</m:t>
                    </m:r>
                    <m:r>
                      <a:rPr lang="en-CA" b="1" i="1" smtClean="0">
                        <a:latin typeface="Cambria Math"/>
                      </a:rPr>
                      <m:t>𝟒</m:t>
                    </m:r>
                  </m:oMath>
                </a14:m>
                <a:endParaRPr lang="en-CA" dirty="0"/>
              </a:p>
              <a:p>
                <a:pPr>
                  <a:buFont typeface="+mj-lt"/>
                  <a:buAutoNum type="arabicPeriod"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405" t="-5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572000" y="1"/>
            <a:ext cx="4571999" cy="4340889"/>
            <a:chOff x="4572000" y="1"/>
            <a:chExt cx="4571999" cy="4340889"/>
          </a:xfrm>
        </p:grpSpPr>
        <p:pic>
          <p:nvPicPr>
            <p:cNvPr id="5" name="Picture 2" descr="https://dr282zn36sxxg.cloudfront.net/datastreams/f-d%3A842137a1d911b6ef6040c3998ee8dc74c48819337fda82546e87b831%2BIMAGE%2BIMAGE.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"/>
              <a:ext cx="4571999" cy="4340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" name="Straight Connector 8"/>
          <p:cNvCxnSpPr/>
          <p:nvPr/>
        </p:nvCxnSpPr>
        <p:spPr>
          <a:xfrm flipV="1">
            <a:off x="4572000" y="692696"/>
            <a:ext cx="4571999" cy="20882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63250" y="1992267"/>
            <a:ext cx="4571999" cy="208823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>
                          <a:latin typeface="Cambria Math"/>
                        </a:rPr>
                        <m:t>𝒚</m:t>
                      </m:r>
                      <m:r>
                        <a:rPr lang="en-CA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>
                          <a:latin typeface="Cambria Math"/>
                        </a:rPr>
                        <m:t>+</m:t>
                      </m:r>
                      <m:r>
                        <a:rPr lang="en-CA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/>
                        </a:rPr>
                        <m:t>𝒚</m:t>
                      </m:r>
                      <m:r>
                        <a:rPr lang="en-CA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 smtClean="0">
                          <a:latin typeface="Cambria Math"/>
                        </a:rPr>
                        <m:t>−</m:t>
                      </m:r>
                      <m:r>
                        <a:rPr lang="en-CA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 flipV="1">
            <a:off x="5868144" y="2924944"/>
            <a:ext cx="224409" cy="46497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388424" y="1787189"/>
            <a:ext cx="269012" cy="44795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076056" y="1925688"/>
            <a:ext cx="288032" cy="49077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892751" y="692696"/>
            <a:ext cx="227838" cy="51948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 rot="10800000">
            <a:off x="4596780" y="382665"/>
            <a:ext cx="4546600" cy="2298700"/>
          </a:xfrm>
          <a:custGeom>
            <a:avLst/>
            <a:gdLst>
              <a:gd name="connsiteX0" fmla="*/ 0 w 4546600"/>
              <a:gd name="connsiteY0" fmla="*/ 2070100 h 2298700"/>
              <a:gd name="connsiteX1" fmla="*/ 4546600 w 4546600"/>
              <a:gd name="connsiteY1" fmla="*/ 0 h 2298700"/>
              <a:gd name="connsiteX2" fmla="*/ 4533900 w 4546600"/>
              <a:gd name="connsiteY2" fmla="*/ 2273300 h 2298700"/>
              <a:gd name="connsiteX3" fmla="*/ 0 w 4546600"/>
              <a:gd name="connsiteY3" fmla="*/ 2298700 h 2298700"/>
              <a:gd name="connsiteX4" fmla="*/ 0 w 4546600"/>
              <a:gd name="connsiteY4" fmla="*/ 2070100 h 229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6600" h="2298700">
                <a:moveTo>
                  <a:pt x="0" y="2070100"/>
                </a:moveTo>
                <a:lnTo>
                  <a:pt x="4546600" y="0"/>
                </a:lnTo>
                <a:cubicBezTo>
                  <a:pt x="4542367" y="757767"/>
                  <a:pt x="4538133" y="1515533"/>
                  <a:pt x="4533900" y="2273300"/>
                </a:cubicBezTo>
                <a:lnTo>
                  <a:pt x="0" y="2298700"/>
                </a:lnTo>
                <a:lnTo>
                  <a:pt x="0" y="2070100"/>
                </a:lnTo>
                <a:close/>
              </a:path>
            </a:pathLst>
          </a:cu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 rot="10800000">
            <a:off x="4591049" y="83616"/>
            <a:ext cx="4533900" cy="3961144"/>
          </a:xfrm>
          <a:custGeom>
            <a:avLst/>
            <a:gdLst>
              <a:gd name="connsiteX0" fmla="*/ 0 w 4533900"/>
              <a:gd name="connsiteY0" fmla="*/ 2082800 h 3581400"/>
              <a:gd name="connsiteX1" fmla="*/ 4508500 w 4533900"/>
              <a:gd name="connsiteY1" fmla="*/ 0 h 3581400"/>
              <a:gd name="connsiteX2" fmla="*/ 4533900 w 4533900"/>
              <a:gd name="connsiteY2" fmla="*/ 3581400 h 3581400"/>
              <a:gd name="connsiteX3" fmla="*/ 0 w 4533900"/>
              <a:gd name="connsiteY3" fmla="*/ 3581400 h 3581400"/>
              <a:gd name="connsiteX4" fmla="*/ 0 w 4533900"/>
              <a:gd name="connsiteY4" fmla="*/ 208280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3900" h="3581400">
                <a:moveTo>
                  <a:pt x="0" y="2082800"/>
                </a:moveTo>
                <a:lnTo>
                  <a:pt x="4508500" y="0"/>
                </a:lnTo>
                <a:lnTo>
                  <a:pt x="4533900" y="3581400"/>
                </a:lnTo>
                <a:lnTo>
                  <a:pt x="0" y="3581400"/>
                </a:lnTo>
                <a:lnTo>
                  <a:pt x="0" y="2082800"/>
                </a:lnTo>
                <a:close/>
              </a:path>
            </a:pathLst>
          </a:cu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185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Special Cases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Parallel Lines</a:t>
                </a:r>
              </a:p>
              <a:p>
                <a:endParaRPr lang="en-CA" dirty="0"/>
              </a:p>
              <a:p>
                <a:pPr>
                  <a:buFont typeface="+mj-lt"/>
                  <a:buAutoNum type="arabicPeriod"/>
                </a:pPr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CA" b="1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b="1" i="1" smtClean="0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+</m:t>
                    </m:r>
                    <m:r>
                      <a:rPr lang="en-CA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CA" dirty="0" smtClean="0"/>
                  <a:t>	</a:t>
                </a:r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CA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−</m:t>
                    </m:r>
                    <m:r>
                      <a:rPr lang="en-CA" b="1" i="1" smtClean="0">
                        <a:latin typeface="Cambria Math"/>
                      </a:rPr>
                      <m:t>𝟒</m:t>
                    </m:r>
                  </m:oMath>
                </a14:m>
                <a:endParaRPr lang="en-CA" dirty="0"/>
              </a:p>
              <a:p>
                <a:pPr>
                  <a:buFont typeface="+mj-lt"/>
                  <a:buAutoNum type="arabicPeriod"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05" t="-5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572000" y="1"/>
            <a:ext cx="4571999" cy="4340889"/>
            <a:chOff x="4572000" y="1"/>
            <a:chExt cx="4571999" cy="4340889"/>
          </a:xfrm>
        </p:grpSpPr>
        <p:pic>
          <p:nvPicPr>
            <p:cNvPr id="5" name="Picture 2" descr="https://dr282zn36sxxg.cloudfront.net/datastreams/f-d%3A842137a1d911b6ef6040c3998ee8dc74c48819337fda82546e87b831%2BIMAGE%2BIMAGE.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"/>
              <a:ext cx="4571999" cy="4340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" name="Straight Connector 8"/>
          <p:cNvCxnSpPr/>
          <p:nvPr/>
        </p:nvCxnSpPr>
        <p:spPr>
          <a:xfrm flipV="1">
            <a:off x="4572000" y="692696"/>
            <a:ext cx="4571999" cy="20882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63250" y="1992267"/>
            <a:ext cx="4571999" cy="208823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>
                          <a:latin typeface="Cambria Math"/>
                        </a:rPr>
                        <m:t>𝒚</m:t>
                      </m:r>
                      <m:r>
                        <a:rPr lang="en-CA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>
                          <a:latin typeface="Cambria Math"/>
                        </a:rPr>
                        <m:t>+</m:t>
                      </m:r>
                      <m:r>
                        <a:rPr lang="en-CA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/>
                        </a:rPr>
                        <m:t>𝒚</m:t>
                      </m:r>
                      <m:r>
                        <a:rPr lang="en-CA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 smtClean="0">
                          <a:latin typeface="Cambria Math"/>
                        </a:rPr>
                        <m:t>−</m:t>
                      </m:r>
                      <m:r>
                        <a:rPr lang="en-CA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5940152" y="3389919"/>
            <a:ext cx="360040" cy="4711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505035" y="2235146"/>
            <a:ext cx="315437" cy="54578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076056" y="1992267"/>
            <a:ext cx="288032" cy="42419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892751" y="692696"/>
            <a:ext cx="227838" cy="51948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4559300" y="25400"/>
            <a:ext cx="4572000" cy="2705100"/>
          </a:xfrm>
          <a:custGeom>
            <a:avLst/>
            <a:gdLst>
              <a:gd name="connsiteX0" fmla="*/ 0 w 4572000"/>
              <a:gd name="connsiteY0" fmla="*/ 2705100 h 2705100"/>
              <a:gd name="connsiteX1" fmla="*/ 4572000 w 4572000"/>
              <a:gd name="connsiteY1" fmla="*/ 635000 h 2705100"/>
              <a:gd name="connsiteX2" fmla="*/ 4559300 w 4572000"/>
              <a:gd name="connsiteY2" fmla="*/ 25400 h 2705100"/>
              <a:gd name="connsiteX3" fmla="*/ 25400 w 4572000"/>
              <a:gd name="connsiteY3" fmla="*/ 0 h 2705100"/>
              <a:gd name="connsiteX4" fmla="*/ 0 w 4572000"/>
              <a:gd name="connsiteY4" fmla="*/ 2705100 h 27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2705100">
                <a:moveTo>
                  <a:pt x="0" y="2705100"/>
                </a:moveTo>
                <a:lnTo>
                  <a:pt x="4572000" y="635000"/>
                </a:lnTo>
                <a:lnTo>
                  <a:pt x="4559300" y="25400"/>
                </a:lnTo>
                <a:lnTo>
                  <a:pt x="25400" y="0"/>
                </a:lnTo>
                <a:lnTo>
                  <a:pt x="0" y="2705100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4597400" y="2019300"/>
            <a:ext cx="4559300" cy="2311400"/>
          </a:xfrm>
          <a:custGeom>
            <a:avLst/>
            <a:gdLst>
              <a:gd name="connsiteX0" fmla="*/ 0 w 4559300"/>
              <a:gd name="connsiteY0" fmla="*/ 2298700 h 2311400"/>
              <a:gd name="connsiteX1" fmla="*/ 4559300 w 4559300"/>
              <a:gd name="connsiteY1" fmla="*/ 2311400 h 2311400"/>
              <a:gd name="connsiteX2" fmla="*/ 4546600 w 4559300"/>
              <a:gd name="connsiteY2" fmla="*/ 0 h 2311400"/>
              <a:gd name="connsiteX3" fmla="*/ 0 w 4559300"/>
              <a:gd name="connsiteY3" fmla="*/ 2070100 h 2311400"/>
              <a:gd name="connsiteX4" fmla="*/ 0 w 4559300"/>
              <a:gd name="connsiteY4" fmla="*/ 2298700 h 231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9300" h="2311400">
                <a:moveTo>
                  <a:pt x="0" y="2298700"/>
                </a:moveTo>
                <a:lnTo>
                  <a:pt x="4559300" y="2311400"/>
                </a:lnTo>
                <a:cubicBezTo>
                  <a:pt x="4555067" y="1540933"/>
                  <a:pt x="4550833" y="770467"/>
                  <a:pt x="4546600" y="0"/>
                </a:cubicBezTo>
                <a:lnTo>
                  <a:pt x="0" y="2070100"/>
                </a:lnTo>
                <a:lnTo>
                  <a:pt x="0" y="2298700"/>
                </a:lnTo>
                <a:close/>
              </a:path>
            </a:pathLst>
          </a:cu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107504" y="2916783"/>
            <a:ext cx="47097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 Solution Set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110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 animBg="1"/>
      <p:bldP spid="21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Solve the System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100628"/>
                <a:ext cx="3461008" cy="3579849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1" i="1" smtClean="0">
                          <a:latin typeface="Cambria Math"/>
                        </a:rPr>
                        <m:t>𝒙</m:t>
                      </m:r>
                      <m:r>
                        <a:rPr lang="en-CA" sz="2800" b="1" i="1" smtClean="0">
                          <a:latin typeface="Cambria Math"/>
                        </a:rPr>
                        <m:t>≥−</m:t>
                      </m:r>
                      <m:r>
                        <a:rPr lang="en-CA" sz="2800" b="1" i="1" smtClean="0">
                          <a:latin typeface="Cambria Math"/>
                        </a:rPr>
                        <m:t>𝟓</m:t>
                      </m:r>
                      <m:r>
                        <a:rPr lang="en-CA" sz="2800" b="1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sz="2800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1" i="1" smtClean="0">
                          <a:latin typeface="Cambria Math"/>
                        </a:rPr>
                        <m:t>𝒚</m:t>
                      </m:r>
                      <m:r>
                        <a:rPr lang="en-CA" sz="2800" b="1" i="1" smtClean="0">
                          <a:latin typeface="Cambria Math"/>
                        </a:rPr>
                        <m:t>&lt;</m:t>
                      </m:r>
                      <m:r>
                        <a:rPr lang="en-CA" sz="28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CA" sz="2800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1" i="1" smtClean="0">
                          <a:latin typeface="Cambria Math"/>
                        </a:rPr>
                        <m:t>𝒚</m:t>
                      </m:r>
                      <m:r>
                        <a:rPr lang="en-CA" sz="2800" b="1" i="1" smtClean="0">
                          <a:latin typeface="Cambria Math"/>
                        </a:rPr>
                        <m:t>≥</m:t>
                      </m:r>
                      <m:f>
                        <m:fPr>
                          <m:ctrlPr>
                            <a:rPr lang="en-CA" sz="2800" b="1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sz="28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CA" sz="2800" b="1" i="1" smtClean="0">
                          <a:latin typeface="Cambria Math"/>
                        </a:rPr>
                        <m:t>𝒙</m:t>
                      </m:r>
                      <m:r>
                        <a:rPr lang="en-CA" sz="2800" b="1" i="1" smtClean="0">
                          <a:latin typeface="Cambria Math"/>
                        </a:rPr>
                        <m:t>−</m:t>
                      </m:r>
                      <m:r>
                        <a:rPr lang="en-CA" sz="2800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CA" sz="2800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1" i="1" smtClean="0">
                          <a:latin typeface="Cambria Math"/>
                        </a:rPr>
                        <m:t>−</m:t>
                      </m:r>
                      <m:r>
                        <a:rPr lang="en-CA" sz="2800" b="1" i="1" smtClean="0">
                          <a:latin typeface="Cambria Math"/>
                        </a:rPr>
                        <m:t>𝟔</m:t>
                      </m:r>
                      <m:r>
                        <a:rPr lang="en-CA" sz="2800" b="1" i="1" smtClean="0">
                          <a:latin typeface="Cambria Math"/>
                        </a:rPr>
                        <m:t>𝒙</m:t>
                      </m:r>
                      <m:r>
                        <a:rPr lang="en-CA" sz="2800" b="1" i="1" smtClean="0">
                          <a:latin typeface="Cambria Math"/>
                        </a:rPr>
                        <m:t>−</m:t>
                      </m:r>
                      <m:r>
                        <a:rPr lang="en-CA" sz="2800" b="1" i="1" smtClean="0">
                          <a:latin typeface="Cambria Math"/>
                        </a:rPr>
                        <m:t>𝟐</m:t>
                      </m:r>
                      <m:r>
                        <a:rPr lang="en-CA" sz="2800" b="1" i="1" smtClean="0">
                          <a:latin typeface="Cambria Math"/>
                        </a:rPr>
                        <m:t>𝒚</m:t>
                      </m:r>
                      <m:r>
                        <a:rPr lang="en-CA" sz="2800" b="1" i="1" smtClean="0">
                          <a:latin typeface="Cambria Math"/>
                        </a:rPr>
                        <m:t>&gt;</m:t>
                      </m:r>
                      <m:r>
                        <a:rPr lang="en-CA" sz="2800" b="1" i="1" smtClean="0">
                          <a:latin typeface="Cambria Math"/>
                        </a:rPr>
                        <m:t>𝟏𝟔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100628"/>
                <a:ext cx="3461008" cy="357984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400451" y="370414"/>
            <a:ext cx="4571999" cy="4340889"/>
            <a:chOff x="4572000" y="1"/>
            <a:chExt cx="4571999" cy="4340889"/>
          </a:xfrm>
        </p:grpSpPr>
        <p:pic>
          <p:nvPicPr>
            <p:cNvPr id="5" name="Picture 2" descr="https://dr282zn36sxxg.cloudfront.net/datastreams/f-d%3A842137a1d911b6ef6040c3998ee8dc74c48819337fda82546e87b831%2BIMAGE%2BIMAGE.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"/>
              <a:ext cx="4571999" cy="4340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77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Systems of Inequalities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When solving a system of inequalities, you are looking for a SOLUTION SET that satisfies ALL linear inequalities involved.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00493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38477"/>
            <a:ext cx="7781488" cy="5064676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CA" sz="2000" dirty="0" smtClean="0"/>
              <a:t>Rearrange all rules into Function Form</a:t>
            </a:r>
            <a:br>
              <a:rPr lang="en-CA" sz="2000" dirty="0" smtClean="0"/>
            </a:br>
            <a:endParaRPr lang="en-CA" sz="2000" dirty="0" smtClean="0"/>
          </a:p>
          <a:p>
            <a:pPr>
              <a:buFont typeface="+mj-lt"/>
              <a:buAutoNum type="arabicPeriod"/>
            </a:pPr>
            <a:r>
              <a:rPr lang="en-CA" sz="2000" dirty="0" smtClean="0"/>
              <a:t>Label the x and y-axis with the same scale</a:t>
            </a:r>
            <a:br>
              <a:rPr lang="en-CA" sz="2000" dirty="0" smtClean="0"/>
            </a:br>
            <a:endParaRPr lang="en-CA" sz="2000" dirty="0" smtClean="0"/>
          </a:p>
          <a:p>
            <a:pPr>
              <a:buFont typeface="+mj-lt"/>
              <a:buAutoNum type="arabicPeriod"/>
            </a:pPr>
            <a:r>
              <a:rPr lang="en-CA" sz="2000" dirty="0" smtClean="0"/>
              <a:t>Graph the boundary lines for each inequality involved (Label as you go)</a:t>
            </a:r>
            <a:br>
              <a:rPr lang="en-CA" sz="2000" dirty="0" smtClean="0"/>
            </a:br>
            <a:endParaRPr lang="en-CA" sz="2000" dirty="0" smtClean="0"/>
          </a:p>
          <a:p>
            <a:pPr>
              <a:buFont typeface="+mj-lt"/>
              <a:buAutoNum type="arabicPeriod"/>
            </a:pPr>
            <a:r>
              <a:rPr lang="en-CA" sz="2000" dirty="0" smtClean="0"/>
              <a:t>Shade the section of the Cartesian Plane that satisfies ALL linear inequalities involved.</a:t>
            </a:r>
            <a:br>
              <a:rPr lang="en-CA" sz="2000" dirty="0" smtClean="0"/>
            </a:br>
            <a:endParaRPr lang="en-CA" sz="2000" dirty="0" smtClean="0"/>
          </a:p>
          <a:p>
            <a:pPr>
              <a:buFont typeface="+mj-lt"/>
              <a:buAutoNum type="arabicPeriod"/>
            </a:pPr>
            <a:r>
              <a:rPr lang="en-CA" sz="2000" dirty="0" smtClean="0"/>
              <a:t>Find the Points of Intersection (POIs) of the boundary lines around your solution set (using Comparison with the </a:t>
            </a:r>
            <a:r>
              <a:rPr lang="en-CA" sz="2000" dirty="0" err="1" smtClean="0"/>
              <a:t>ax+b</a:t>
            </a:r>
            <a:r>
              <a:rPr lang="en-CA" sz="2000" dirty="0" smtClean="0"/>
              <a:t> sections of each inequality).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8364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Solve the System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AutoNum type="arabicParenBoth"/>
                </a:pPr>
                <a:r>
                  <a:rPr lang="en-CA" sz="2400" dirty="0" smtClean="0"/>
                  <a:t> </a:t>
                </a:r>
                <a14:m>
                  <m:oMath xmlns:m="http://schemas.openxmlformats.org/officeDocument/2006/math">
                    <m:r>
                      <a:rPr lang="en-CA" sz="2400" i="1">
                        <a:latin typeface="Cambria Math"/>
                      </a:rPr>
                      <m:t>𝑦</m:t>
                    </m:r>
                    <m:r>
                      <a:rPr lang="en-CA" sz="2400" i="1">
                        <a:latin typeface="Cambria Math"/>
                      </a:rPr>
                      <m:t>≤−</m:t>
                    </m:r>
                    <m:r>
                      <a:rPr lang="en-CA" sz="2400" i="1">
                        <a:latin typeface="Cambria Math"/>
                      </a:rPr>
                      <m:t>𝑥</m:t>
                    </m:r>
                    <m:r>
                      <a:rPr lang="en-CA" sz="2400" i="1">
                        <a:latin typeface="Cambria Math"/>
                      </a:rPr>
                      <m:t>−2</m:t>
                    </m:r>
                  </m:oMath>
                </a14:m>
                <a:r>
                  <a:rPr lang="en-CA" sz="2400" dirty="0"/>
                  <a:t>	</a:t>
                </a:r>
                <a:endParaRPr lang="en-CA" sz="2400" dirty="0" smtClean="0"/>
              </a:p>
              <a:p>
                <a:pPr marL="457200" indent="-457200">
                  <a:buAutoNum type="arabicParenBoth"/>
                </a:pPr>
                <a:r>
                  <a:rPr lang="en-CA" sz="2400" dirty="0" smtClean="0"/>
                  <a:t> </a:t>
                </a:r>
                <a14:m>
                  <m:oMath xmlns:m="http://schemas.openxmlformats.org/officeDocument/2006/math">
                    <m:r>
                      <a:rPr lang="en-CA" sz="2400" i="1">
                        <a:latin typeface="Cambria Math"/>
                      </a:rPr>
                      <m:t>𝑦</m:t>
                    </m:r>
                    <m:r>
                      <a:rPr lang="en-CA" sz="2400" i="1">
                        <a:latin typeface="Cambria Math"/>
                      </a:rPr>
                      <m:t>≥ −5</m:t>
                    </m:r>
                    <m:r>
                      <a:rPr lang="en-CA" sz="2400" i="1">
                        <a:latin typeface="Cambria Math"/>
                      </a:rPr>
                      <m:t>𝑥</m:t>
                    </m:r>
                    <m:r>
                      <a:rPr lang="en-CA" sz="2400" i="1">
                        <a:latin typeface="Cambria Math"/>
                      </a:rPr>
                      <m:t>+2</m:t>
                    </m:r>
                  </m:oMath>
                </a14:m>
                <a:endParaRPr lang="en-CA" sz="24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53" t="-6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 txBox="1">
            <a:spLocks/>
          </p:cNvSpPr>
          <p:nvPr/>
        </p:nvSpPr>
        <p:spPr>
          <a:xfrm>
            <a:off x="162922" y="2206855"/>
            <a:ext cx="4409078" cy="37685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CA" dirty="0" smtClean="0"/>
              <a:t>Rearrange all rules into Function Form</a:t>
            </a:r>
            <a:br>
              <a:rPr lang="en-CA" dirty="0" smtClean="0"/>
            </a:br>
            <a:endParaRPr lang="en-CA" dirty="0" smtClean="0"/>
          </a:p>
          <a:p>
            <a:pPr>
              <a:buFont typeface="+mj-lt"/>
              <a:buAutoNum type="arabicPeriod"/>
            </a:pPr>
            <a:r>
              <a:rPr lang="en-CA" dirty="0" smtClean="0"/>
              <a:t>Label the x and y-axis with the same scale</a:t>
            </a:r>
            <a:br>
              <a:rPr lang="en-CA" dirty="0" smtClean="0"/>
            </a:br>
            <a:endParaRPr lang="en-CA" dirty="0" smtClean="0"/>
          </a:p>
          <a:p>
            <a:pPr>
              <a:buFont typeface="+mj-lt"/>
              <a:buAutoNum type="arabicPeriod"/>
            </a:pPr>
            <a:r>
              <a:rPr lang="en-CA" dirty="0" smtClean="0"/>
              <a:t>Graph the boundary lines for each inequality involved (Label as you go)</a:t>
            </a:r>
            <a:br>
              <a:rPr lang="en-CA" dirty="0" smtClean="0"/>
            </a:br>
            <a:endParaRPr lang="en-CA" dirty="0" smtClean="0"/>
          </a:p>
          <a:p>
            <a:pPr>
              <a:buFont typeface="+mj-lt"/>
              <a:buAutoNum type="arabicPeriod"/>
            </a:pPr>
            <a:r>
              <a:rPr lang="en-CA" dirty="0" smtClean="0"/>
              <a:t>Shade the section of the Cartesian Plane that satisfies ALL linear inequalities involved.</a:t>
            </a:r>
            <a:br>
              <a:rPr lang="en-CA" dirty="0" smtClean="0"/>
            </a:br>
            <a:endParaRPr lang="en-CA" dirty="0" smtClean="0"/>
          </a:p>
          <a:p>
            <a:pPr>
              <a:buFont typeface="+mj-lt"/>
              <a:buAutoNum type="arabicPeriod"/>
            </a:pPr>
            <a:r>
              <a:rPr lang="en-CA" dirty="0" smtClean="0"/>
              <a:t>Find all POIs of the boundary lines around your solution set.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4928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0" y="1"/>
            <a:ext cx="4571999" cy="4340889"/>
            <a:chOff x="4572000" y="1"/>
            <a:chExt cx="4571999" cy="4340889"/>
          </a:xfrm>
        </p:grpSpPr>
        <p:pic>
          <p:nvPicPr>
            <p:cNvPr id="6" name="Picture 2" descr="https://dr282zn36sxxg.cloudfront.net/datastreams/f-d%3A842137a1d911b6ef6040c3998ee8dc74c48819337fda82546e87b831%2BIMAGE%2BIMAGE.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"/>
              <a:ext cx="4571999" cy="4340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TextBox 9"/>
          <p:cNvSpPr txBox="1"/>
          <p:nvPr/>
        </p:nvSpPr>
        <p:spPr>
          <a:xfrm>
            <a:off x="827584" y="305052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0" y="404664"/>
            <a:ext cx="4104456" cy="39362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790024" y="2528824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7014424" y="2752553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2662011">
                <a:off x="4283968" y="395818"/>
                <a:ext cx="13850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  <m:r>
                        <a:rPr lang="en-CA" b="0" i="1" smtClean="0">
                          <a:latin typeface="Cambria Math"/>
                        </a:rPr>
                        <m:t>=−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662011">
                <a:off x="4283968" y="395818"/>
                <a:ext cx="138505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6541153" y="1"/>
            <a:ext cx="839159" cy="43408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785999" y="1652542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7022824" y="2760953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65894" y="4340890"/>
                <a:ext cx="1513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  <m:r>
                        <a:rPr lang="en-CA" b="0" i="1" smtClean="0">
                          <a:latin typeface="Cambria Math"/>
                        </a:rPr>
                        <m:t>=−5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894" y="4340890"/>
                <a:ext cx="1513299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83568" y="390645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292080" y="1340768"/>
            <a:ext cx="216024" cy="38377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740352" y="3707347"/>
            <a:ext cx="232323" cy="29771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707860" y="404664"/>
            <a:ext cx="387194" cy="21903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380312" y="3906455"/>
            <a:ext cx="298886" cy="29934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7112000" y="2878667"/>
            <a:ext cx="1501422" cy="1444977"/>
          </a:xfrm>
          <a:custGeom>
            <a:avLst/>
            <a:gdLst>
              <a:gd name="connsiteX0" fmla="*/ 1501422 w 1501422"/>
              <a:gd name="connsiteY0" fmla="*/ 1444977 h 1444977"/>
              <a:gd name="connsiteX1" fmla="*/ 0 w 1501422"/>
              <a:gd name="connsiteY1" fmla="*/ 0 h 1444977"/>
              <a:gd name="connsiteX2" fmla="*/ 293511 w 1501422"/>
              <a:gd name="connsiteY2" fmla="*/ 1433689 h 1444977"/>
              <a:gd name="connsiteX3" fmla="*/ 1501422 w 1501422"/>
              <a:gd name="connsiteY3" fmla="*/ 1444977 h 144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422" h="1444977">
                <a:moveTo>
                  <a:pt x="1501422" y="1444977"/>
                </a:moveTo>
                <a:lnTo>
                  <a:pt x="0" y="0"/>
                </a:lnTo>
                <a:lnTo>
                  <a:pt x="293511" y="1433689"/>
                </a:lnTo>
                <a:lnTo>
                  <a:pt x="1501422" y="1444977"/>
                </a:ln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683568" y="473574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08004" y="4700328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POI:</a:t>
            </a:r>
            <a:endParaRPr lang="en-CA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56076" y="4700328"/>
                <a:ext cx="2844316" cy="12003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−2=−5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−2=2</m:t>
                      </m:r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076" y="4700328"/>
                <a:ext cx="2844316" cy="120032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788023" y="5890938"/>
                <a:ext cx="1836205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=−1−2</m:t>
                      </m:r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3" y="5890938"/>
                <a:ext cx="1836205" cy="646331"/>
              </a:xfrm>
              <a:prstGeom prst="rect">
                <a:avLst/>
              </a:prstGeom>
              <a:blipFill rotWithShape="1">
                <a:blip r:embed="rId10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790024" y="5890938"/>
                <a:ext cx="1823398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=−5</m:t>
                      </m:r>
                      <m:d>
                        <m:dPr>
                          <m:ctrlP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CA" b="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0024" y="5890938"/>
                <a:ext cx="1823398" cy="646331"/>
              </a:xfrm>
              <a:prstGeom prst="rect">
                <a:avLst/>
              </a:prstGeom>
              <a:blipFill rotWithShape="1">
                <a:blip r:embed="rId11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18090" y="6500538"/>
                <a:ext cx="92028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(1,−3)</m:t>
                      </m:r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090" y="6500538"/>
                <a:ext cx="920287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1325" b="-1311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683568" y="560605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5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  <p:bldP spid="11" grpId="0" animBg="1"/>
      <p:bldP spid="12" grpId="0" animBg="1"/>
      <p:bldP spid="15" grpId="0"/>
      <p:bldP spid="16" grpId="0" animBg="1"/>
      <p:bldP spid="17" grpId="0" animBg="1"/>
      <p:bldP spid="22" grpId="0"/>
      <p:bldP spid="23" grpId="0"/>
      <p:bldP spid="30" grpId="0" animBg="1"/>
      <p:bldP spid="31" grpId="0"/>
      <p:bldP spid="32" grpId="0" animBg="1"/>
      <p:bldP spid="33" grpId="0" uiExpand="1" build="p"/>
      <p:bldP spid="34" grpId="0" uiExpand="1" build="p"/>
      <p:bldP spid="35" grpId="0" uiExpand="1" build="p"/>
      <p:bldP spid="36" grpId="0" uiExpand="1" build="p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 the POI </a:t>
            </a:r>
            <a:r>
              <a:rPr lang="en-CA" dirty="0" smtClean="0">
                <a:solidFill>
                  <a:schemeClr val="accent2"/>
                </a:solidFill>
              </a:rPr>
              <a:t>Feasible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Feasible:  A possible point in the solution set</a:t>
            </a:r>
          </a:p>
          <a:p>
            <a:endParaRPr lang="en-CA" sz="2800" dirty="0"/>
          </a:p>
          <a:p>
            <a:r>
              <a:rPr lang="en-CA" sz="2800" dirty="0" smtClean="0"/>
              <a:t>The POI is only feasible IF all boundary lines that cross through it are SOLID lines.</a:t>
            </a:r>
          </a:p>
          <a:p>
            <a:endParaRPr lang="en-CA" sz="2800" dirty="0"/>
          </a:p>
          <a:p>
            <a:r>
              <a:rPr lang="en-CA" sz="2800" dirty="0" smtClean="0"/>
              <a:t>If even 1 boundary line is DOTTED … the point is NOT feasible.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45321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Solve the System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AutoNum type="arabicParenBoth"/>
                </a:pPr>
                <a:r>
                  <a:rPr lang="en-CA" sz="2400" dirty="0" smtClean="0"/>
                  <a:t> </a:t>
                </a:r>
                <a14:m>
                  <m:oMath xmlns:m="http://schemas.openxmlformats.org/officeDocument/2006/math">
                    <m:r>
                      <a:rPr lang="en-CA" sz="2400" i="1">
                        <a:latin typeface="Cambria Math"/>
                      </a:rPr>
                      <m:t>𝑦</m:t>
                    </m:r>
                    <m:r>
                      <a:rPr lang="en-CA" sz="2400" i="1">
                        <a:latin typeface="Cambria Math"/>
                      </a:rPr>
                      <m:t>≤−</m:t>
                    </m:r>
                    <m:r>
                      <a:rPr lang="en-CA" sz="2400" i="1">
                        <a:latin typeface="Cambria Math"/>
                      </a:rPr>
                      <m:t>𝑥</m:t>
                    </m:r>
                    <m:r>
                      <a:rPr lang="en-CA" sz="2400" i="1">
                        <a:latin typeface="Cambria Math"/>
                      </a:rPr>
                      <m:t>−2</m:t>
                    </m:r>
                  </m:oMath>
                </a14:m>
                <a:r>
                  <a:rPr lang="en-CA" sz="2400" dirty="0"/>
                  <a:t>	</a:t>
                </a:r>
                <a:endParaRPr lang="en-CA" sz="2400" dirty="0" smtClean="0"/>
              </a:p>
              <a:p>
                <a:pPr marL="457200" indent="-457200">
                  <a:buAutoNum type="arabicParenBoth"/>
                </a:pPr>
                <a:r>
                  <a:rPr lang="en-CA" sz="2400" dirty="0" smtClean="0"/>
                  <a:t> </a:t>
                </a:r>
                <a14:m>
                  <m:oMath xmlns:m="http://schemas.openxmlformats.org/officeDocument/2006/math">
                    <m:r>
                      <a:rPr lang="en-CA" sz="2400" i="1">
                        <a:latin typeface="Cambria Math"/>
                      </a:rPr>
                      <m:t>𝑦</m:t>
                    </m:r>
                    <m:r>
                      <a:rPr lang="en-CA" sz="2400" i="1">
                        <a:latin typeface="Cambria Math"/>
                      </a:rPr>
                      <m:t>≥ −5</m:t>
                    </m:r>
                    <m:r>
                      <a:rPr lang="en-CA" sz="2400" i="1">
                        <a:latin typeface="Cambria Math"/>
                      </a:rPr>
                      <m:t>𝑥</m:t>
                    </m:r>
                    <m:r>
                      <a:rPr lang="en-CA" sz="2400" i="1">
                        <a:latin typeface="Cambria Math"/>
                      </a:rPr>
                      <m:t>+2</m:t>
                    </m:r>
                  </m:oMath>
                </a14:m>
                <a:endParaRPr lang="en-CA" sz="24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53" t="-6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 txBox="1">
            <a:spLocks/>
          </p:cNvSpPr>
          <p:nvPr/>
        </p:nvSpPr>
        <p:spPr>
          <a:xfrm>
            <a:off x="162922" y="2206855"/>
            <a:ext cx="4409078" cy="37685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CA" dirty="0" smtClean="0"/>
              <a:t>Rearrange all rules into Function Form</a:t>
            </a:r>
            <a:br>
              <a:rPr lang="en-CA" dirty="0" smtClean="0"/>
            </a:br>
            <a:endParaRPr lang="en-CA" dirty="0" smtClean="0"/>
          </a:p>
          <a:p>
            <a:pPr>
              <a:buFont typeface="+mj-lt"/>
              <a:buAutoNum type="arabicPeriod"/>
            </a:pPr>
            <a:r>
              <a:rPr lang="en-CA" dirty="0" smtClean="0"/>
              <a:t>Label the x and y-axis with the same scale</a:t>
            </a:r>
            <a:br>
              <a:rPr lang="en-CA" dirty="0" smtClean="0"/>
            </a:br>
            <a:endParaRPr lang="en-CA" dirty="0" smtClean="0"/>
          </a:p>
          <a:p>
            <a:pPr>
              <a:buFont typeface="+mj-lt"/>
              <a:buAutoNum type="arabicPeriod"/>
            </a:pPr>
            <a:r>
              <a:rPr lang="en-CA" dirty="0" smtClean="0"/>
              <a:t>Graph the boundary lines for each inequality involved (Label as you go)</a:t>
            </a:r>
            <a:br>
              <a:rPr lang="en-CA" dirty="0" smtClean="0"/>
            </a:br>
            <a:endParaRPr lang="en-CA" dirty="0" smtClean="0"/>
          </a:p>
          <a:p>
            <a:pPr>
              <a:buFont typeface="+mj-lt"/>
              <a:buAutoNum type="arabicPeriod"/>
            </a:pPr>
            <a:r>
              <a:rPr lang="en-CA" dirty="0" smtClean="0"/>
              <a:t>Shade the section of the Cartesian Plane that satisfies ALL linear inequalities involved.</a:t>
            </a:r>
            <a:br>
              <a:rPr lang="en-CA" dirty="0" smtClean="0"/>
            </a:br>
            <a:endParaRPr lang="en-CA" dirty="0" smtClean="0"/>
          </a:p>
          <a:p>
            <a:pPr>
              <a:buFont typeface="+mj-lt"/>
              <a:buAutoNum type="arabicPeriod"/>
            </a:pPr>
            <a:r>
              <a:rPr lang="en-CA" dirty="0" smtClean="0"/>
              <a:t>Find all POIs of the boundary lines around your solution set.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4928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0" y="1"/>
            <a:ext cx="4571999" cy="4340889"/>
            <a:chOff x="4572000" y="1"/>
            <a:chExt cx="4571999" cy="4340889"/>
          </a:xfrm>
        </p:grpSpPr>
        <p:pic>
          <p:nvPicPr>
            <p:cNvPr id="6" name="Picture 2" descr="https://dr282zn36sxxg.cloudfront.net/datastreams/f-d%3A842137a1d911b6ef6040c3998ee8dc74c48819337fda82546e87b831%2BIMAGE%2BIMAGE.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"/>
              <a:ext cx="4571999" cy="4340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TextBox 9"/>
          <p:cNvSpPr txBox="1"/>
          <p:nvPr/>
        </p:nvSpPr>
        <p:spPr>
          <a:xfrm>
            <a:off x="827584" y="305052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112000" y="2878667"/>
            <a:ext cx="1501422" cy="1444977"/>
          </a:xfrm>
          <a:custGeom>
            <a:avLst/>
            <a:gdLst>
              <a:gd name="connsiteX0" fmla="*/ 1501422 w 1501422"/>
              <a:gd name="connsiteY0" fmla="*/ 1444977 h 1444977"/>
              <a:gd name="connsiteX1" fmla="*/ 0 w 1501422"/>
              <a:gd name="connsiteY1" fmla="*/ 0 h 1444977"/>
              <a:gd name="connsiteX2" fmla="*/ 293511 w 1501422"/>
              <a:gd name="connsiteY2" fmla="*/ 1433689 h 1444977"/>
              <a:gd name="connsiteX3" fmla="*/ 1501422 w 1501422"/>
              <a:gd name="connsiteY3" fmla="*/ 1444977 h 144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422" h="1444977">
                <a:moveTo>
                  <a:pt x="1501422" y="1444977"/>
                </a:moveTo>
                <a:lnTo>
                  <a:pt x="0" y="0"/>
                </a:lnTo>
                <a:lnTo>
                  <a:pt x="293511" y="1433689"/>
                </a:lnTo>
                <a:lnTo>
                  <a:pt x="1501422" y="1444977"/>
                </a:ln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0" y="404664"/>
            <a:ext cx="4104456" cy="39362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790024" y="2528824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7014424" y="2752553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2662011">
                <a:off x="4283968" y="395818"/>
                <a:ext cx="13850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  <m:r>
                        <a:rPr lang="en-CA" b="0" i="1" smtClean="0">
                          <a:latin typeface="Cambria Math"/>
                        </a:rPr>
                        <m:t>=−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662011">
                <a:off x="4283968" y="395818"/>
                <a:ext cx="138505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6541153" y="1"/>
            <a:ext cx="839159" cy="43408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785999" y="1652542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7022824" y="2760953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65894" y="4340890"/>
                <a:ext cx="1513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  <m:r>
                        <a:rPr lang="en-CA" b="0" i="1" smtClean="0">
                          <a:latin typeface="Cambria Math"/>
                        </a:rPr>
                        <m:t>=−5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894" y="4340890"/>
                <a:ext cx="1513299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83568" y="390645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292080" y="1340768"/>
            <a:ext cx="216024" cy="38377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740352" y="3707347"/>
            <a:ext cx="232323" cy="29771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707860" y="404664"/>
            <a:ext cx="387194" cy="21903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380312" y="3906455"/>
            <a:ext cx="298886" cy="29934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83568" y="473574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08004" y="4700328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POI:</a:t>
            </a:r>
            <a:endParaRPr lang="en-CA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56076" y="4700328"/>
                <a:ext cx="2844316" cy="12003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−2=−5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−2=2</m:t>
                      </m:r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076" y="4700328"/>
                <a:ext cx="2844316" cy="120032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788023" y="5890938"/>
                <a:ext cx="1836205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=−1−2</m:t>
                      </m:r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3" y="5890938"/>
                <a:ext cx="1836205" cy="646331"/>
              </a:xfrm>
              <a:prstGeom prst="rect">
                <a:avLst/>
              </a:prstGeom>
              <a:blipFill rotWithShape="1">
                <a:blip r:embed="rId10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790024" y="5890938"/>
                <a:ext cx="1823398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=−5</m:t>
                      </m:r>
                      <m:d>
                        <m:dPr>
                          <m:ctrlP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CA" b="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0024" y="5890938"/>
                <a:ext cx="1823398" cy="646331"/>
              </a:xfrm>
              <a:prstGeom prst="rect">
                <a:avLst/>
              </a:prstGeom>
              <a:blipFill rotWithShape="1">
                <a:blip r:embed="rId11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18090" y="6500538"/>
                <a:ext cx="92028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(1,−3)</m:t>
                      </m:r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090" y="6500538"/>
                <a:ext cx="920287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1325" b="-1311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683568" y="552160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Solve the System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AutoNum type="arabicParenBoth"/>
                </a:pPr>
                <a:r>
                  <a:rPr lang="en-CA" sz="2400" dirty="0" smtClean="0"/>
                  <a:t>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/>
                      </a:rPr>
                      <m:t>3</m:t>
                    </m:r>
                    <m:r>
                      <a:rPr lang="en-CA" sz="2400" i="1">
                        <a:latin typeface="Cambria Math"/>
                      </a:rPr>
                      <m:t>𝑥</m:t>
                    </m:r>
                    <m:r>
                      <a:rPr lang="en-CA" sz="2400" b="1" i="1" smtClean="0">
                        <a:latin typeface="Cambria Math"/>
                      </a:rPr>
                      <m:t>+</m:t>
                    </m:r>
                    <m:r>
                      <a:rPr lang="en-CA" sz="2400" b="0" i="1" smtClean="0">
                        <a:latin typeface="Cambria Math"/>
                      </a:rPr>
                      <m:t>𝑦</m:t>
                    </m:r>
                    <m:r>
                      <a:rPr lang="en-CA" sz="2400" b="0" i="1" smtClean="0">
                        <a:latin typeface="Cambria Math"/>
                      </a:rPr>
                      <m:t>≥5</m:t>
                    </m:r>
                  </m:oMath>
                </a14:m>
                <a:r>
                  <a:rPr lang="en-CA" sz="2400" dirty="0"/>
                  <a:t>	</a:t>
                </a:r>
                <a:endParaRPr lang="en-CA" sz="2400" dirty="0" smtClean="0"/>
              </a:p>
              <a:p>
                <a:pPr marL="457200" indent="-457200">
                  <a:buAutoNum type="arabicParenBoth"/>
                </a:pPr>
                <a:r>
                  <a:rPr lang="en-CA" sz="2400" dirty="0" smtClean="0"/>
                  <a:t>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/>
                      </a:rPr>
                      <m:t>2</m:t>
                    </m:r>
                    <m:r>
                      <a:rPr lang="en-CA" sz="2400" b="0" i="1" smtClean="0">
                        <a:latin typeface="Cambria Math"/>
                      </a:rPr>
                      <m:t>𝑥</m:t>
                    </m:r>
                    <m:r>
                      <a:rPr lang="en-CA" sz="2400" b="0" i="1" smtClean="0">
                        <a:latin typeface="Cambria Math"/>
                      </a:rPr>
                      <m:t>−3</m:t>
                    </m:r>
                    <m:r>
                      <a:rPr lang="en-CA" sz="2400" i="1">
                        <a:latin typeface="Cambria Math"/>
                      </a:rPr>
                      <m:t>𝑦</m:t>
                    </m:r>
                    <m:r>
                      <a:rPr lang="en-CA" sz="2400" b="1" i="1" smtClean="0">
                        <a:latin typeface="Cambria Math"/>
                      </a:rPr>
                      <m:t>&lt;</m:t>
                    </m:r>
                    <m:r>
                      <a:rPr lang="en-CA" sz="2400" i="1" smtClean="0">
                        <a:latin typeface="Cambria Math"/>
                      </a:rPr>
                      <m:t>7</m:t>
                    </m:r>
                  </m:oMath>
                </a14:m>
                <a:endParaRPr lang="en-CA" sz="24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53" t="-6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 txBox="1">
            <a:spLocks/>
          </p:cNvSpPr>
          <p:nvPr/>
        </p:nvSpPr>
        <p:spPr>
          <a:xfrm>
            <a:off x="162922" y="2206855"/>
            <a:ext cx="4409078" cy="37685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CA" dirty="0" smtClean="0"/>
              <a:t>Rearrange all rules into Function Form</a:t>
            </a:r>
            <a:br>
              <a:rPr lang="en-CA" dirty="0" smtClean="0"/>
            </a:br>
            <a:endParaRPr lang="en-CA" dirty="0" smtClean="0"/>
          </a:p>
          <a:p>
            <a:pPr>
              <a:buFont typeface="+mj-lt"/>
              <a:buAutoNum type="arabicPeriod"/>
            </a:pPr>
            <a:r>
              <a:rPr lang="en-CA" dirty="0" smtClean="0"/>
              <a:t>Label the x and y-axis with the same scale</a:t>
            </a:r>
            <a:br>
              <a:rPr lang="en-CA" dirty="0" smtClean="0"/>
            </a:br>
            <a:endParaRPr lang="en-CA" dirty="0" smtClean="0"/>
          </a:p>
          <a:p>
            <a:pPr>
              <a:buFont typeface="+mj-lt"/>
              <a:buAutoNum type="arabicPeriod"/>
            </a:pPr>
            <a:r>
              <a:rPr lang="en-CA" dirty="0" smtClean="0"/>
              <a:t>Graph the boundary lines for each inequality involved (Label as you go)</a:t>
            </a:r>
            <a:br>
              <a:rPr lang="en-CA" dirty="0" smtClean="0"/>
            </a:br>
            <a:endParaRPr lang="en-CA" dirty="0" smtClean="0"/>
          </a:p>
          <a:p>
            <a:pPr>
              <a:buFont typeface="+mj-lt"/>
              <a:buAutoNum type="arabicPeriod"/>
            </a:pPr>
            <a:r>
              <a:rPr lang="en-CA" dirty="0" smtClean="0"/>
              <a:t>Shade the section of the Cartesian Plane that satisfies ALL linear inequalities involved.</a:t>
            </a:r>
            <a:br>
              <a:rPr lang="en-CA" dirty="0" smtClean="0"/>
            </a:br>
            <a:endParaRPr lang="en-CA" dirty="0" smtClean="0"/>
          </a:p>
          <a:p>
            <a:pPr>
              <a:buFont typeface="+mj-lt"/>
              <a:buAutoNum type="arabicPeriod"/>
            </a:pPr>
            <a:r>
              <a:rPr lang="en-CA" dirty="0" smtClean="0"/>
              <a:t>Find all POIs of the boundary lines around your solution set.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4928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0" y="1"/>
            <a:ext cx="4571999" cy="4340889"/>
            <a:chOff x="4572000" y="1"/>
            <a:chExt cx="4571999" cy="4340889"/>
          </a:xfrm>
        </p:grpSpPr>
        <p:pic>
          <p:nvPicPr>
            <p:cNvPr id="6" name="Picture 2" descr="https://dr282zn36sxxg.cloudfront.net/datastreams/f-d%3A842137a1d911b6ef6040c3998ee8dc74c48819337fda82546e87b831%2BIMAGE%2BIMAGE.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"/>
              <a:ext cx="4571999" cy="4340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TextBox 9"/>
          <p:cNvSpPr txBox="1"/>
          <p:nvPr/>
        </p:nvSpPr>
        <p:spPr>
          <a:xfrm>
            <a:off x="827584" y="305052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465894" y="1"/>
            <a:ext cx="1506781" cy="42757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790024" y="1019323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623150" y="1163323"/>
            <a:ext cx="4520849" cy="292779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014424" y="1652872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54485" y="1"/>
                <a:ext cx="1513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  <m:r>
                        <a:rPr lang="en-CA" b="0" i="1" smtClean="0">
                          <a:latin typeface="Cambria Math"/>
                        </a:rPr>
                        <m:t>=−3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485" y="1"/>
                <a:ext cx="1513299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6777250" y="2605562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7452320" y="2191216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4680011" y="3566809"/>
            <a:ext cx="216024" cy="33964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909347" y="3784755"/>
                <a:ext cx="1378647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347" y="3784755"/>
                <a:ext cx="1378647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83568" y="390645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8460432" y="1019323"/>
            <a:ext cx="276478" cy="42700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>
            <a:off x="6504972" y="23149"/>
            <a:ext cx="2615879" cy="2303362"/>
          </a:xfrm>
          <a:custGeom>
            <a:avLst/>
            <a:gdLst>
              <a:gd name="connsiteX0" fmla="*/ 0 w 2615879"/>
              <a:gd name="connsiteY0" fmla="*/ 0 h 2303362"/>
              <a:gd name="connsiteX1" fmla="*/ 810228 w 2615879"/>
              <a:gd name="connsiteY1" fmla="*/ 2303362 h 2303362"/>
              <a:gd name="connsiteX2" fmla="*/ 2615879 w 2615879"/>
              <a:gd name="connsiteY2" fmla="*/ 1122745 h 2303362"/>
              <a:gd name="connsiteX3" fmla="*/ 2615879 w 2615879"/>
              <a:gd name="connsiteY3" fmla="*/ 11575 h 2303362"/>
              <a:gd name="connsiteX4" fmla="*/ 0 w 2615879"/>
              <a:gd name="connsiteY4" fmla="*/ 0 h 230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5879" h="2303362">
                <a:moveTo>
                  <a:pt x="0" y="0"/>
                </a:moveTo>
                <a:lnTo>
                  <a:pt x="810228" y="2303362"/>
                </a:lnTo>
                <a:lnTo>
                  <a:pt x="2615879" y="1122745"/>
                </a:lnTo>
                <a:lnTo>
                  <a:pt x="2615879" y="115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6707860" y="404664"/>
            <a:ext cx="387194" cy="21903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782729" y="3419861"/>
            <a:ext cx="389671" cy="25802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83568" y="473574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08004" y="4700328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POI:</a:t>
            </a:r>
            <a:endParaRPr lang="en-CA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56076" y="4700328"/>
                <a:ext cx="2844316" cy="117878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−3</m:t>
                      </m:r>
                      <m:r>
                        <a:rPr lang="en-CA" sz="1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1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+5=</m:t>
                      </m:r>
                      <m:f>
                        <m:fPr>
                          <m:ctrlPr>
                            <a:rPr lang="en-CA" sz="1400" b="0" i="1" dirty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CA" sz="1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1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sz="1400" b="0" i="1" dirty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CA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sz="1400" b="0" i="1" dirty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CA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CA" sz="1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1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CA" sz="1400" b="0" i="1" dirty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22</m:t>
                          </m:r>
                        </m:num>
                        <m:den>
                          <m:r>
                            <a:rPr lang="en-CA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sz="140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076" y="4700328"/>
                <a:ext cx="2844316" cy="11787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788023" y="5890938"/>
                <a:ext cx="1836205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=−3</m:t>
                      </m:r>
                      <m:d>
                        <m:dPr>
                          <m:ctrlP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3" y="5890938"/>
                <a:ext cx="1836205" cy="646331"/>
              </a:xfrm>
              <a:prstGeom prst="rect">
                <a:avLst/>
              </a:prstGeom>
              <a:blipFill rotWithShape="1">
                <a:blip r:embed="rId10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790024" y="5890938"/>
                <a:ext cx="1823398" cy="8897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CA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b="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i="1" dirty="0">
                          <a:solidFill>
                            <a:srgbClr val="FF0000"/>
                          </a:solidFill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0024" y="5890938"/>
                <a:ext cx="1823398" cy="889731"/>
              </a:xfrm>
              <a:prstGeom prst="rect">
                <a:avLst/>
              </a:prstGeom>
              <a:blipFill rotWithShape="1">
                <a:blip r:embed="rId11"/>
                <a:stretch>
                  <a:fillRect b="-274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18090" y="6500538"/>
                <a:ext cx="92028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(2,−1)</m:t>
                      </m:r>
                    </m:oMath>
                  </m:oMathPara>
                </a14:m>
                <a:endParaRPr lang="en-CA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090" y="6500538"/>
                <a:ext cx="920287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1325" b="-1311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683568" y="560605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DONE</a:t>
            </a:r>
            <a:endParaRPr lang="en-CA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908614" y="1163323"/>
                <a:ext cx="17145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≥−3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614" y="1163323"/>
                <a:ext cx="1714535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17065" y="1515483"/>
                <a:ext cx="1714535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&gt;</m:t>
                      </m:r>
                      <m:f>
                        <m:fPr>
                          <m:ctrlPr>
                            <a:rPr lang="en-CA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CA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065" y="1515483"/>
                <a:ext cx="1714535" cy="6127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3944" y="5920803"/>
            <a:ext cx="4765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POI not feasible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5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  <p:bldP spid="11" grpId="0" animBg="1"/>
      <p:bldP spid="12" grpId="0" animBg="1"/>
      <p:bldP spid="15" grpId="0"/>
      <p:bldP spid="16" grpId="0" animBg="1"/>
      <p:bldP spid="17" grpId="0" animBg="1"/>
      <p:bldP spid="22" grpId="0"/>
      <p:bldP spid="23" grpId="0"/>
      <p:bldP spid="43" grpId="0" animBg="1"/>
      <p:bldP spid="31" grpId="0"/>
      <p:bldP spid="32" grpId="0" animBg="1"/>
      <p:bldP spid="33" grpId="0" build="p"/>
      <p:bldP spid="34" grpId="0" build="p"/>
      <p:bldP spid="35" grpId="0" build="p"/>
      <p:bldP spid="36" grpId="0" build="p"/>
      <p:bldP spid="37" grpId="0"/>
      <p:bldP spid="38" grpId="0"/>
      <p:bldP spid="39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Special Cases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Parallel Lines</a:t>
                </a:r>
              </a:p>
              <a:p>
                <a:endParaRPr lang="en-CA" dirty="0"/>
              </a:p>
              <a:p>
                <a:pPr>
                  <a:buFont typeface="+mj-lt"/>
                  <a:buAutoNum type="arabicPeriod"/>
                </a:pPr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CA" b="1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b="1" i="1" smtClean="0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+</m:t>
                    </m:r>
                    <m:r>
                      <a:rPr lang="en-CA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CA" dirty="0" smtClean="0"/>
                  <a:t>	</a:t>
                </a:r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CA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−</m:t>
                    </m:r>
                    <m:r>
                      <a:rPr lang="en-CA" b="1" i="1" smtClean="0">
                        <a:latin typeface="Cambria Math"/>
                      </a:rPr>
                      <m:t>𝟒</m:t>
                    </m:r>
                  </m:oMath>
                </a14:m>
                <a:endParaRPr lang="en-CA" dirty="0"/>
              </a:p>
              <a:p>
                <a:pPr>
                  <a:buFont typeface="+mj-lt"/>
                  <a:buAutoNum type="arabicPeriod"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05" t="-5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572000" y="1"/>
            <a:ext cx="4571999" cy="4340889"/>
            <a:chOff x="4572000" y="1"/>
            <a:chExt cx="4571999" cy="4340889"/>
          </a:xfrm>
        </p:grpSpPr>
        <p:pic>
          <p:nvPicPr>
            <p:cNvPr id="5" name="Picture 2" descr="https://dr282zn36sxxg.cloudfront.net/datastreams/f-d%3A842137a1d911b6ef6040c3998ee8dc74c48819337fda82546e87b831%2BIMAGE%2BIMAGE.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"/>
              <a:ext cx="4571999" cy="4340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" name="Straight Connector 8"/>
          <p:cNvCxnSpPr/>
          <p:nvPr/>
        </p:nvCxnSpPr>
        <p:spPr>
          <a:xfrm flipV="1">
            <a:off x="4572000" y="692696"/>
            <a:ext cx="4571999" cy="20882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63250" y="1992267"/>
            <a:ext cx="4571999" cy="208823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>
                          <a:latin typeface="Cambria Math"/>
                        </a:rPr>
                        <m:t>𝒚</m:t>
                      </m:r>
                      <m:r>
                        <a:rPr lang="en-CA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>
                          <a:latin typeface="Cambria Math"/>
                        </a:rPr>
                        <m:t>+</m:t>
                      </m:r>
                      <m:r>
                        <a:rPr lang="en-CA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/>
                        </a:rPr>
                        <m:t>𝒚</m:t>
                      </m:r>
                      <m:r>
                        <a:rPr lang="en-CA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 smtClean="0">
                          <a:latin typeface="Cambria Math"/>
                        </a:rPr>
                        <m:t>−</m:t>
                      </m:r>
                      <m:r>
                        <a:rPr lang="en-CA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 flipV="1">
            <a:off x="5590252" y="3036383"/>
            <a:ext cx="349900" cy="35353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272711" y="1893230"/>
            <a:ext cx="232324" cy="34191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64088" y="2416461"/>
            <a:ext cx="226164" cy="35702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120589" y="1212181"/>
            <a:ext cx="184411" cy="38677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572000" y="749300"/>
            <a:ext cx="4559300" cy="3289300"/>
          </a:xfrm>
          <a:custGeom>
            <a:avLst/>
            <a:gdLst>
              <a:gd name="connsiteX0" fmla="*/ 12700 w 4559300"/>
              <a:gd name="connsiteY0" fmla="*/ 3289300 h 3289300"/>
              <a:gd name="connsiteX1" fmla="*/ 4546600 w 4559300"/>
              <a:gd name="connsiteY1" fmla="*/ 1219200 h 3289300"/>
              <a:gd name="connsiteX2" fmla="*/ 4559300 w 4559300"/>
              <a:gd name="connsiteY2" fmla="*/ 0 h 3289300"/>
              <a:gd name="connsiteX3" fmla="*/ 0 w 4559300"/>
              <a:gd name="connsiteY3" fmla="*/ 2070100 h 3289300"/>
              <a:gd name="connsiteX4" fmla="*/ 12700 w 4559300"/>
              <a:gd name="connsiteY4" fmla="*/ 3289300 h 328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9300" h="3289300">
                <a:moveTo>
                  <a:pt x="12700" y="3289300"/>
                </a:moveTo>
                <a:lnTo>
                  <a:pt x="4546600" y="1219200"/>
                </a:lnTo>
                <a:lnTo>
                  <a:pt x="4559300" y="0"/>
                </a:lnTo>
                <a:lnTo>
                  <a:pt x="0" y="2070100"/>
                </a:lnTo>
                <a:lnTo>
                  <a:pt x="12700" y="3289300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33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11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Special Cases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Parallel Lines</a:t>
                </a:r>
              </a:p>
              <a:p>
                <a:endParaRPr lang="en-CA" dirty="0"/>
              </a:p>
              <a:p>
                <a:pPr>
                  <a:buFont typeface="+mj-lt"/>
                  <a:buAutoNum type="arabicPeriod"/>
                </a:pPr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CA" b="1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b="1" i="1" smtClean="0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+</m:t>
                    </m:r>
                    <m:r>
                      <a:rPr lang="en-CA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CA" dirty="0" smtClean="0"/>
                  <a:t>	</a:t>
                </a:r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CA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−</m:t>
                    </m:r>
                    <m:r>
                      <a:rPr lang="en-CA" b="1" i="1" smtClean="0">
                        <a:latin typeface="Cambria Math"/>
                      </a:rPr>
                      <m:t>𝟒</m:t>
                    </m:r>
                  </m:oMath>
                </a14:m>
                <a:endParaRPr lang="en-CA" dirty="0"/>
              </a:p>
              <a:p>
                <a:pPr>
                  <a:buFont typeface="+mj-lt"/>
                  <a:buAutoNum type="arabicPeriod"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05" t="-5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572000" y="1"/>
            <a:ext cx="4571999" cy="4340889"/>
            <a:chOff x="4572000" y="1"/>
            <a:chExt cx="4571999" cy="4340889"/>
          </a:xfrm>
        </p:grpSpPr>
        <p:pic>
          <p:nvPicPr>
            <p:cNvPr id="5" name="Picture 2" descr="https://dr282zn36sxxg.cloudfront.net/datastreams/f-d%3A842137a1d911b6ef6040c3998ee8dc74c48819337fda82546e87b831%2BIMAGE%2BIMAGE.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"/>
              <a:ext cx="4571999" cy="4340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Freeform 12"/>
          <p:cNvSpPr/>
          <p:nvPr/>
        </p:nvSpPr>
        <p:spPr>
          <a:xfrm>
            <a:off x="4559300" y="1"/>
            <a:ext cx="4559300" cy="4080498"/>
          </a:xfrm>
          <a:custGeom>
            <a:avLst/>
            <a:gdLst>
              <a:gd name="connsiteX0" fmla="*/ 0 w 4559300"/>
              <a:gd name="connsiteY0" fmla="*/ 3860800 h 3860800"/>
              <a:gd name="connsiteX1" fmla="*/ 4559300 w 4559300"/>
              <a:gd name="connsiteY1" fmla="*/ 1790700 h 3860800"/>
              <a:gd name="connsiteX2" fmla="*/ 4559300 w 4559300"/>
              <a:gd name="connsiteY2" fmla="*/ 0 h 3860800"/>
              <a:gd name="connsiteX3" fmla="*/ 25400 w 4559300"/>
              <a:gd name="connsiteY3" fmla="*/ 0 h 3860800"/>
              <a:gd name="connsiteX4" fmla="*/ 0 w 4559300"/>
              <a:gd name="connsiteY4" fmla="*/ 3860800 h 38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9300" h="3860800">
                <a:moveTo>
                  <a:pt x="0" y="3860800"/>
                </a:moveTo>
                <a:lnTo>
                  <a:pt x="4559300" y="1790700"/>
                </a:lnTo>
                <a:lnTo>
                  <a:pt x="4559300" y="0"/>
                </a:lnTo>
                <a:lnTo>
                  <a:pt x="25400" y="0"/>
                </a:lnTo>
                <a:lnTo>
                  <a:pt x="0" y="3860800"/>
                </a:lnTo>
                <a:close/>
              </a:path>
            </a:pathLst>
          </a:custGeom>
          <a:solidFill>
            <a:schemeClr val="accent3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572000" y="692696"/>
            <a:ext cx="4571999" cy="20882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4572000" y="723900"/>
            <a:ext cx="4559300" cy="3619500"/>
          </a:xfrm>
          <a:custGeom>
            <a:avLst/>
            <a:gdLst>
              <a:gd name="connsiteX0" fmla="*/ 0 w 4559300"/>
              <a:gd name="connsiteY0" fmla="*/ 2082800 h 3619500"/>
              <a:gd name="connsiteX1" fmla="*/ 4546600 w 4559300"/>
              <a:gd name="connsiteY1" fmla="*/ 0 h 3619500"/>
              <a:gd name="connsiteX2" fmla="*/ 4559300 w 4559300"/>
              <a:gd name="connsiteY2" fmla="*/ 3594100 h 3619500"/>
              <a:gd name="connsiteX3" fmla="*/ 12700 w 4559300"/>
              <a:gd name="connsiteY3" fmla="*/ 3619500 h 3619500"/>
              <a:gd name="connsiteX4" fmla="*/ 0 w 4559300"/>
              <a:gd name="connsiteY4" fmla="*/ 2082800 h 361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9300" h="3619500">
                <a:moveTo>
                  <a:pt x="0" y="2082800"/>
                </a:moveTo>
                <a:lnTo>
                  <a:pt x="4546600" y="0"/>
                </a:lnTo>
                <a:cubicBezTo>
                  <a:pt x="4550833" y="1198033"/>
                  <a:pt x="4555067" y="2396067"/>
                  <a:pt x="4559300" y="3594100"/>
                </a:cubicBezTo>
                <a:lnTo>
                  <a:pt x="12700" y="3619500"/>
                </a:lnTo>
                <a:lnTo>
                  <a:pt x="0" y="2082800"/>
                </a:lnTo>
                <a:close/>
              </a:path>
            </a:pathLst>
          </a:cu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63250" y="1992267"/>
            <a:ext cx="4571999" cy="208823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>
                          <a:latin typeface="Cambria Math"/>
                        </a:rPr>
                        <m:t>𝒚</m:t>
                      </m:r>
                      <m:r>
                        <a:rPr lang="en-CA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>
                          <a:latin typeface="Cambria Math"/>
                        </a:rPr>
                        <m:t>+</m:t>
                      </m:r>
                      <m:r>
                        <a:rPr lang="en-CA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802760" y="387228"/>
                <a:ext cx="1404551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/>
                        </a:rPr>
                        <m:t>𝒚</m:t>
                      </m:r>
                      <m:r>
                        <a:rPr lang="en-CA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CA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CA" b="1" i="1">
                          <a:latin typeface="Cambria Math"/>
                        </a:rPr>
                        <m:t>𝒙</m:t>
                      </m:r>
                      <m:r>
                        <a:rPr lang="en-CA" b="1" i="1" smtClean="0">
                          <a:latin typeface="Cambria Math"/>
                        </a:rPr>
                        <m:t>−</m:t>
                      </m:r>
                      <m:r>
                        <a:rPr lang="en-CA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77973">
                <a:off x="7955160" y="2289507"/>
                <a:ext cx="1404552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1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2" grpId="0" animBg="1"/>
      <p:bldP spid="8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384</TotalTime>
  <Words>456</Words>
  <Application>Microsoft Macintosh PowerPoint</Application>
  <PresentationFormat>On-screen Show (4:3)</PresentationFormat>
  <Paragraphs>167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Cambria Math</vt:lpstr>
      <vt:lpstr>Franklin Gothic Book</vt:lpstr>
      <vt:lpstr>Franklin Gothic Medium</vt:lpstr>
      <vt:lpstr>Tunga</vt:lpstr>
      <vt:lpstr>Arial</vt:lpstr>
      <vt:lpstr>Calibri</vt:lpstr>
      <vt:lpstr>Wingdings</vt:lpstr>
      <vt:lpstr>Angles</vt:lpstr>
      <vt:lpstr>1.03 Systems of Inequalities</vt:lpstr>
      <vt:lpstr>Systems of Inequalities</vt:lpstr>
      <vt:lpstr>Steps</vt:lpstr>
      <vt:lpstr>Solve the System</vt:lpstr>
      <vt:lpstr>Is the POI Feasible?</vt:lpstr>
      <vt:lpstr>Solve the System</vt:lpstr>
      <vt:lpstr>Solve the System</vt:lpstr>
      <vt:lpstr>Special Cases</vt:lpstr>
      <vt:lpstr>Special Cases</vt:lpstr>
      <vt:lpstr>Special Cases</vt:lpstr>
      <vt:lpstr>Special Cases</vt:lpstr>
      <vt:lpstr>Special Cases</vt:lpstr>
      <vt:lpstr>Special Cases</vt:lpstr>
      <vt:lpstr>Special Cases</vt:lpstr>
      <vt:lpstr>Solve the System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 Rearranging Linear Inequalities</dc:title>
  <dc:creator>Tiffany Connell</dc:creator>
  <cp:lastModifiedBy>Microsoft Office User</cp:lastModifiedBy>
  <cp:revision>41</cp:revision>
  <cp:lastPrinted>2018-10-13T18:42:09Z</cp:lastPrinted>
  <dcterms:created xsi:type="dcterms:W3CDTF">2015-10-05T18:10:07Z</dcterms:created>
  <dcterms:modified xsi:type="dcterms:W3CDTF">2018-10-13T18:42:17Z</dcterms:modified>
</cp:coreProperties>
</file>