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84" r:id="rId4"/>
    <p:sldId id="285" r:id="rId5"/>
    <p:sldId id="286" r:id="rId6"/>
    <p:sldId id="282" r:id="rId7"/>
    <p:sldId id="283" r:id="rId8"/>
    <p:sldId id="287" r:id="rId9"/>
    <p:sldId id="288" r:id="rId10"/>
    <p:sldId id="289" r:id="rId11"/>
    <p:sldId id="290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E0ABD4-01B7-456B-A4C2-8EB50B43BB9D}">
          <p14:sldIdLst>
            <p14:sldId id="256"/>
            <p14:sldId id="292"/>
            <p14:sldId id="284"/>
            <p14:sldId id="285"/>
            <p14:sldId id="286"/>
            <p14:sldId id="282"/>
            <p14:sldId id="283"/>
            <p14:sldId id="287"/>
            <p14:sldId id="288"/>
            <p14:sldId id="289"/>
            <p14:sldId id="290"/>
          </p14:sldIdLst>
        </p14:section>
        <p14:section name="Untitled Section" id="{0FC4B6C8-9A5D-42C8-9454-35794E659D3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6" autoAdjust="0"/>
    <p:restoredTop sz="94705"/>
  </p:normalViewPr>
  <p:slideViewPr>
    <p:cSldViewPr>
      <p:cViewPr>
        <p:scale>
          <a:sx n="75" d="100"/>
          <a:sy n="75" d="100"/>
        </p:scale>
        <p:origin x="2376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1.03 Systems of Inequalities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October 9,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Unit: Optimization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58E98-38E5-49B9-952E-28E37856B6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6340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1.03 Systems of Inequalities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October 9, 2015</a:t>
            </a:r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Unit: Optimization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ED52-E14E-4D77-AD76-A40C802EAC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752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FC9F1-47AD-4D8A-8C44-72B9CD65ED53}" type="datetimeFigureOut">
              <a:rPr lang="en-CA" smtClean="0"/>
              <a:t>2018-10-13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3036" y="1356258"/>
            <a:ext cx="7302514" cy="1204306"/>
          </a:xfrm>
        </p:spPr>
        <p:txBody>
          <a:bodyPr/>
          <a:lstStyle/>
          <a:p>
            <a:r>
              <a:rPr lang="en-CA" dirty="0" smtClean="0"/>
              <a:t>1.04 Words to </a:t>
            </a:r>
            <a:r>
              <a:rPr lang="en-CA" dirty="0" err="1" smtClean="0"/>
              <a:t>Inequations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6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5: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520940" cy="398455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CA" sz="3200" dirty="0" smtClean="0"/>
                  <a:t>In my pocket there are nickels and dimes.   I have less than 30 coins.  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nickels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of dimes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&lt;30</m:t>
                      </m:r>
                    </m:oMath>
                  </m:oMathPara>
                </a14:m>
                <a:endParaRPr lang="en-CA" sz="2400" b="0" dirty="0" smtClean="0">
                  <a:solidFill>
                    <a:srgbClr val="FF0000"/>
                  </a:solidFill>
                </a:endParaRPr>
              </a:p>
              <a:p>
                <a:endParaRPr lang="en-CA" sz="2400" b="0" dirty="0" smtClean="0">
                  <a:solidFill>
                    <a:srgbClr val="FF0000"/>
                  </a:solidFill>
                </a:endParaRPr>
              </a:p>
              <a:p>
                <a:r>
                  <a:rPr lang="en-CA" sz="3200" dirty="0"/>
                  <a:t>There is up to $</a:t>
                </a:r>
                <a:r>
                  <a:rPr lang="en-CA" sz="3200" dirty="0" smtClean="0"/>
                  <a:t>1.90</a:t>
                </a:r>
              </a:p>
              <a:p>
                <a:endParaRPr lang="en-CA" sz="2400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0.05</m:t>
                      </m:r>
                      <m:r>
                        <a:rPr lang="en-CA" sz="2400" b="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+0.1</m:t>
                      </m:r>
                      <m:r>
                        <a:rPr lang="en-CA" sz="2400" b="0" i="1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≤1.90</m:t>
                      </m:r>
                    </m:oMath>
                  </m:oMathPara>
                </a14:m>
                <a:endParaRPr lang="en-CA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520940" cy="3984556"/>
              </a:xfrm>
              <a:blipFill rotWithShape="1">
                <a:blip r:embed="rId2"/>
                <a:stretch>
                  <a:fillRect l="-2026" t="-3063" r="-3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50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6: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948267"/>
                <a:ext cx="7520940" cy="3984556"/>
              </a:xfrm>
            </p:spPr>
            <p:txBody>
              <a:bodyPr>
                <a:normAutofit/>
              </a:bodyPr>
              <a:lstStyle/>
              <a:p>
                <a:r>
                  <a:rPr lang="en-CA" sz="3200" dirty="0" smtClean="0"/>
                  <a:t>A municipal garden grows red tulips and white tulips.  The number of white tulips increased by 500 is greater than twice the number of red tulips 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red tulips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white tulips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+500&gt;2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CA" sz="2400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948267"/>
                <a:ext cx="7520940" cy="3984556"/>
              </a:xfrm>
              <a:blipFill rotWithShape="0">
                <a:blip r:embed="rId2"/>
                <a:stretch>
                  <a:fillRect l="-2026" t="-1838" r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961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Before you Begin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Create 2 tables for key words:</a:t>
            </a:r>
            <a:endParaRPr lang="en-C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6868"/>
              </p:ext>
            </p:extLst>
          </p:nvPr>
        </p:nvGraphicFramePr>
        <p:xfrm>
          <a:off x="539552" y="177281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/>
                <a:gridCol w="1800000"/>
              </a:tblGrid>
              <a:tr h="1800000">
                <a:tc>
                  <a:txBody>
                    <a:bodyPr/>
                    <a:lstStyle/>
                    <a:p>
                      <a:r>
                        <a:rPr lang="en-CA" dirty="0" smtClean="0"/>
                        <a:t>Addition 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Subtraction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r>
                        <a:rPr lang="en-CA" dirty="0" smtClean="0"/>
                        <a:t>Multiplication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Division</a:t>
                      </a:r>
                      <a:endParaRPr lang="en-CA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28008"/>
              </p:ext>
            </p:extLst>
          </p:nvPr>
        </p:nvGraphicFramePr>
        <p:xfrm>
          <a:off x="4932040" y="177281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/>
                <a:gridCol w="1800000"/>
              </a:tblGrid>
              <a:tr h="1800000">
                <a:tc>
                  <a:txBody>
                    <a:bodyPr/>
                    <a:lstStyle/>
                    <a:p>
                      <a:r>
                        <a:rPr lang="en-CA" dirty="0" smtClean="0"/>
                        <a:t>Less Than</a:t>
                      </a:r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Greater Than</a:t>
                      </a:r>
                      <a:endParaRPr lang="en-C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r>
                        <a:rPr lang="en-CA" dirty="0" smtClean="0"/>
                        <a:t>Less Than or Equal</a:t>
                      </a:r>
                      <a:r>
                        <a:rPr lang="en-CA" baseline="0" dirty="0" smtClean="0"/>
                        <a:t> to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Greater</a:t>
                      </a:r>
                      <a:r>
                        <a:rPr lang="en-CA" baseline="0" dirty="0" smtClean="0"/>
                        <a:t> Than or Equal to</a:t>
                      </a:r>
                    </a:p>
                    <a:p>
                      <a:endParaRPr lang="en-CA" baseline="0" dirty="0" smtClean="0"/>
                    </a:p>
                    <a:p>
                      <a:endParaRPr lang="en-CA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8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Read through the ENTIRE problem, highlighting (or making note of)</a:t>
            </a:r>
            <a:br>
              <a:rPr lang="en-CA" sz="3200" dirty="0" smtClean="0"/>
            </a:br>
            <a:r>
              <a:rPr lang="en-CA" sz="3200" dirty="0" smtClean="0"/>
              <a:t>‘MATH’ words as you go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346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5400" dirty="0" smtClean="0"/>
                  <a:t>Define your variables</a:t>
                </a:r>
              </a:p>
              <a:p>
                <a:r>
                  <a:rPr lang="en-CA" sz="5400" b="1" dirty="0" smtClean="0"/>
                  <a:t>Let </a:t>
                </a:r>
                <a14:m>
                  <m:oMath xmlns:m="http://schemas.openxmlformats.org/officeDocument/2006/math">
                    <m:r>
                      <a:rPr lang="en-CA" sz="54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CA" sz="5400" dirty="0" smtClean="0"/>
                  <a:t> be ___________ </a:t>
                </a:r>
              </a:p>
              <a:p>
                <a:r>
                  <a:rPr lang="en-CA" sz="5400" dirty="0" smtClean="0"/>
                  <a:t>      </a:t>
                </a:r>
                <a14:m>
                  <m:oMath xmlns:m="http://schemas.openxmlformats.org/officeDocument/2006/math">
                    <m:r>
                      <a:rPr lang="en-CA" sz="5400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CA" sz="5400" dirty="0"/>
                  <a:t> be ___________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295" t="-477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8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3: Follow the Chart</a:t>
            </a:r>
            <a:endParaRPr lang="en-CA" dirty="0"/>
          </a:p>
        </p:txBody>
      </p:sp>
      <p:pic>
        <p:nvPicPr>
          <p:cNvPr id="48" name="Picture 4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8" y="980728"/>
            <a:ext cx="9144000" cy="4460286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6012160" y="4941168"/>
            <a:ext cx="266429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Sometimes that </a:t>
            </a:r>
            <a:r>
              <a:rPr lang="en-CA" dirty="0" err="1" smtClean="0"/>
              <a:t>inequation</a:t>
            </a:r>
            <a:r>
              <a:rPr lang="en-CA" dirty="0" smtClean="0"/>
              <a:t> is a direct translation of the words you read. (Ex6)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7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3200" dirty="0" smtClean="0"/>
                  <a:t>A number is more than another number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are numbers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6" t="-20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813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3200" dirty="0" smtClean="0"/>
                  <a:t>A pencil case contains only pens and pencils.  There is a maximum of 10 items in the pencil case.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number of pens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number of pencils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≤10</m:t>
                      </m:r>
                    </m:oMath>
                  </m:oMathPara>
                </a14:m>
                <a:endParaRPr lang="en-CA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6" t="-20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75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sz="3200" dirty="0" smtClean="0"/>
                  <a:t>A truck weighs at least twice as much as a car.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weight of truck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weight of car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≥2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26" t="-2044" r="-19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7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4: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052736"/>
                <a:ext cx="7520940" cy="3579849"/>
              </a:xfrm>
            </p:spPr>
            <p:txBody>
              <a:bodyPr>
                <a:normAutofit/>
              </a:bodyPr>
              <a:lstStyle/>
              <a:p>
                <a:r>
                  <a:rPr lang="en-CA" sz="3200" dirty="0" smtClean="0"/>
                  <a:t>Jim collects stamps.  There are most 2 more domestic stamps than international stamps.</a:t>
                </a:r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of domestic stamps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CA" sz="2000" b="0" dirty="0" smtClean="0">
                    <a:solidFill>
                      <a:srgbClr val="FF0000"/>
                    </a:solidFill>
                  </a:rPr>
                  <a:t> is # of international stamps</a:t>
                </a:r>
              </a:p>
              <a:p>
                <a:endParaRPr lang="en-CA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≤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CA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052736"/>
                <a:ext cx="7520940" cy="3579849"/>
              </a:xfrm>
              <a:blipFill rotWithShape="0">
                <a:blip r:embed="rId2"/>
                <a:stretch>
                  <a:fillRect l="-2026" t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960964" y="6198964"/>
            <a:ext cx="194421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/>
              <a:t>Back to </a:t>
            </a:r>
            <a:r>
              <a:rPr lang="en-CA" dirty="0" err="1" smtClean="0"/>
              <a:t>FlowChart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2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536</TotalTime>
  <Words>319</Words>
  <Application>Microsoft Macintosh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Cambria Math</vt:lpstr>
      <vt:lpstr>Franklin Gothic Book</vt:lpstr>
      <vt:lpstr>Franklin Gothic Medium</vt:lpstr>
      <vt:lpstr>Tunga</vt:lpstr>
      <vt:lpstr>Arial</vt:lpstr>
      <vt:lpstr>Calibri</vt:lpstr>
      <vt:lpstr>Wingdings</vt:lpstr>
      <vt:lpstr>Angles</vt:lpstr>
      <vt:lpstr>1.04 Words to Inequations</vt:lpstr>
      <vt:lpstr>Before you Begin</vt:lpstr>
      <vt:lpstr>Step 1</vt:lpstr>
      <vt:lpstr>Step 2</vt:lpstr>
      <vt:lpstr>Step 3: Follow the Chart</vt:lpstr>
      <vt:lpstr>Example 1:</vt:lpstr>
      <vt:lpstr>Example 2:</vt:lpstr>
      <vt:lpstr>Example 3:</vt:lpstr>
      <vt:lpstr>Example 4:</vt:lpstr>
      <vt:lpstr>Example 5:</vt:lpstr>
      <vt:lpstr>Example 6: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Rearranging Linear Inequalities</dc:title>
  <dc:creator>Tiffany Connell</dc:creator>
  <cp:lastModifiedBy>Microsoft Office User</cp:lastModifiedBy>
  <cp:revision>49</cp:revision>
  <cp:lastPrinted>2018-10-13T18:42:32Z</cp:lastPrinted>
  <dcterms:created xsi:type="dcterms:W3CDTF">2015-10-05T18:10:07Z</dcterms:created>
  <dcterms:modified xsi:type="dcterms:W3CDTF">2018-10-13T18:42:35Z</dcterms:modified>
</cp:coreProperties>
</file>