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6" autoAdjust="0"/>
    <p:restoredTop sz="94705"/>
  </p:normalViewPr>
  <p:slideViewPr>
    <p:cSldViewPr>
      <p:cViewPr varScale="1">
        <p:scale>
          <a:sx n="104" d="100"/>
          <a:sy n="104" d="100"/>
        </p:scale>
        <p:origin x="9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0C2BE-582E-4446-91A5-9C1EC5C54124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430B1-9E8B-7E48-B63E-23FD8B34E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35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D78E11-09BA-4C6A-9032-722ABCFB1109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329A437-0ED4-4218-A12D-96DD40F04FF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4" Type="http://schemas.openxmlformats.org/officeDocument/2006/relationships/image" Target="../media/image23.png"/><Relationship Id="rId15" Type="http://schemas.openxmlformats.org/officeDocument/2006/relationships/image" Target="../media/image24.png"/><Relationship Id="rId16" Type="http://schemas.openxmlformats.org/officeDocument/2006/relationships/image" Target="../media/image25.png"/><Relationship Id="rId17" Type="http://schemas.openxmlformats.org/officeDocument/2006/relationships/image" Target="../media/image26.png"/><Relationship Id="rId18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0.png"/><Relationship Id="rId3" Type="http://schemas.openxmlformats.org/officeDocument/2006/relationships/image" Target="../media/image120.png"/><Relationship Id="rId4" Type="http://schemas.openxmlformats.org/officeDocument/2006/relationships/image" Target="../media/image130.png"/><Relationship Id="rId5" Type="http://schemas.openxmlformats.org/officeDocument/2006/relationships/image" Target="../media/image140.png"/><Relationship Id="rId6" Type="http://schemas.openxmlformats.org/officeDocument/2006/relationships/image" Target="../media/image150.png"/><Relationship Id="rId7" Type="http://schemas.openxmlformats.org/officeDocument/2006/relationships/image" Target="../media/image160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image" Target="../media/image46.png"/><Relationship Id="rId21" Type="http://schemas.openxmlformats.org/officeDocument/2006/relationships/image" Target="../media/image47.png"/><Relationship Id="rId22" Type="http://schemas.openxmlformats.org/officeDocument/2006/relationships/image" Target="../media/image48.png"/><Relationship Id="rId23" Type="http://schemas.openxmlformats.org/officeDocument/2006/relationships/image" Target="../media/image49.png"/><Relationship Id="rId24" Type="http://schemas.openxmlformats.org/officeDocument/2006/relationships/image" Target="../media/image50.png"/><Relationship Id="rId25" Type="http://schemas.openxmlformats.org/officeDocument/2006/relationships/image" Target="../media/image51.png"/><Relationship Id="rId26" Type="http://schemas.openxmlformats.org/officeDocument/2006/relationships/image" Target="../media/image52.png"/><Relationship Id="rId27" Type="http://schemas.openxmlformats.org/officeDocument/2006/relationships/image" Target="../media/image53.png"/><Relationship Id="rId28" Type="http://schemas.openxmlformats.org/officeDocument/2006/relationships/image" Target="../media/image54.png"/><Relationship Id="rId29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30" Type="http://schemas.openxmlformats.org/officeDocument/2006/relationships/image" Target="../media/image56.png"/><Relationship Id="rId31" Type="http://schemas.openxmlformats.org/officeDocument/2006/relationships/image" Target="../media/image57.png"/><Relationship Id="rId32" Type="http://schemas.openxmlformats.org/officeDocument/2006/relationships/image" Target="../media/image58.png"/><Relationship Id="rId9" Type="http://schemas.openxmlformats.org/officeDocument/2006/relationships/image" Target="../media/image35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33" Type="http://schemas.openxmlformats.org/officeDocument/2006/relationships/image" Target="../media/image59.png"/><Relationship Id="rId34" Type="http://schemas.openxmlformats.org/officeDocument/2006/relationships/image" Target="../media/image60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image" Target="../media/image39.png"/><Relationship Id="rId14" Type="http://schemas.openxmlformats.org/officeDocument/2006/relationships/image" Target="../media/image40.png"/><Relationship Id="rId15" Type="http://schemas.openxmlformats.org/officeDocument/2006/relationships/image" Target="../media/image41.png"/><Relationship Id="rId16" Type="http://schemas.openxmlformats.org/officeDocument/2006/relationships/image" Target="../media/image42.png"/><Relationship Id="rId17" Type="http://schemas.openxmlformats.org/officeDocument/2006/relationships/image" Target="../media/image43.png"/><Relationship Id="rId18" Type="http://schemas.openxmlformats.org/officeDocument/2006/relationships/image" Target="../media/image44.png"/><Relationship Id="rId19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2800" dirty="0" smtClean="0"/>
              <a:t>1.05 Polygon of Constraints</a:t>
            </a:r>
            <a:endParaRPr lang="en-C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Unit: Optimization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8622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Polygon Process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897187"/>
                <a:ext cx="4075641" cy="3579849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CA" sz="2800" dirty="0" smtClean="0">
                    <a:solidFill>
                      <a:schemeClr val="bg1">
                        <a:lumMod val="85000"/>
                      </a:schemeClr>
                    </a:solidFill>
                  </a:rPr>
                  <a:t>Words to Rules</a:t>
                </a:r>
                <a:br>
                  <a:rPr lang="en-CA" sz="2800" dirty="0" smtClean="0">
                    <a:solidFill>
                      <a:schemeClr val="bg1">
                        <a:lumMod val="85000"/>
                      </a:schemeClr>
                    </a:solidFill>
                  </a:rPr>
                </a:b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CA" b="0" dirty="0" smtClean="0">
                    <a:solidFill>
                      <a:schemeClr val="tx1"/>
                    </a:solidFill>
                  </a:rPr>
                  <a:t/>
                </a:r>
                <a:br>
                  <a:rPr lang="en-CA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≥2</m:t>
                    </m:r>
                  </m:oMath>
                </a14:m>
                <a:r>
                  <a:rPr lang="en-CA" b="0" dirty="0" smtClean="0">
                    <a:solidFill>
                      <a:schemeClr val="tx1"/>
                    </a:solidFill>
                  </a:rPr>
                  <a:t/>
                </a:r>
                <a:br>
                  <a:rPr lang="en-CA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≤8</m:t>
                    </m:r>
                  </m:oMath>
                </a14:m>
                <a:endParaRPr lang="en-CA" b="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sz="2800" dirty="0" smtClean="0"/>
                  <a:t>SOLVE </a:t>
                </a:r>
                <a:r>
                  <a:rPr lang="en-CA" sz="2800" dirty="0"/>
                  <a:t>the System</a:t>
                </a:r>
              </a:p>
              <a:p>
                <a:pPr marL="457200" lvl="1" indent="-457200">
                  <a:buFont typeface="+mj-lt"/>
                  <a:buAutoNum type="alphaLcParenR"/>
                </a:pPr>
                <a:r>
                  <a:rPr lang="en-CA" sz="2000" dirty="0"/>
                  <a:t>Graph the boundary lines of the inequalities</a:t>
                </a:r>
              </a:p>
              <a:p>
                <a:pPr marL="457200" lvl="1" indent="-457200">
                  <a:buFont typeface="+mj-lt"/>
                  <a:buAutoNum type="alphaLcParenR"/>
                </a:pPr>
                <a:r>
                  <a:rPr lang="en-CA" sz="2000" dirty="0"/>
                  <a:t>Shade the solution set</a:t>
                </a:r>
              </a:p>
              <a:p>
                <a:pPr marL="457200" lvl="1" indent="-457200">
                  <a:buFont typeface="+mj-lt"/>
                  <a:buAutoNum type="alphaLcParenR"/>
                </a:pPr>
                <a:r>
                  <a:rPr lang="en-CA" sz="2000" dirty="0"/>
                  <a:t>Solve the Vertices (POIs of the Polygon)</a:t>
                </a:r>
              </a:p>
              <a:p>
                <a:endParaRPr lang="en-CA" sz="1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97187"/>
                <a:ext cx="4075641" cy="3579849"/>
              </a:xfrm>
              <a:blipFill rotWithShape="1">
                <a:blip r:embed="rId2"/>
                <a:stretch>
                  <a:fillRect l="-2691" t="-1533" r="-20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012" y="1027454"/>
            <a:ext cx="4447164" cy="34495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24092" y="3212976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𝑦</m:t>
                      </m:r>
                      <m:r>
                        <a:rPr lang="en-CA" i="1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092" y="3212976"/>
                <a:ext cx="1512168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16016" y="4375774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𝑥</m:t>
                      </m:r>
                      <m:r>
                        <a:rPr lang="en-CA" i="1">
                          <a:latin typeface="Cambria Math"/>
                        </a:rPr>
                        <m:t>≥2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375774"/>
                <a:ext cx="151216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992391" y="3729443"/>
                <a:ext cx="14587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𝑥</m:t>
                      </m:r>
                      <m:r>
                        <a:rPr lang="en-CA" i="1">
                          <a:latin typeface="Cambria Math"/>
                        </a:rPr>
                        <m:t>+2</m:t>
                      </m:r>
                      <m:r>
                        <a:rPr lang="en-CA" i="1">
                          <a:latin typeface="Cambria Math"/>
                        </a:rPr>
                        <m:t>𝑦</m:t>
                      </m:r>
                      <m:r>
                        <a:rPr lang="en-CA" i="1">
                          <a:latin typeface="Cambria Math"/>
                        </a:rPr>
                        <m:t>≤8</m:t>
                      </m:r>
                    </m:oMath>
                  </m:oMathPara>
                </a14:m>
                <a:endParaRPr lang="en-C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391" y="3729443"/>
                <a:ext cx="1458797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472100" y="2345268"/>
            <a:ext cx="2268252" cy="1120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72100" y="2332282"/>
            <a:ext cx="0" cy="113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72100" y="3466101"/>
            <a:ext cx="226825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72100" y="1628800"/>
            <a:ext cx="3960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72100" y="3068960"/>
            <a:ext cx="3960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732240" y="3212976"/>
            <a:ext cx="0" cy="253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04048" y="3212976"/>
            <a:ext cx="0" cy="253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496354" y="2929961"/>
            <a:ext cx="14401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004049" y="2188266"/>
            <a:ext cx="14401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7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Context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b="0" dirty="0" smtClean="0"/>
              <a:t>Can you give partial Baths/Pet-</a:t>
            </a:r>
            <a:r>
              <a:rPr lang="en-CA" sz="2000" b="0" dirty="0" err="1" smtClean="0"/>
              <a:t>icures</a:t>
            </a:r>
            <a:r>
              <a:rPr lang="en-CA" sz="2000" b="0" dirty="0" smtClean="0"/>
              <a:t> and still get paid?</a:t>
            </a:r>
          </a:p>
          <a:p>
            <a:endParaRPr lang="en-CA" sz="2000" b="0" dirty="0"/>
          </a:p>
          <a:p>
            <a:r>
              <a:rPr lang="en-CA" sz="2000" b="0" dirty="0" smtClean="0"/>
              <a:t>What are all the possible combinations of PET-</a:t>
            </a:r>
            <a:r>
              <a:rPr lang="en-CA" sz="2000" b="0" dirty="0" err="1" smtClean="0"/>
              <a:t>iCURES</a:t>
            </a:r>
            <a:r>
              <a:rPr lang="en-CA" sz="2000" b="0" dirty="0" smtClean="0"/>
              <a:t> and BATHS they could give in a day?</a:t>
            </a:r>
            <a:endParaRPr lang="en-CA" sz="2000" b="0" dirty="0"/>
          </a:p>
          <a:p>
            <a:endParaRPr lang="en-CA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55576" y="2780928"/>
                <a:ext cx="20767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/>
                        </a:rPr>
                        <m:t>PET</m:t>
                      </m:r>
                      <m:r>
                        <a:rPr lang="en-CA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/>
                        </a:rPr>
                        <m:t>iCURES</m:t>
                      </m:r>
                    </m:oMath>
                  </m:oMathPara>
                </a14:m>
                <a:endParaRPr lang="en-CA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/>
                        </a:rPr>
                        <m:t>PET</m:t>
                      </m:r>
                      <m:r>
                        <a:rPr lang="en-CA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/>
                        </a:rPr>
                        <m:t>BATHS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780928"/>
                <a:ext cx="2076787" cy="646331"/>
              </a:xfrm>
              <a:prstGeom prst="rect">
                <a:avLst/>
              </a:prstGeom>
              <a:blipFill rotWithShape="1">
                <a:blip r:embed="rId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287972"/>
              </p:ext>
            </p:extLst>
          </p:nvPr>
        </p:nvGraphicFramePr>
        <p:xfrm>
          <a:off x="2845505" y="2996952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65365" y="297398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365" y="2973987"/>
                <a:ext cx="14906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65365" y="3343319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365" y="3343319"/>
                <a:ext cx="149061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87782" y="3712651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782" y="3712651"/>
                <a:ext cx="149061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65365" y="4081983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5,0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365" y="4081983"/>
                <a:ext cx="149061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78394" y="297398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6,0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394" y="2973987"/>
                <a:ext cx="149061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11217" y="336154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7,0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217" y="3361547"/>
                <a:ext cx="149061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1217" y="3712651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8,0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217" y="3712651"/>
                <a:ext cx="149061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11217" y="4100211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217" y="4100211"/>
                <a:ext cx="149061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00290" y="297398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290" y="2973987"/>
                <a:ext cx="149061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69006" y="297398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006" y="2973987"/>
                <a:ext cx="149061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97668" y="336154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668" y="3361547"/>
                <a:ext cx="149061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33761" y="3762594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5,1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761" y="3762594"/>
                <a:ext cx="149061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33761" y="4081983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6,1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761" y="4081983"/>
                <a:ext cx="149061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25505" y="3365921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505" y="3365921"/>
                <a:ext cx="149061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431866" y="3739259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866" y="3739259"/>
                <a:ext cx="1490612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444844" y="4081983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2,3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844" y="4081983"/>
                <a:ext cx="1490612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36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last Rule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sz="2000" b="0" dirty="0" smtClean="0"/>
                  <a:t>They charge $40 per PET BATHS and $10 per PET-</a:t>
                </a:r>
                <a:r>
                  <a:rPr lang="en-CA" sz="2000" b="0" dirty="0" err="1" smtClean="0"/>
                  <a:t>iCURES</a:t>
                </a:r>
                <a:endParaRPr lang="en-CA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/>
                        </a:rPr>
                        <m:t>40</m:t>
                      </m:r>
                      <m:r>
                        <a:rPr lang="en-CA" sz="2000" b="0" i="1" smtClean="0">
                          <a:latin typeface="Cambria Math"/>
                        </a:rPr>
                        <m:t>𝑦</m:t>
                      </m:r>
                      <m:r>
                        <a:rPr lang="en-CA" sz="2000" b="0" i="1" smtClean="0">
                          <a:latin typeface="Cambria Math"/>
                        </a:rPr>
                        <m:t>+10</m:t>
                      </m:r>
                      <m:r>
                        <a:rPr lang="en-CA" sz="2000" b="0" i="1" smtClean="0">
                          <a:latin typeface="Cambria Math"/>
                        </a:rPr>
                        <m:t>𝑥</m:t>
                      </m:r>
                      <m:r>
                        <a:rPr lang="en-CA" sz="2000" b="0" i="1" smtClean="0">
                          <a:latin typeface="Cambria Math"/>
                        </a:rPr>
                        <m:t>=</m:t>
                      </m:r>
                      <m:r>
                        <a:rPr lang="en-CA" sz="2000" b="0" i="1" smtClean="0">
                          <a:latin typeface="Cambria Math"/>
                        </a:rPr>
                        <m:t>𝑅𝐸𝑉𝐸𝑁𝑈𝐸</m:t>
                      </m:r>
                    </m:oMath>
                  </m:oMathPara>
                </a14:m>
                <a:endParaRPr lang="en-CA" sz="2000" b="0" dirty="0" smtClean="0"/>
              </a:p>
              <a:p>
                <a:endParaRPr lang="en-CA" sz="2000" b="0" dirty="0" smtClean="0"/>
              </a:p>
              <a:p>
                <a:r>
                  <a:rPr lang="en-CA" sz="2000" b="0" dirty="0" smtClean="0"/>
                  <a:t>Find all the possible revenues the girls could make</a:t>
                </a:r>
                <a:endParaRPr lang="en-CA" sz="2000" b="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0" t="-8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01626"/>
              </p:ext>
            </p:extLst>
          </p:nvPr>
        </p:nvGraphicFramePr>
        <p:xfrm>
          <a:off x="1183119" y="2613839"/>
          <a:ext cx="6096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72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02979" y="2590874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979" y="2590874"/>
                <a:ext cx="14906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74317" y="3351847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317" y="3351847"/>
                <a:ext cx="149061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05551" y="4077072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551" y="4077072"/>
                <a:ext cx="149061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02979" y="4797152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5,0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979" y="4797152"/>
                <a:ext cx="149061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16008" y="2590874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6,0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008" y="2590874"/>
                <a:ext cx="149061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20169" y="3370075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7,0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169" y="3370075"/>
                <a:ext cx="149061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28986" y="4077072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8,0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986" y="4077072"/>
                <a:ext cx="149061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48831" y="4815380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831" y="4815380"/>
                <a:ext cx="149061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37904" y="2590874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904" y="2590874"/>
                <a:ext cx="149061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06620" y="2590874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620" y="2590874"/>
                <a:ext cx="149061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06620" y="3370075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620" y="3370075"/>
                <a:ext cx="149061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51530" y="4127015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5,1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530" y="4127015"/>
                <a:ext cx="149061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71375" y="4797152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6,1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375" y="4797152"/>
                <a:ext cx="149061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34457" y="3374449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457" y="3374449"/>
                <a:ext cx="149061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49635" y="4103680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4,2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635" y="4103680"/>
                <a:ext cx="1490612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82458" y="4797152"/>
                <a:ext cx="1490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2,3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458" y="4797152"/>
                <a:ext cx="1490612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74317" y="2955539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$20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317" y="2955539"/>
                <a:ext cx="1554669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94162" y="3706419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$30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62" y="3706419"/>
                <a:ext cx="1554669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74317" y="4427105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$40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317" y="4427105"/>
                <a:ext cx="1554669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74317" y="5166484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$50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317" y="5166484"/>
                <a:ext cx="1554669" cy="369332"/>
              </a:xfrm>
              <a:prstGeom prst="rect">
                <a:avLst/>
              </a:prstGeom>
              <a:blipFill rotWithShape="1">
                <a:blip r:embed="rId2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56112" y="2946205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$60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112" y="2946205"/>
                <a:ext cx="1554669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75957" y="3697085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$70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957" y="3697085"/>
                <a:ext cx="1554669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56112" y="4417771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$80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112" y="4417771"/>
                <a:ext cx="1554669" cy="369332"/>
              </a:xfrm>
              <a:prstGeom prst="rect">
                <a:avLst/>
              </a:prstGeom>
              <a:blipFill rotWithShape="1">
                <a:blip r:embed="rId2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656112" y="5157150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$60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112" y="5157150"/>
                <a:ext cx="1554669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4966" y="2898603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$70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966" y="2898603"/>
                <a:ext cx="1554669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14811" y="3649483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$80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811" y="3649483"/>
                <a:ext cx="1554669" cy="369332"/>
              </a:xfrm>
              <a:prstGeom prst="rect">
                <a:avLst/>
              </a:prstGeom>
              <a:blipFill rotWithShape="1">
                <a:blip r:embed="rId2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94966" y="4370169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$90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966" y="4370169"/>
                <a:ext cx="1554669" cy="369332"/>
              </a:xfrm>
              <a:prstGeom prst="rect">
                <a:avLst/>
              </a:prstGeom>
              <a:blipFill rotWithShape="1">
                <a:blip r:embed="rId2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4966" y="5109548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$100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966" y="5109548"/>
                <a:ext cx="1554669" cy="369332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18401" y="2960206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$100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401" y="2960206"/>
                <a:ext cx="1554669" cy="369332"/>
              </a:xfrm>
              <a:prstGeom prst="rect">
                <a:avLst/>
              </a:prstGeom>
              <a:blipFill rotWithShape="1">
                <a:blip r:embed="rId3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38246" y="3711086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$110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246" y="3711086"/>
                <a:ext cx="1554669" cy="369332"/>
              </a:xfrm>
              <a:prstGeom prst="rect">
                <a:avLst/>
              </a:prstGeom>
              <a:blipFill rotWithShape="1">
                <a:blip r:embed="rId3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18401" y="4431772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$120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401" y="4431772"/>
                <a:ext cx="1554669" cy="369332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18401" y="5171151"/>
                <a:ext cx="1554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$140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401" y="5171151"/>
                <a:ext cx="1554669" cy="369332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5658584" y="4714470"/>
            <a:ext cx="1788652" cy="88535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1057325" y="2503526"/>
            <a:ext cx="1788652" cy="8853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1331640" y="2625531"/>
            <a:ext cx="1344317" cy="68533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/>
          <p:cNvSpPr/>
          <p:nvPr/>
        </p:nvSpPr>
        <p:spPr>
          <a:xfrm>
            <a:off x="2789155" y="4054162"/>
            <a:ext cx="1344317" cy="68533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5811051" y="4755946"/>
            <a:ext cx="1344317" cy="68533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38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Notice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79512" y="1484784"/>
            <a:ext cx="87499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Best options are the vertices!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357301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Are our vertices Feasible?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91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To find all the possible solutions (points) that would be feasible for a situation that involves boundaries.</a:t>
            </a:r>
          </a:p>
        </p:txBody>
      </p:sp>
    </p:spTree>
    <p:extLst>
      <p:ext uri="{BB962C8B-B14F-4D97-AF65-F5344CB8AC3E}">
        <p14:creationId xmlns:p14="http://schemas.microsoft.com/office/powerpoint/2010/main" val="75157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Brainstorm:  What does it mean?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99592" y="2204864"/>
            <a:ext cx="2971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POLYGON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05022" y="2492876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𝒐𝒇</m:t>
                      </m:r>
                    </m:oMath>
                  </m:oMathPara>
                </a14:m>
                <a:endParaRPr lang="en-CA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022" y="2492876"/>
                <a:ext cx="505267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703607" y="2201931"/>
            <a:ext cx="4351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CONSTRAINTS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50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Systems to Polygon of Constraints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We have been studying Systems of Inequalities.</a:t>
            </a:r>
          </a:p>
          <a:p>
            <a:r>
              <a:rPr lang="en-CA" sz="2800" dirty="0" smtClean="0"/>
              <a:t>You needed to know the difference:</a:t>
            </a:r>
          </a:p>
          <a:p>
            <a:pPr marL="0" indent="0" algn="ctr"/>
            <a:r>
              <a:rPr lang="en-CA" sz="2800" dirty="0" smtClean="0"/>
              <a:t>Graphing vs Solving</a:t>
            </a:r>
          </a:p>
          <a:p>
            <a:pPr marL="0" indent="0" algn="ctr"/>
            <a:endParaRPr lang="en-CA" sz="2800" dirty="0"/>
          </a:p>
          <a:p>
            <a:pPr marL="0" indent="0"/>
            <a:r>
              <a:rPr lang="en-CA" sz="2800" dirty="0" smtClean="0"/>
              <a:t>You have encountered two types of Systems: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 smtClean="0"/>
              <a:t>Unbounded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 smtClean="0"/>
              <a:t>Bounded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9765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Unbounded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3172976" cy="3579849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/>
                        </a:rPr>
                        <m:t>𝑦</m:t>
                      </m:r>
                      <m:r>
                        <a:rPr lang="en-CA" sz="2400" b="0" i="1" smtClean="0">
                          <a:latin typeface="Cambria Math"/>
                        </a:rPr>
                        <m:t>&lt;−2</m:t>
                      </m:r>
                      <m:r>
                        <a:rPr lang="en-CA" sz="2400" b="0" i="1" smtClean="0"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en-CA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/>
                        </a:rPr>
                        <m:t>𝑦</m:t>
                      </m:r>
                      <m:r>
                        <a:rPr lang="en-CA" sz="2400" b="0" i="1" smtClean="0">
                          <a:latin typeface="Cambria Math"/>
                        </a:rPr>
                        <m:t>≥</m:t>
                      </m:r>
                      <m:r>
                        <a:rPr lang="en-CA" sz="2400" b="0" i="1" smtClean="0"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CA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CA" sz="2400" b="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3172976" cy="357984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11560" y="292494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shading would continue on forever to the left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395289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This is NOT a Polygon of Constraints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289" y="81254"/>
            <a:ext cx="4100111" cy="46173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00192" y="4513967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𝑦</m:t>
                      </m:r>
                      <m:r>
                        <a:rPr lang="en-CA" i="1">
                          <a:latin typeface="Cambria Math"/>
                        </a:rPr>
                        <m:t>&lt;−2</m:t>
                      </m:r>
                      <m:r>
                        <a:rPr lang="en-CA" i="1">
                          <a:latin typeface="Cambria Math"/>
                        </a:rPr>
                        <m:t>𝑥</m:t>
                      </m:r>
                      <m:r>
                        <a:rPr lang="en-CA" i="1"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513967"/>
                <a:ext cx="252028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44208" y="929049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𝑦</m:t>
                      </m:r>
                      <m:r>
                        <a:rPr lang="en-CA" i="1">
                          <a:latin typeface="Cambria Math"/>
                        </a:rPr>
                        <m:t>≥</m:t>
                      </m:r>
                      <m:r>
                        <a:rPr lang="en-CA" i="1">
                          <a:latin typeface="Cambria Math"/>
                        </a:rPr>
                        <m:t>𝑥</m:t>
                      </m:r>
                      <m:r>
                        <a:rPr lang="en-CA" i="1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CA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929049"/>
                <a:ext cx="252028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19945" y="4140323"/>
                <a:ext cx="8023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𝑥</m:t>
                      </m:r>
                      <m:r>
                        <a:rPr lang="en-CA" i="1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945" y="4140323"/>
                <a:ext cx="80239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H="1">
            <a:off x="6588224" y="3571275"/>
            <a:ext cx="360040" cy="2897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75398" y="929049"/>
            <a:ext cx="360040" cy="2897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933576" y="1556792"/>
            <a:ext cx="302720" cy="3220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660840" y="3700035"/>
            <a:ext cx="302720" cy="3220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364088" y="1556792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319945" y="3429000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85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bounded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3172976" cy="357984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𝑦</m:t>
                    </m:r>
                    <m:r>
                      <a:rPr lang="en-CA" sz="2400" b="0" i="1" smtClean="0">
                        <a:latin typeface="Cambria Math"/>
                      </a:rPr>
                      <m:t>&lt;5 </m:t>
                    </m:r>
                  </m:oMath>
                </a14:m>
                <a:r>
                  <a:rPr lang="en-CA" sz="2400" b="0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𝑥</m:t>
                    </m:r>
                    <m:r>
                      <a:rPr lang="en-CA" sz="2400" b="0" i="1" smtClean="0">
                        <a:latin typeface="Cambria Math"/>
                      </a:rPr>
                      <m:t>≥−2</m:t>
                    </m:r>
                  </m:oMath>
                </a14:m>
                <a:r>
                  <a:rPr lang="en-CA" sz="2400" b="0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𝑦</m:t>
                    </m:r>
                    <m:r>
                      <a:rPr lang="en-CA" sz="24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CA" sz="24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CA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CA" sz="2400" b="0" i="1" smtClean="0">
                        <a:latin typeface="Cambria Math"/>
                      </a:rPr>
                      <m:t>𝑥</m:t>
                    </m:r>
                    <m:r>
                      <a:rPr lang="en-CA" sz="2400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CA" sz="2400" b="0" dirty="0" smtClean="0"/>
                  <a:t> </a:t>
                </a:r>
                <a:endParaRPr lang="en-CA" sz="2400" b="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3172976" cy="3579849"/>
              </a:xfrm>
              <a:blipFill rotWithShape="1">
                <a:blip r:embed="rId2"/>
                <a:stretch>
                  <a:fillRect l="-38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11560" y="292494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shading is contained to a specific region by the inequalities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395289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This IS a </a:t>
            </a:r>
            <a:br>
              <a:rPr lang="en-CA" dirty="0" smtClean="0"/>
            </a:br>
            <a:r>
              <a:rPr lang="en-CA" dirty="0" smtClean="0"/>
              <a:t>Polygon of Constraints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288" y="260648"/>
            <a:ext cx="4119612" cy="45438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08524" y="545068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𝑦</m:t>
                    </m:r>
                    <m:r>
                      <a:rPr lang="en-CA" i="1">
                        <a:latin typeface="Cambria Math"/>
                      </a:rPr>
                      <m:t>&lt;5 </m:t>
                    </m:r>
                  </m:oMath>
                </a14:m>
                <a:r>
                  <a:rPr lang="en-CA" i="1" dirty="0">
                    <a:latin typeface="Cambria Math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8524" y="545068"/>
                <a:ext cx="1296144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3443" b="-1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88024" y="472490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𝑥</m:t>
                    </m:r>
                    <m:r>
                      <a:rPr lang="en-CA" i="1">
                        <a:latin typeface="Cambria Math"/>
                      </a:rPr>
                      <m:t>≥−2</m:t>
                    </m:r>
                  </m:oMath>
                </a14:m>
                <a:r>
                  <a:rPr lang="en-CA" i="1" dirty="0">
                    <a:latin typeface="Cambria Math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724904"/>
                <a:ext cx="129614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740352" y="-29130"/>
                <a:ext cx="1348190" cy="484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𝑦</m:t>
                    </m:r>
                    <m:r>
                      <a:rPr lang="en-CA" i="1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𝑥</m:t>
                    </m:r>
                    <m:r>
                      <a:rPr lang="en-CA" i="1">
                        <a:latin typeface="Cambria Math"/>
                      </a:rPr>
                      <m:t>−3</m:t>
                    </m:r>
                  </m:oMath>
                </a14:m>
                <a:r>
                  <a:rPr lang="en-CA" dirty="0"/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-29130"/>
                <a:ext cx="1348190" cy="484300"/>
              </a:xfrm>
              <a:prstGeom prst="rect">
                <a:avLst/>
              </a:prstGeom>
              <a:blipFill rotWithShape="0">
                <a:blip r:embed="rId6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5148064" y="764704"/>
            <a:ext cx="0" cy="3456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8064" y="764704"/>
            <a:ext cx="259228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148064" y="764704"/>
            <a:ext cx="2592288" cy="345638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48064" y="1100628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48064" y="4567148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948264" y="1100628"/>
            <a:ext cx="360040" cy="2401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788024" y="4101018"/>
            <a:ext cx="360040" cy="2401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60158" y="764704"/>
            <a:ext cx="8205" cy="3359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813938" y="742140"/>
            <a:ext cx="8205" cy="3359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41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Polygon of Constraints: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800" dirty="0" smtClean="0"/>
              <a:t>Words to Rules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 smtClean="0"/>
              <a:t>SOLVE the System</a:t>
            </a:r>
          </a:p>
          <a:p>
            <a:pPr marL="457200" lvl="1" indent="-457200">
              <a:buFont typeface="+mj-lt"/>
              <a:buAutoNum type="alphaLcParenR"/>
            </a:pPr>
            <a:r>
              <a:rPr lang="en-CA" sz="2800" dirty="0" smtClean="0"/>
              <a:t>Graph the boundary lines of the inequalities</a:t>
            </a:r>
          </a:p>
          <a:p>
            <a:pPr marL="457200" lvl="1" indent="-457200">
              <a:buFont typeface="+mj-lt"/>
              <a:buAutoNum type="alphaLcParenR"/>
            </a:pPr>
            <a:r>
              <a:rPr lang="en-CA" sz="2800" dirty="0" smtClean="0"/>
              <a:t>Shade the solution set</a:t>
            </a:r>
          </a:p>
          <a:p>
            <a:pPr marL="457200" lvl="1" indent="-457200">
              <a:buFont typeface="+mj-lt"/>
              <a:buAutoNum type="alphaLcParenR"/>
            </a:pPr>
            <a:r>
              <a:rPr lang="en-CA" sz="2800" dirty="0" smtClean="0"/>
              <a:t>Solve the Vertices (Points of Intersection of the Polygon)</a:t>
            </a:r>
          </a:p>
          <a:p>
            <a:pPr marL="457200" indent="-457200">
              <a:buFont typeface="+mj-lt"/>
              <a:buAutoNum type="arabicPeriod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888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Purpose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To find all the possible solutions (points) that would be feasible for a situation that involves boundaries.</a:t>
            </a:r>
          </a:p>
          <a:p>
            <a:endParaRPr lang="en-CA" sz="2400" dirty="0"/>
          </a:p>
          <a:p>
            <a:r>
              <a:rPr lang="en-CA" sz="2400" dirty="0" smtClean="0"/>
              <a:t>Best understood if explored with the real life question.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3705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Pet-Care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b="0" dirty="0" smtClean="0"/>
              <a:t>Sandra and Jane want to open a pet spa.  </a:t>
            </a:r>
            <a:br>
              <a:rPr lang="en-CA" sz="2000" b="0" dirty="0" smtClean="0"/>
            </a:br>
            <a:r>
              <a:rPr lang="en-CA" sz="2000" b="0" dirty="0" smtClean="0"/>
              <a:t>They will offer two services: PET BATHS and PET-</a:t>
            </a:r>
            <a:r>
              <a:rPr lang="en-CA" sz="2000" b="0" dirty="0" err="1" smtClean="0"/>
              <a:t>iCURES</a:t>
            </a:r>
            <a:endParaRPr lang="en-CA" sz="2000" b="0" dirty="0" smtClean="0"/>
          </a:p>
          <a:p>
            <a:r>
              <a:rPr lang="en-CA" sz="2000" b="0" dirty="0" smtClean="0"/>
              <a:t>They have conducted market research and found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A PET BATH takes 2 hours and a PET-</a:t>
            </a:r>
            <a:r>
              <a:rPr lang="en-CA" sz="2000" b="0" dirty="0" err="1" smtClean="0"/>
              <a:t>iCURE</a:t>
            </a:r>
            <a:r>
              <a:rPr lang="en-CA" sz="2000" b="0" dirty="0" smtClean="0"/>
              <a:t> takes 1 hour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They will never do a negative amount of </a:t>
            </a:r>
            <a:r>
              <a:rPr lang="en-CA" sz="2000" b="0" dirty="0"/>
              <a:t>PET BATHS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They are guaranteed to do at least 2 PET-</a:t>
            </a:r>
            <a:r>
              <a:rPr lang="en-CA" sz="2000" b="0" dirty="0" err="1" smtClean="0"/>
              <a:t>iCURES</a:t>
            </a:r>
            <a:r>
              <a:rPr lang="en-CA" sz="2000" b="0" dirty="0" smtClean="0"/>
              <a:t> a 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They plan on opening their store for 8 hours a 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 smtClean="0"/>
              <a:t>They charge $40 per </a:t>
            </a:r>
            <a:r>
              <a:rPr lang="en-CA" sz="2000" b="0" dirty="0"/>
              <a:t>PET </a:t>
            </a:r>
            <a:r>
              <a:rPr lang="en-CA" sz="2000" b="0" dirty="0" smtClean="0"/>
              <a:t>BATHS and $10 per PET-</a:t>
            </a:r>
            <a:r>
              <a:rPr lang="en-CA" sz="2000" b="0" dirty="0" err="1" smtClean="0"/>
              <a:t>iCURES</a:t>
            </a: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</p:txBody>
      </p:sp>
    </p:spTree>
    <p:extLst>
      <p:ext uri="{BB962C8B-B14F-4D97-AF65-F5344CB8AC3E}">
        <p14:creationId xmlns:p14="http://schemas.microsoft.com/office/powerpoint/2010/main" val="339527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Polygon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1488" cy="357984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800" dirty="0"/>
              <a:t>Words to Rules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200" b="0" dirty="0"/>
              <a:t>A PET BATH takes 2 hours and a PET-</a:t>
            </a:r>
            <a:r>
              <a:rPr lang="en-CA" sz="2200" b="0" dirty="0" err="1"/>
              <a:t>iCURE</a:t>
            </a:r>
            <a:r>
              <a:rPr lang="en-CA" sz="2200" b="0" dirty="0"/>
              <a:t> takes 1 hour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200" b="0" dirty="0"/>
              <a:t>They will never do a negative amount of PET </a:t>
            </a:r>
            <a:r>
              <a:rPr lang="en-CA" sz="2200" b="0" dirty="0" smtClean="0"/>
              <a:t>BATHS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200" b="0" dirty="0"/>
              <a:t>They are guaranteed to do at least 2 PET-</a:t>
            </a:r>
            <a:r>
              <a:rPr lang="en-CA" sz="2200" b="0" dirty="0" err="1"/>
              <a:t>iCURES</a:t>
            </a:r>
            <a:r>
              <a:rPr lang="en-CA" sz="2200" b="0" dirty="0"/>
              <a:t> a </a:t>
            </a:r>
            <a:r>
              <a:rPr lang="en-CA" sz="2200" b="0" dirty="0" smtClean="0"/>
              <a:t>day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200" b="0" dirty="0"/>
              <a:t>They plan on opening their store for 8 hours a </a:t>
            </a:r>
            <a:r>
              <a:rPr lang="en-CA" sz="2200" b="0" dirty="0" smtClean="0"/>
              <a:t>day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200" b="0" dirty="0"/>
              <a:t>They charge $40 per PET BATHS and $10 per PET-</a:t>
            </a:r>
            <a:r>
              <a:rPr lang="en-CA" sz="2200" b="0" dirty="0" err="1"/>
              <a:t>iCURES</a:t>
            </a:r>
            <a:endParaRPr lang="en-CA" sz="2200" b="0" dirty="0"/>
          </a:p>
          <a:p>
            <a:pPr marL="0" indent="0"/>
            <a:endParaRPr lang="en-CA" sz="2800" dirty="0" smtClean="0"/>
          </a:p>
          <a:p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2240" y="260648"/>
                <a:ext cx="20767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/>
                        </a:rPr>
                        <m:t>PET</m:t>
                      </m:r>
                      <m:r>
                        <a:rPr lang="en-CA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/>
                        </a:rPr>
                        <m:t>iCURES</m:t>
                      </m:r>
                    </m:oMath>
                  </m:oMathPara>
                </a14:m>
                <a:endParaRPr lang="en-CA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/>
                        </a:rPr>
                        <m:t>PET</m:t>
                      </m:r>
                      <m:r>
                        <a:rPr lang="en-CA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/>
                        </a:rPr>
                        <m:t>BATHS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60648"/>
                <a:ext cx="2076787" cy="646331"/>
              </a:xfrm>
              <a:prstGeom prst="rect">
                <a:avLst/>
              </a:prstGeom>
              <a:blipFill rotWithShape="1">
                <a:blip r:embed="rId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9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78</TotalTime>
  <Words>430</Words>
  <Application>Microsoft Macintosh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Cambria Math</vt:lpstr>
      <vt:lpstr>Franklin Gothic Book</vt:lpstr>
      <vt:lpstr>Franklin Gothic Medium</vt:lpstr>
      <vt:lpstr>Tunga</vt:lpstr>
      <vt:lpstr>Arial</vt:lpstr>
      <vt:lpstr>Calibri</vt:lpstr>
      <vt:lpstr>Wingdings</vt:lpstr>
      <vt:lpstr>Angles</vt:lpstr>
      <vt:lpstr>1.05 Polygon of Constraints</vt:lpstr>
      <vt:lpstr>Brainstorm:  What does it mean?</vt:lpstr>
      <vt:lpstr>Systems to Polygon of Constraints</vt:lpstr>
      <vt:lpstr>Unbounded</vt:lpstr>
      <vt:lpstr>bounded</vt:lpstr>
      <vt:lpstr>Polygon of Constraints: Process</vt:lpstr>
      <vt:lpstr>The Purpose</vt:lpstr>
      <vt:lpstr>Pet-Care</vt:lpstr>
      <vt:lpstr>Polygon Process</vt:lpstr>
      <vt:lpstr>Polygon Process</vt:lpstr>
      <vt:lpstr>Context Questions</vt:lpstr>
      <vt:lpstr>The last Rule</vt:lpstr>
      <vt:lpstr>Notice</vt:lpstr>
      <vt:lpstr>Purpose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1.05 Polygon of Constraints</dc:title>
  <dc:creator>Tiffany Connell</dc:creator>
  <cp:lastModifiedBy>Microsoft Office User</cp:lastModifiedBy>
  <cp:revision>13</cp:revision>
  <cp:lastPrinted>2018-10-13T18:42:57Z</cp:lastPrinted>
  <dcterms:created xsi:type="dcterms:W3CDTF">2015-10-16T16:07:56Z</dcterms:created>
  <dcterms:modified xsi:type="dcterms:W3CDTF">2018-10-13T18:43:06Z</dcterms:modified>
</cp:coreProperties>
</file>