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2" r:id="rId4"/>
    <p:sldId id="271" r:id="rId5"/>
    <p:sldId id="263" r:id="rId6"/>
    <p:sldId id="265" r:id="rId7"/>
    <p:sldId id="266" r:id="rId8"/>
    <p:sldId id="267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92" autoAdjust="0"/>
    <p:restoredTop sz="94705"/>
  </p:normalViewPr>
  <p:slideViewPr>
    <p:cSldViewPr>
      <p:cViewPr varScale="1">
        <p:scale>
          <a:sx n="104" d="100"/>
          <a:sy n="104" d="100"/>
        </p:scale>
        <p:origin x="5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A765A-9D88-4AE3-80F9-EE6D783B3AF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5E56B-FA4E-4876-B7F2-8C66929388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7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5E56B-FA4E-4876-B7F2-8C66929388F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93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D78E11-09BA-4C6A-9032-722ABCFB1109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tmp"/><Relationship Id="rId3" Type="http://schemas.openxmlformats.org/officeDocument/2006/relationships/image" Target="../media/image45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7.png"/><Relationship Id="rId21" Type="http://schemas.openxmlformats.org/officeDocument/2006/relationships/image" Target="../media/image18.png"/><Relationship Id="rId22" Type="http://schemas.openxmlformats.org/officeDocument/2006/relationships/image" Target="../media/image19.png"/><Relationship Id="rId23" Type="http://schemas.openxmlformats.org/officeDocument/2006/relationships/image" Target="../media/image20.png"/><Relationship Id="rId24" Type="http://schemas.openxmlformats.org/officeDocument/2006/relationships/image" Target="../media/image21.png"/><Relationship Id="rId25" Type="http://schemas.openxmlformats.org/officeDocument/2006/relationships/image" Target="../media/image22.png"/><Relationship Id="rId26" Type="http://schemas.openxmlformats.org/officeDocument/2006/relationships/image" Target="../media/image23.png"/><Relationship Id="rId27" Type="http://schemas.openxmlformats.org/officeDocument/2006/relationships/image" Target="../media/image24.png"/><Relationship Id="rId28" Type="http://schemas.openxmlformats.org/officeDocument/2006/relationships/image" Target="../media/image25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://www.google.ca/url?sa=i&amp;rct=j&amp;q=&amp;esrc=s&amp;source=images&amp;cd=&amp;cad=rja&amp;uact=8&amp;ved=0CAcQjRxqFQoTCJOogP-p-ccCFQptPgodn0gINg&amp;url=http://www.ck12.org/book/CK-12-Basic-Algebra-Concepts/r13/section/1.13/&amp;psig=AFQjCNE_j1Smy7Ad8e35aFmygU-gUMALig&amp;ust=1442416390237091" TargetMode="External"/><Relationship Id="rId5" Type="http://schemas.openxmlformats.org/officeDocument/2006/relationships/image" Target="../media/image4.png"/><Relationship Id="rId30" Type="http://schemas.openxmlformats.org/officeDocument/2006/relationships/image" Target="../media/image27.png"/><Relationship Id="rId31" Type="http://schemas.openxmlformats.org/officeDocument/2006/relationships/image" Target="../media/image28.png"/><Relationship Id="rId32" Type="http://schemas.openxmlformats.org/officeDocument/2006/relationships/image" Target="../media/image29.png"/><Relationship Id="rId9" Type="http://schemas.openxmlformats.org/officeDocument/2006/relationships/image" Target="../media/image5.png"/><Relationship Id="rId6" Type="http://schemas.microsoft.com/office/2007/relationships/hdphoto" Target="../media/hdphoto1.wdp"/><Relationship Id="rId7" Type="http://schemas.openxmlformats.org/officeDocument/2006/relationships/image" Target="../media/image510.png"/><Relationship Id="rId8" Type="http://schemas.openxmlformats.org/officeDocument/2006/relationships/image" Target="../media/image6.png"/><Relationship Id="rId33" Type="http://schemas.openxmlformats.org/officeDocument/2006/relationships/image" Target="../media/image30.png"/><Relationship Id="rId34" Type="http://schemas.openxmlformats.org/officeDocument/2006/relationships/image" Target="../media/image31.png"/><Relationship Id="rId35" Type="http://schemas.openxmlformats.org/officeDocument/2006/relationships/image" Target="../media/image32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9" Type="http://schemas.openxmlformats.org/officeDocument/2006/relationships/image" Target="../media/image16.png"/><Relationship Id="rId37" Type="http://schemas.openxmlformats.org/officeDocument/2006/relationships/image" Target="../media/image34.png"/><Relationship Id="rId38" Type="http://schemas.openxmlformats.org/officeDocument/2006/relationships/image" Target="../media/image35.png"/><Relationship Id="rId39" Type="http://schemas.openxmlformats.org/officeDocument/2006/relationships/image" Target="../media/image36.png"/><Relationship Id="rId40" Type="http://schemas.openxmlformats.org/officeDocument/2006/relationships/image" Target="../media/image37.png"/><Relationship Id="rId41" Type="http://schemas.openxmlformats.org/officeDocument/2006/relationships/image" Target="../media/image38.png"/><Relationship Id="rId42" Type="http://schemas.openxmlformats.org/officeDocument/2006/relationships/image" Target="../media/image39.png"/><Relationship Id="rId43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2800" dirty="0" smtClean="0"/>
              <a:t>1.06 Target Objective </a:t>
            </a:r>
            <a:br>
              <a:rPr lang="en-CA" sz="2800" dirty="0" smtClean="0"/>
            </a:br>
            <a:r>
              <a:rPr lang="en-CA" sz="2800" dirty="0" smtClean="0"/>
              <a:t>	&amp; Optimizing Function</a:t>
            </a: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Unit: Optimization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86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Onwards and Upwards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charset="0"/>
                  <a:buChar char="•"/>
                </a:pPr>
                <a:r>
                  <a:rPr lang="en-US" dirty="0" smtClean="0"/>
                  <a:t>At least 10 summer windows and 30 winter windows per week</a:t>
                </a: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</a:rPr>
                      <m:t>𝑥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≥10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</a:rPr>
                      <m:t>𝑦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≥30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>
                  <a:buFont typeface="Arial" charset="0"/>
                  <a:buChar char="•"/>
                </a:pPr>
                <a:r>
                  <a:rPr lang="en-CA" dirty="0" smtClean="0">
                    <a:ea typeface="Cambria Math" charset="0"/>
                    <a:cs typeface="Cambria Math" charset="0"/>
                  </a:rPr>
                  <a:t>No more than 100 windows in one week</a:t>
                </a: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≤100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>
                  <a:buFont typeface="Arial" charset="0"/>
                  <a:buChar char="•"/>
                </a:pPr>
                <a:r>
                  <a:rPr lang="en-CA" dirty="0" smtClean="0">
                    <a:ea typeface="Cambria Math" charset="0"/>
                    <a:cs typeface="Cambria Math" charset="0"/>
                  </a:rPr>
                  <a:t>Each summer window returns a profit of $70 and winter windows a profit of $85</a:t>
                </a: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:$70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:$85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>
                  <a:buFont typeface="Arial" charset="0"/>
                  <a:buChar char="•"/>
                </a:pPr>
                <a:r>
                  <a:rPr lang="en-CA" dirty="0" smtClean="0">
                    <a:ea typeface="Cambria Math" charset="0"/>
                    <a:cs typeface="Cambria Math" charset="0"/>
                  </a:rPr>
                  <a:t>Is this real life?</a:t>
                </a: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≥0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 lvl="2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𝑦</m:t>
                    </m:r>
                    <m:r>
                      <a:rPr lang="en-CA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≥0</m:t>
                    </m:r>
                  </m:oMath>
                </a14:m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>
                  <a:buFont typeface="Arial" charset="0"/>
                  <a:buChar char="•"/>
                </a:pPr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 lvl="2">
                  <a:buFont typeface="Arial" charset="0"/>
                  <a:buChar char="•"/>
                </a:pPr>
                <a:endParaRPr lang="en-CA" b="0" dirty="0" smtClean="0">
                  <a:ea typeface="Cambria Math" charset="0"/>
                  <a:cs typeface="Cambria Math" charset="0"/>
                </a:endParaRPr>
              </a:p>
              <a:p>
                <a:pPr lvl="2">
                  <a:buFont typeface="Arial" charset="0"/>
                  <a:buChar char="•"/>
                </a:pPr>
                <a:endParaRPr lang="en-CA" b="0" dirty="0" smtClean="0">
                  <a:ea typeface="Cambria Math" charset="0"/>
                  <a:cs typeface="Cambria Math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24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95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164" y="-2414"/>
            <a:ext cx="7316836" cy="66717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8" y="1546964"/>
            <a:ext cx="2345277" cy="411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2000" dirty="0"/>
                  <a:t> </a:t>
                </a:r>
                <a:endParaRPr lang="en-CA" sz="1800" dirty="0"/>
              </a:p>
              <a:p>
                <a:pPr lvl="0"/>
                <a:r>
                  <a:rPr lang="en-CA" sz="2000" dirty="0"/>
                  <a:t>Does a weekly output of 25 summer windows and 65 winter windows satisfy the production constraints?  Justify?</a:t>
                </a:r>
                <a:endParaRPr lang="en-CA" sz="1800" dirty="0"/>
              </a:p>
              <a:p>
                <a:pPr lvl="1"/>
                <a:r>
                  <a:rPr lang="en-CA" sz="2000" dirty="0"/>
                  <a:t>TEST: </a:t>
                </a:r>
                <a:endParaRPr lang="en-CA" sz="1800" dirty="0"/>
              </a:p>
              <a:p>
                <a:pPr lvl="2"/>
                <a14:m>
                  <m:oMath xmlns:m="http://schemas.openxmlformats.org/officeDocument/2006/math">
                    <m:r>
                      <a:rPr lang="en-CA" sz="2000" i="1">
                        <a:latin typeface="Cambria Math"/>
                      </a:rPr>
                      <m:t>25≥10?</m:t>
                    </m:r>
                  </m:oMath>
                </a14:m>
                <a:endParaRPr lang="en-CA" sz="1800" dirty="0"/>
              </a:p>
              <a:p>
                <a:pPr lvl="2"/>
                <a14:m>
                  <m:oMath xmlns:m="http://schemas.openxmlformats.org/officeDocument/2006/math">
                    <m:r>
                      <a:rPr lang="en-CA" sz="2000" i="1">
                        <a:latin typeface="Cambria Math"/>
                      </a:rPr>
                      <m:t>65≥30?</m:t>
                    </m:r>
                  </m:oMath>
                </a14:m>
                <a:endParaRPr lang="en-CA" sz="1800" dirty="0"/>
              </a:p>
              <a:p>
                <a:pPr lvl="2"/>
                <a14:m>
                  <m:oMath xmlns:m="http://schemas.openxmlformats.org/officeDocument/2006/math">
                    <m:r>
                      <a:rPr lang="en-CA" sz="2000" i="1">
                        <a:latin typeface="Cambria Math"/>
                      </a:rPr>
                      <m:t>65≤−25+100?</m:t>
                    </m:r>
                  </m:oMath>
                </a14:m>
                <a:endParaRPr lang="en-CA" sz="1800" dirty="0"/>
              </a:p>
              <a:p>
                <a:pPr lvl="1"/>
                <a:r>
                  <a:rPr lang="en-CA" sz="2000" dirty="0"/>
                  <a:t>YES, it’s in the shaded </a:t>
                </a:r>
                <a:r>
                  <a:rPr lang="en-CA" sz="2000" dirty="0" smtClean="0"/>
                  <a:t>region</a:t>
                </a:r>
                <a:endParaRPr lang="en-CA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1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0"/>
                <a:r>
                  <a:rPr lang="en-CA" sz="2400" dirty="0" smtClean="0"/>
                  <a:t>How </a:t>
                </a:r>
                <a:r>
                  <a:rPr lang="en-CA" sz="2400" dirty="0"/>
                  <a:t>much profit can the company expect on this output?</a:t>
                </a:r>
                <a:br>
                  <a:rPr lang="en-CA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1" i="1" smtClean="0">
                          <a:latin typeface="Cambria Math" charset="0"/>
                        </a:rPr>
                        <m:t>𝑷𝒓𝒐𝒇𝒊𝒕</m:t>
                      </m:r>
                      <m:r>
                        <a:rPr lang="en-CA" sz="2400" b="1" i="1" smtClean="0">
                          <a:latin typeface="Cambria Math" charset="0"/>
                        </a:rPr>
                        <m:t>=$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𝟕𝟎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𝒙</m:t>
                      </m:r>
                      <m:r>
                        <a:rPr lang="en-CA" sz="2400" b="1" i="1" smtClean="0">
                          <a:latin typeface="Cambria Math" charset="0"/>
                        </a:rPr>
                        <m:t>+$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𝟖𝟓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𝒚</m:t>
                      </m:r>
                    </m:oMath>
                  </m:oMathPara>
                </a14:m>
                <a:endParaRPr lang="en-CA" sz="24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>
                          <a:latin typeface="Cambria Math" charset="0"/>
                        </a:rPr>
                        <m:t>𝑷𝒓𝒐𝒇𝒊𝒕</m:t>
                      </m:r>
                      <m:r>
                        <a:rPr lang="en-CA" sz="2400" i="1">
                          <a:latin typeface="Cambria Math" charset="0"/>
                        </a:rPr>
                        <m:t>=$</m:t>
                      </m:r>
                      <m:r>
                        <a:rPr lang="en-CA" sz="2400" i="1">
                          <a:latin typeface="Cambria Math" charset="0"/>
                        </a:rPr>
                        <m:t>𝟕𝟎</m:t>
                      </m:r>
                      <m:r>
                        <a:rPr lang="en-CA" sz="2400" b="1" i="1" smtClean="0">
                          <a:latin typeface="Cambria Math" charset="0"/>
                        </a:rPr>
                        <m:t>(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𝟐𝟓</m:t>
                      </m:r>
                      <m:r>
                        <a:rPr lang="en-CA" sz="2400" b="1" i="1" smtClean="0">
                          <a:latin typeface="Cambria Math" charset="0"/>
                        </a:rPr>
                        <m:t>)</m:t>
                      </m:r>
                      <m:r>
                        <a:rPr lang="en-CA" sz="2400" i="1">
                          <a:latin typeface="Cambria Math" charset="0"/>
                        </a:rPr>
                        <m:t>+$</m:t>
                      </m:r>
                      <m:r>
                        <a:rPr lang="en-CA" sz="2400" i="1">
                          <a:latin typeface="Cambria Math" charset="0"/>
                        </a:rPr>
                        <m:t>𝟖𝟓</m:t>
                      </m:r>
                      <m:r>
                        <a:rPr lang="en-CA" sz="2400" b="1" i="1" smtClean="0">
                          <a:latin typeface="Cambria Math" charset="0"/>
                        </a:rPr>
                        <m:t>(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𝟔𝟓</m:t>
                      </m:r>
                      <m:r>
                        <a:rPr lang="en-CA" sz="24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CA" sz="2400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>
                          <a:latin typeface="Cambria Math" charset="0"/>
                        </a:rPr>
                        <m:t>𝑷𝒓𝒐𝒇𝒊𝒕</m:t>
                      </m:r>
                      <m:r>
                        <a:rPr lang="en-CA" sz="2400" i="1">
                          <a:latin typeface="Cambria Math" charset="0"/>
                        </a:rPr>
                        <m:t>=$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𝟏𝟕𝟓𝟎</m:t>
                      </m:r>
                      <m:r>
                        <a:rPr lang="en-CA" sz="2400" i="1">
                          <a:latin typeface="Cambria Math" charset="0"/>
                        </a:rPr>
                        <m:t>+$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𝟓𝟓𝟐𝟓</m:t>
                      </m:r>
                    </m:oMath>
                  </m:oMathPara>
                </a14:m>
                <a:endParaRPr lang="en-CA" sz="24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>
                          <a:latin typeface="Cambria Math" charset="0"/>
                        </a:rPr>
                        <m:t>𝑷𝒓𝒐𝒇𝒊𝒕</m:t>
                      </m:r>
                      <m:r>
                        <a:rPr lang="en-CA" sz="2400" i="1">
                          <a:latin typeface="Cambria Math" charset="0"/>
                        </a:rPr>
                        <m:t>=$</m:t>
                      </m:r>
                      <m:r>
                        <a:rPr lang="en-CA" sz="2400" b="1" i="1" smtClean="0">
                          <a:latin typeface="Cambria Math" charset="0"/>
                        </a:rPr>
                        <m:t>𝟕𝟐𝟕𝟓</m:t>
                      </m:r>
                    </m:oMath>
                  </m:oMathPara>
                </a14:m>
                <a:endParaRPr lang="en-CA" sz="2400" dirty="0"/>
              </a:p>
              <a:p>
                <a:pPr lvl="0"/>
                <a:endParaRPr lang="en-CA" sz="2400" dirty="0"/>
              </a:p>
              <a:p>
                <a:pPr lvl="0"/>
                <a:r>
                  <a:rPr lang="en-CA" sz="2400" dirty="0" smtClean="0"/>
                  <a:t>Are the vertices feasible?</a:t>
                </a:r>
                <a:endParaRPr lang="en-CA" sz="2000" dirty="0"/>
              </a:p>
              <a:p>
                <a:r>
                  <a:rPr lang="en-CA" sz="2400" dirty="0" smtClean="0"/>
                  <a:t>YES (all solid lines)</a:t>
                </a:r>
                <a:r>
                  <a:rPr lang="en-CA" sz="2400" dirty="0"/>
                  <a:t/>
                </a:r>
                <a:br>
                  <a:rPr lang="en-CA" sz="2400" dirty="0"/>
                </a:br>
                <a:r>
                  <a:rPr lang="en-CA" sz="2400" dirty="0"/>
                  <a:t>Each solution is an option that would return a profit.</a:t>
                </a:r>
                <a:endParaRPr lang="en-CA" sz="2000" dirty="0"/>
              </a:p>
              <a:p>
                <a:pPr lvl="0"/>
                <a:endParaRPr lang="en-C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6" t="-2385" r="-648" b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4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CA" sz="2800" dirty="0" smtClean="0"/>
                  <a:t>What </a:t>
                </a:r>
                <a:r>
                  <a:rPr lang="en-CA" sz="2800" dirty="0"/>
                  <a:t>rule gives us the profit </a:t>
                </a:r>
                <a14:m>
                  <m:oMath xmlns:m="http://schemas.openxmlformats.org/officeDocument/2006/math">
                    <m:r>
                      <a:rPr lang="en-CA" sz="2800" i="1">
                        <a:latin typeface="Cambria Math"/>
                      </a:rPr>
                      <m:t>𝑃</m:t>
                    </m:r>
                    <m:r>
                      <a:rPr lang="en-CA" sz="2800" i="1">
                        <a:latin typeface="Cambria Math"/>
                      </a:rPr>
                      <m:t>(</m:t>
                    </m:r>
                    <m:r>
                      <a:rPr lang="en-CA" sz="2800" i="1">
                        <a:latin typeface="Cambria Math"/>
                      </a:rPr>
                      <m:t>𝑥</m:t>
                    </m:r>
                    <m:r>
                      <a:rPr lang="en-CA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CA" sz="2800" dirty="0"/>
                  <a:t> for </a:t>
                </a:r>
                <a14:m>
                  <m:oMath xmlns:m="http://schemas.openxmlformats.org/officeDocument/2006/math">
                    <m:r>
                      <a:rPr lang="en-CA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en-CA" sz="2800" dirty="0"/>
                  <a:t> number of summer windows and </a:t>
                </a:r>
                <a14:m>
                  <m:oMath xmlns:m="http://schemas.openxmlformats.org/officeDocument/2006/math">
                    <m:r>
                      <a:rPr lang="en-CA" sz="2800" i="1">
                        <a:latin typeface="Cambria Math"/>
                      </a:rPr>
                      <m:t>𝑦</m:t>
                    </m:r>
                  </m:oMath>
                </a14:m>
                <a:r>
                  <a:rPr lang="en-CA" sz="2800" dirty="0"/>
                  <a:t> number of winter windows?</a:t>
                </a:r>
                <a:br>
                  <a:rPr lang="en-CA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CA" sz="2800" i="1">
                          <a:latin typeface="Cambria Math"/>
                        </a:rPr>
                        <m:t>=70</m:t>
                      </m:r>
                      <m:r>
                        <a:rPr lang="en-CA" sz="2800" i="1">
                          <a:latin typeface="Cambria Math"/>
                        </a:rPr>
                        <m:t>𝑥</m:t>
                      </m:r>
                      <m:r>
                        <a:rPr lang="en-CA" sz="2800" i="1">
                          <a:latin typeface="Cambria Math"/>
                        </a:rPr>
                        <m:t>+85</m:t>
                      </m:r>
                      <m:r>
                        <a:rPr lang="en-CA" sz="280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CA" sz="2400" dirty="0"/>
              </a:p>
              <a:p>
                <a:pPr lvl="0"/>
                <a:r>
                  <a:rPr lang="en-CA" sz="2800" dirty="0"/>
                  <a:t>Do they want a maximum or minimum?</a:t>
                </a:r>
                <a:br>
                  <a:rPr lang="en-CA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CA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CA" sz="2800">
                              <a:latin typeface="Cambria Math"/>
                            </a:rPr>
                            <m:t>max</m:t>
                          </m:r>
                        </m:fName>
                        <m:e/>
                      </m:func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1" t="-170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7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94266584"/>
                  </p:ext>
                </p:extLst>
              </p:nvPr>
            </p:nvGraphicFramePr>
            <p:xfrm>
              <a:off x="683568" y="476672"/>
              <a:ext cx="7632848" cy="374441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611034"/>
                    <a:gridCol w="5021814"/>
                  </a:tblGrid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400" dirty="0" smtClean="0">
                              <a:effectLst/>
                            </a:rPr>
                            <a:t>Points</a:t>
                          </a: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CA" sz="2400">
                              <a:effectLst/>
                            </a:rPr>
                            <a:t>Profit:  </a:t>
                          </a:r>
                          <a14:m>
                            <m:oMath xmlns:m="http://schemas.openxmlformats.org/officeDocument/2006/math">
                              <m:r>
                                <a:rPr lang="en-CA" sz="2400">
                                  <a:effectLst/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CA" sz="2400" i="1">
                                      <a:effectLst/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sz="24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CA" sz="2400">
                                  <a:effectLst/>
                                  <a:latin typeface="Cambria Math"/>
                                </a:rPr>
                                <m:t>=70</m:t>
                              </m:r>
                              <m:r>
                                <a:rPr lang="en-CA" sz="2400">
                                  <a:effectLst/>
                                  <a:latin typeface="Cambria Math"/>
                                </a:rPr>
                                <m:t>𝑥</m:t>
                              </m:r>
                              <m:r>
                                <a:rPr lang="fr-CA" sz="2400">
                                  <a:effectLst/>
                                  <a:latin typeface="Cambria Math"/>
                                </a:rPr>
                                <m:t>+85</m:t>
                              </m:r>
                              <m:r>
                                <a:rPr lang="en-CA" sz="2400">
                                  <a:effectLst/>
                                  <a:latin typeface="Cambria Math"/>
                                </a:rPr>
                                <m:t>𝑦</m:t>
                              </m:r>
                            </m:oMath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(10, 30)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10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×30=3250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(10, 60)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2400" i="1">
                                        <a:effectLst/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CA" sz="2400">
                                        <a:effectLst/>
                                        <a:latin typeface="Cambria Math"/>
                                      </a:rPr>
                                      <m:t>10, 90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(20, 40)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2400" i="1">
                                        <a:effectLst/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CA" sz="2400">
                                        <a:effectLst/>
                                        <a:latin typeface="Cambria Math"/>
                                      </a:rPr>
                                      <m:t>30, 60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2400" i="1">
                                        <a:effectLst/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CA" sz="2400">
                                        <a:effectLst/>
                                        <a:latin typeface="Cambria Math"/>
                                      </a:rPr>
                                      <m:t>60, 40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(70, 30)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94266584"/>
                  </p:ext>
                </p:extLst>
              </p:nvPr>
            </p:nvGraphicFramePr>
            <p:xfrm>
              <a:off x="683568" y="476672"/>
              <a:ext cx="7632848" cy="374441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611034"/>
                    <a:gridCol w="5021814"/>
                  </a:tblGrid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400" dirty="0" smtClean="0">
                              <a:effectLst/>
                            </a:rPr>
                            <a:t>Points</a:t>
                          </a: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14286" r="-243" b="-70129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114286" r="-192541" b="-6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114286" r="-243" b="-60129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214286" r="-192541" b="-5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314286" r="-192541" b="-4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419737" r="-192541" b="-3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512987" r="-192541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612987" r="-192541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712987" r="-192541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607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1424531"/>
                  </p:ext>
                </p:extLst>
              </p:nvPr>
            </p:nvGraphicFramePr>
            <p:xfrm>
              <a:off x="683568" y="476672"/>
              <a:ext cx="7632848" cy="374441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611034"/>
                    <a:gridCol w="5021814"/>
                  </a:tblGrid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400" dirty="0" smtClean="0">
                              <a:effectLst/>
                            </a:rPr>
                            <a:t>Points</a:t>
                          </a: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CA" sz="2400">
                              <a:effectLst/>
                            </a:rPr>
                            <a:t>Profit:  </a:t>
                          </a:r>
                          <a14:m>
                            <m:oMath xmlns:m="http://schemas.openxmlformats.org/officeDocument/2006/math">
                              <m:r>
                                <a:rPr lang="en-CA" sz="2400">
                                  <a:effectLst/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CA" sz="2400" i="1">
                                      <a:effectLst/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sz="24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CA" sz="2400">
                                  <a:effectLst/>
                                  <a:latin typeface="Cambria Math"/>
                                </a:rPr>
                                <m:t>=70</m:t>
                              </m:r>
                              <m:r>
                                <a:rPr lang="en-CA" sz="2400">
                                  <a:effectLst/>
                                  <a:latin typeface="Cambria Math"/>
                                </a:rPr>
                                <m:t>𝑥</m:t>
                              </m:r>
                              <m:r>
                                <a:rPr lang="fr-CA" sz="2400">
                                  <a:effectLst/>
                                  <a:latin typeface="Cambria Math"/>
                                </a:rPr>
                                <m:t>+85</m:t>
                              </m:r>
                              <m:r>
                                <a:rPr lang="en-CA" sz="2400">
                                  <a:effectLst/>
                                  <a:latin typeface="Cambria Math"/>
                                </a:rPr>
                                <m:t>𝑦</m:t>
                              </m:r>
                            </m:oMath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(10, 30)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10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×30=3250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(10, 60)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10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×60=5800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2400" i="1">
                                        <a:effectLst/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CA" sz="2400">
                                        <a:effectLst/>
                                        <a:latin typeface="Cambria Math"/>
                                      </a:rPr>
                                      <m:t>10, 90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10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×90=8350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(20, 40)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20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×40=4800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2400" i="1">
                                        <a:effectLst/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CA" sz="2400">
                                        <a:effectLst/>
                                        <a:latin typeface="Cambria Math"/>
                                      </a:rPr>
                                      <m:t>30, 60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30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×60=7200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sz="2400" i="1">
                                        <a:effectLst/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CA" sz="2400">
                                        <a:effectLst/>
                                        <a:latin typeface="Cambria Math"/>
                                      </a:rPr>
                                      <m:t>60, 40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60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×40=7600</m:t>
                                </m:r>
                              </m:oMath>
                            </m:oMathPara>
                          </a14:m>
                          <a:endParaRPr lang="en-CA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(70, 30)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70×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70</m:t>
                                </m:r>
                                <m:r>
                                  <a:rPr lang="fr-CA" sz="2400">
                                    <a:effectLst/>
                                    <a:latin typeface="Cambria Math"/>
                                  </a:rPr>
                                  <m:t>+85</m:t>
                                </m:r>
                                <m:r>
                                  <a:rPr lang="en-CA" sz="2400">
                                    <a:effectLst/>
                                    <a:latin typeface="Cambria Math"/>
                                  </a:rPr>
                                  <m:t>×30=7450</m:t>
                                </m:r>
                              </m:oMath>
                            </m:oMathPara>
                          </a14:m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1424531"/>
                  </p:ext>
                </p:extLst>
              </p:nvPr>
            </p:nvGraphicFramePr>
            <p:xfrm>
              <a:off x="683568" y="476672"/>
              <a:ext cx="7632848" cy="374441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611034"/>
                    <a:gridCol w="5021814"/>
                  </a:tblGrid>
                  <a:tr h="46805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CA" sz="2400" dirty="0" smtClean="0">
                              <a:effectLst/>
                            </a:rPr>
                            <a:t>Points</a:t>
                          </a:r>
                          <a:endParaRPr lang="en-CA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14286" r="-243" b="-70129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114286" r="-192541" b="-6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114286" r="-243" b="-60129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214286" r="-192541" b="-5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214286" r="-243" b="-50129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314286" r="-192541" b="-4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314286" r="-243" b="-40129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419737" r="-192541" b="-3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419737" r="-243" b="-306579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512987" r="-192541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512987" r="-243" b="-202597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612987" r="-192541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612987" r="-243" b="-102597"/>
                          </a:stretch>
                        </a:blipFill>
                      </a:tcPr>
                    </a:tc>
                  </a:tr>
                  <a:tr h="46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3" t="-712987" r="-192541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184" t="-712987" r="-243" b="-259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902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CA" sz="2800" dirty="0"/>
                  <a:t>Of the preceding pairs, which returns the highest profit?</a:t>
                </a:r>
                <a:br>
                  <a:rPr lang="en-CA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i="1">
                          <a:latin typeface="Cambria Math"/>
                        </a:rPr>
                        <m:t>(10, 90)</m:t>
                      </m:r>
                    </m:oMath>
                  </m:oMathPara>
                </a14:m>
                <a:endParaRPr lang="en-CA" sz="2800" dirty="0"/>
              </a:p>
              <a:p>
                <a:pPr lvl="0"/>
                <a:r>
                  <a:rPr lang="en-CA" sz="2800" dirty="0"/>
                  <a:t>How many windows of each type must </a:t>
                </a:r>
                <a:r>
                  <a:rPr lang="en-CA" sz="2800" dirty="0" err="1"/>
                  <a:t>Vitrex</a:t>
                </a:r>
                <a:r>
                  <a:rPr lang="en-CA" sz="2800" dirty="0"/>
                  <a:t> manufacture to generate the highest profit?</a:t>
                </a:r>
                <a:br>
                  <a:rPr lang="en-CA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i="1">
                          <a:latin typeface="Cambria Math"/>
                        </a:rPr>
                        <m:t>10−</m:t>
                      </m:r>
                      <m:r>
                        <a:rPr lang="en-CA" sz="2800" i="1">
                          <a:latin typeface="Cambria Math"/>
                        </a:rPr>
                        <m:t>𝑠𝑢𝑚𝑚𝑒𝑟</m:t>
                      </m:r>
                      <m:r>
                        <a:rPr lang="en-CA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800">
                          <a:latin typeface="Cambria Math"/>
                        </a:rPr>
                        <m:t>and</m:t>
                      </m:r>
                      <m:r>
                        <a:rPr lang="en-CA" sz="2800" i="1">
                          <a:latin typeface="Cambria Math"/>
                        </a:rPr>
                        <m:t> 90−</m:t>
                      </m:r>
                      <m:r>
                        <a:rPr lang="en-CA" sz="2800" i="1">
                          <a:latin typeface="Cambria Math"/>
                        </a:rPr>
                        <m:t>𝑤𝑖𝑛𝑡𝑒𝑟</m:t>
                      </m:r>
                    </m:oMath>
                  </m:oMathPara>
                </a14:m>
                <a:endParaRPr lang="en-CA" sz="2800" dirty="0"/>
              </a:p>
              <a:p>
                <a:endParaRPr lang="en-C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1" t="-1704" r="-226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7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Brainstorm:  What does it mean?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547664" y="2201931"/>
            <a:ext cx="2431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TARGET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201931"/>
            <a:ext cx="3342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OBJECTIVE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5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Polygon of Constraints: The 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To find all the possible solutions (points) that would be feasible for a situation that involves boundaries.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  <a:p>
            <a:r>
              <a:rPr lang="en-CA" sz="2400" dirty="0" smtClean="0"/>
              <a:t>The reason you create a Polygon of Constraints is to test for your Target Objective.  It is the GOAL of the entire process.</a:t>
            </a:r>
          </a:p>
          <a:p>
            <a:endParaRPr lang="en-CA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2075" y="263691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Target Objective: The Goal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05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Target Objective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0" dirty="0" smtClean="0"/>
              <a:t>Always to MAXIMIZE or MINIMIZE something: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CA" sz="2800" b="0" dirty="0" smtClean="0"/>
              <a:t>Revenue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CA" sz="2800" b="0" dirty="0" smtClean="0"/>
              <a:t>Sales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CA" sz="2800" b="0" dirty="0" smtClean="0"/>
              <a:t>Costs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CA" sz="2800" b="0" dirty="0" smtClean="0"/>
              <a:t>Profits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CA" sz="2800" b="0" dirty="0" smtClean="0"/>
              <a:t>Attendance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CA" sz="2800" b="0" dirty="0" err="1" smtClean="0"/>
              <a:t>etc</a:t>
            </a:r>
            <a:r>
              <a:rPr lang="en-CA" sz="2800" b="0" dirty="0" smtClean="0"/>
              <a:t>…</a:t>
            </a:r>
            <a:endParaRPr lang="en-CA" sz="2800" b="0" dirty="0"/>
          </a:p>
        </p:txBody>
      </p:sp>
    </p:spTree>
    <p:extLst>
      <p:ext uri="{BB962C8B-B14F-4D97-AF65-F5344CB8AC3E}">
        <p14:creationId xmlns:p14="http://schemas.microsoft.com/office/powerpoint/2010/main" val="20920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Pet-Care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b="0" dirty="0" smtClean="0"/>
              <a:t>Sandra and Jane want to open a pet spa.  </a:t>
            </a:r>
            <a:br>
              <a:rPr lang="en-CA" sz="2000" b="0" dirty="0" smtClean="0"/>
            </a:br>
            <a:r>
              <a:rPr lang="en-CA" sz="2000" b="0" dirty="0" smtClean="0"/>
              <a:t>They will offer two services: PET BATHS and PET-</a:t>
            </a:r>
            <a:r>
              <a:rPr lang="en-CA" sz="2000" b="0" dirty="0" err="1" smtClean="0"/>
              <a:t>iCURES</a:t>
            </a:r>
            <a:endParaRPr lang="en-CA" sz="2000" b="0" dirty="0" smtClean="0"/>
          </a:p>
          <a:p>
            <a:r>
              <a:rPr lang="en-CA" sz="2000" b="0" dirty="0" smtClean="0"/>
              <a:t>They have conducted market research and found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A PET BATH takes 2 hours and a PET-</a:t>
            </a:r>
            <a:r>
              <a:rPr lang="en-CA" sz="2000" b="0" dirty="0" err="1" smtClean="0"/>
              <a:t>iCURE</a:t>
            </a:r>
            <a:r>
              <a:rPr lang="en-CA" sz="2000" b="0" dirty="0" smtClean="0"/>
              <a:t> takes 1 hour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will never do a negative amount of </a:t>
            </a:r>
            <a:r>
              <a:rPr lang="en-CA" sz="2000" b="0" dirty="0"/>
              <a:t>PET BATHS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are guaranteed to do at least 2 PET-</a:t>
            </a:r>
            <a:r>
              <a:rPr lang="en-CA" sz="2000" b="0" dirty="0" err="1" smtClean="0"/>
              <a:t>iCURES</a:t>
            </a:r>
            <a:r>
              <a:rPr lang="en-CA" sz="2000" b="0" dirty="0" smtClean="0"/>
              <a:t> a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plan on opening their store for 8 hours a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charge $40 per </a:t>
            </a:r>
            <a:r>
              <a:rPr lang="en-CA" sz="2000" b="0" dirty="0"/>
              <a:t>PET </a:t>
            </a:r>
            <a:r>
              <a:rPr lang="en-CA" sz="2000" b="0" dirty="0" smtClean="0"/>
              <a:t>BATHS and $10 per PET-</a:t>
            </a:r>
            <a:r>
              <a:rPr lang="en-CA" sz="2000" b="0" dirty="0" err="1" smtClean="0"/>
              <a:t>iCURES</a:t>
            </a: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</p:txBody>
      </p:sp>
      <p:sp>
        <p:nvSpPr>
          <p:cNvPr id="4" name="Rectangle 3"/>
          <p:cNvSpPr/>
          <p:nvPr/>
        </p:nvSpPr>
        <p:spPr>
          <a:xfrm>
            <a:off x="186573" y="4149080"/>
            <a:ext cx="8922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TARGET:  to maximize revenue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27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Polygon Process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97187"/>
                <a:ext cx="4075641" cy="3579849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sz="2800" dirty="0" smtClean="0">
                    <a:solidFill>
                      <a:schemeClr val="bg1">
                        <a:lumMod val="85000"/>
                      </a:schemeClr>
                    </a:solidFill>
                  </a:rPr>
                  <a:t>Words to Rules</a:t>
                </a:r>
                <a:br>
                  <a:rPr lang="en-CA" sz="2800" dirty="0" smtClean="0">
                    <a:solidFill>
                      <a:schemeClr val="bg1">
                        <a:lumMod val="85000"/>
                      </a:schemeClr>
                    </a:solidFill>
                  </a:rPr>
                </a:b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CA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CA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≥2</m:t>
                    </m:r>
                  </m:oMath>
                </a14:m>
                <a:r>
                  <a:rPr lang="en-CA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CA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≤8 →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≤−</m:t>
                    </m:r>
                    <m:f>
                      <m:fPr>
                        <m:ctrlPr>
                          <a:rPr lang="en-CA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</m:oMath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sz="2800" dirty="0" smtClean="0">
                    <a:solidFill>
                      <a:schemeClr val="bg1">
                        <a:lumMod val="85000"/>
                      </a:schemeClr>
                    </a:solidFill>
                  </a:rPr>
                  <a:t>SOLVE </a:t>
                </a:r>
                <a:r>
                  <a:rPr lang="en-CA" sz="2800" dirty="0">
                    <a:solidFill>
                      <a:schemeClr val="bg1">
                        <a:lumMod val="85000"/>
                      </a:schemeClr>
                    </a:solidFill>
                  </a:rPr>
                  <a:t>the System</a:t>
                </a:r>
              </a:p>
              <a:p>
                <a:pPr marL="457200" lvl="1" indent="-457200">
                  <a:buFont typeface="+mj-lt"/>
                  <a:buAutoNum type="alphaLcParenR"/>
                </a:pPr>
                <a:r>
                  <a:rPr lang="en-CA" sz="2000" dirty="0">
                    <a:solidFill>
                      <a:schemeClr val="bg1">
                        <a:lumMod val="85000"/>
                      </a:schemeClr>
                    </a:solidFill>
                  </a:rPr>
                  <a:t>Graph the boundary lines of the inequalities</a:t>
                </a:r>
              </a:p>
              <a:p>
                <a:pPr marL="457200" lvl="1" indent="-457200">
                  <a:buFont typeface="+mj-lt"/>
                  <a:buAutoNum type="alphaLcParenR"/>
                </a:pPr>
                <a:r>
                  <a:rPr lang="en-CA" sz="2000" dirty="0">
                    <a:solidFill>
                      <a:schemeClr val="bg1">
                        <a:lumMod val="85000"/>
                      </a:schemeClr>
                    </a:solidFill>
                  </a:rPr>
                  <a:t>Shade the solution set</a:t>
                </a:r>
              </a:p>
              <a:p>
                <a:pPr marL="457200" lvl="1" indent="-457200">
                  <a:buFont typeface="+mj-lt"/>
                  <a:buAutoNum type="alphaLcParenR"/>
                </a:pPr>
                <a:r>
                  <a:rPr lang="en-CA" sz="2000" dirty="0">
                    <a:solidFill>
                      <a:schemeClr val="bg1">
                        <a:lumMod val="85000"/>
                      </a:schemeClr>
                    </a:solidFill>
                  </a:rPr>
                  <a:t>Solve the Vertices (POIs of the Polygon)</a:t>
                </a:r>
              </a:p>
              <a:p>
                <a:endParaRPr lang="en-CA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97187"/>
                <a:ext cx="4075641" cy="3579849"/>
              </a:xfrm>
              <a:blipFill rotWithShape="1">
                <a:blip r:embed="rId3"/>
                <a:stretch>
                  <a:fillRect l="-2691" t="-2726" r="-20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255153" y="258334"/>
            <a:ext cx="4571999" cy="4340889"/>
            <a:chOff x="4572000" y="1"/>
            <a:chExt cx="4571999" cy="4340889"/>
          </a:xfrm>
        </p:grpSpPr>
        <p:pic>
          <p:nvPicPr>
            <p:cNvPr id="5" name="Picture 2" descr="https://dr282zn36sxxg.cloudfront.net/datastreams/f-d%3A842137a1d911b6ef6040c3998ee8dc74c48819337fda82546e87b831%2BIMAGE%2BIMAGE.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"/>
              <a:ext cx="4571999" cy="434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153" y="1787189"/>
                  <a:ext cx="308097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CA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024" y="2151780"/>
                  <a:ext cx="308097" cy="27699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7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>
            <a:stCxn id="5" idx="1"/>
            <a:endCxn id="5" idx="3"/>
          </p:cNvCxnSpPr>
          <p:nvPr/>
        </p:nvCxnSpPr>
        <p:spPr>
          <a:xfrm>
            <a:off x="4255153" y="2428779"/>
            <a:ext cx="4571999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441440" y="2363946"/>
                <a:ext cx="8057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𝑦</m:t>
                      </m:r>
                      <m:r>
                        <a:rPr lang="en-CA" i="1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1440" y="2363946"/>
                <a:ext cx="80579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7016289" y="258334"/>
            <a:ext cx="0" cy="43408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062332" y="4323427"/>
                <a:ext cx="802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332" y="4323427"/>
                <a:ext cx="80239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879497" y="1246952"/>
            <a:ext cx="3080157" cy="1440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790536" y="763486"/>
                <a:ext cx="15902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𝑦</m:t>
                      </m:r>
                      <m:r>
                        <a:rPr lang="en-CA" i="1">
                          <a:latin typeface="Cambria Math"/>
                        </a:rPr>
                        <m:t>≤−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536" y="763486"/>
                <a:ext cx="1590244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7010400" y="1801091"/>
            <a:ext cx="1357745" cy="637309"/>
          </a:xfrm>
          <a:custGeom>
            <a:avLst/>
            <a:gdLst>
              <a:gd name="connsiteX0" fmla="*/ 0 w 1357745"/>
              <a:gd name="connsiteY0" fmla="*/ 0 h 637309"/>
              <a:gd name="connsiteX1" fmla="*/ 13855 w 1357745"/>
              <a:gd name="connsiteY1" fmla="*/ 623454 h 637309"/>
              <a:gd name="connsiteX2" fmla="*/ 1357745 w 1357745"/>
              <a:gd name="connsiteY2" fmla="*/ 637309 h 637309"/>
              <a:gd name="connsiteX3" fmla="*/ 0 w 1357745"/>
              <a:gd name="connsiteY3" fmla="*/ 0 h 6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745" h="637309">
                <a:moveTo>
                  <a:pt x="0" y="0"/>
                </a:moveTo>
                <a:lnTo>
                  <a:pt x="13855" y="623454"/>
                </a:lnTo>
                <a:lnTo>
                  <a:pt x="1357745" y="637309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6937525" y="1443695"/>
            <a:ext cx="101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A(2, 3)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 rot="19840913">
            <a:off x="8193399" y="1860855"/>
            <a:ext cx="101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B(8, 0)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7001940" y="2390063"/>
            <a:ext cx="101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C(2, 0)</a:t>
            </a:r>
            <a:endParaRPr lang="en-CA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84507"/>
              </p:ext>
            </p:extLst>
          </p:nvPr>
        </p:nvGraphicFramePr>
        <p:xfrm>
          <a:off x="3038427" y="3883962"/>
          <a:ext cx="6096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2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58287" y="386099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87" y="3860997"/>
                <a:ext cx="149061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29625" y="4621970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25" y="4621970"/>
                <a:ext cx="149061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60859" y="534719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859" y="5347195"/>
                <a:ext cx="149061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058287" y="606727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5,0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87" y="6067275"/>
                <a:ext cx="149061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1316" y="386099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6,0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316" y="3860997"/>
                <a:ext cx="149061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5477" y="4640198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7,0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77" y="4640198"/>
                <a:ext cx="1490612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4294" y="534719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8,0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294" y="5347195"/>
                <a:ext cx="1490612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04139" y="6085503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139" y="6085503"/>
                <a:ext cx="1490612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593212" y="386099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212" y="3860997"/>
                <a:ext cx="1490612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61928" y="386099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928" y="3860997"/>
                <a:ext cx="1490612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61928" y="4640198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928" y="4640198"/>
                <a:ext cx="1490612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06838" y="5397138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5,1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838" y="5397138"/>
                <a:ext cx="1490612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26683" y="606727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6,1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683" y="6067275"/>
                <a:ext cx="1490612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89765" y="4644572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765" y="4644572"/>
                <a:ext cx="1490612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604943" y="5373803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943" y="5373803"/>
                <a:ext cx="1490612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637766" y="606727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2,3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766" y="6067275"/>
                <a:ext cx="1490612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029625" y="4225662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25" y="4225662"/>
                <a:ext cx="1554669" cy="369332"/>
              </a:xfrm>
              <a:prstGeom prst="rect">
                <a:avLst/>
              </a:prstGeom>
              <a:blipFill rotWithShape="0">
                <a:blip r:embed="rId2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9470" y="4976542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470" y="4976542"/>
                <a:ext cx="1554669" cy="369332"/>
              </a:xfrm>
              <a:prstGeom prst="rect">
                <a:avLst/>
              </a:prstGeom>
              <a:blipFill rotWithShape="0">
                <a:blip r:embed="rId2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29625" y="5697228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25" y="5697228"/>
                <a:ext cx="1554669" cy="369332"/>
              </a:xfrm>
              <a:prstGeom prst="rect">
                <a:avLst/>
              </a:prstGeom>
              <a:blipFill rotWithShape="0">
                <a:blip r:embed="rId3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29625" y="6436607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25" y="6436607"/>
                <a:ext cx="1554669" cy="369332"/>
              </a:xfrm>
              <a:prstGeom prst="rect">
                <a:avLst/>
              </a:prstGeom>
              <a:blipFill rotWithShape="0">
                <a:blip r:embed="rId3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11420" y="4216328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420" y="4216328"/>
                <a:ext cx="1554669" cy="369332"/>
              </a:xfrm>
              <a:prstGeom prst="rect">
                <a:avLst/>
              </a:prstGeom>
              <a:blipFill rotWithShape="0">
                <a:blip r:embed="rId3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31265" y="4967208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265" y="4967208"/>
                <a:ext cx="1554669" cy="369332"/>
              </a:xfrm>
              <a:prstGeom prst="rect">
                <a:avLst/>
              </a:prstGeom>
              <a:blipFill rotWithShape="0">
                <a:blip r:embed="rId3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11420" y="5687894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420" y="5687894"/>
                <a:ext cx="1554669" cy="369332"/>
              </a:xfrm>
              <a:prstGeom prst="rect">
                <a:avLst/>
              </a:prstGeom>
              <a:blipFill rotWithShape="0">
                <a:blip r:embed="rId3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11420" y="6427273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420" y="6427273"/>
                <a:ext cx="1554669" cy="369332"/>
              </a:xfrm>
              <a:prstGeom prst="rect">
                <a:avLst/>
              </a:prstGeom>
              <a:blipFill rotWithShape="0">
                <a:blip r:embed="rId3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50274" y="4168726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274" y="4168726"/>
                <a:ext cx="1554669" cy="369332"/>
              </a:xfrm>
              <a:prstGeom prst="rect">
                <a:avLst/>
              </a:prstGeom>
              <a:blipFill rotWithShape="0">
                <a:blip r:embed="rId3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70119" y="4919606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119" y="4919606"/>
                <a:ext cx="1554669" cy="369332"/>
              </a:xfrm>
              <a:prstGeom prst="rect">
                <a:avLst/>
              </a:prstGeom>
              <a:blipFill rotWithShape="0">
                <a:blip r:embed="rId3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050274" y="5640292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274" y="5640292"/>
                <a:ext cx="1554669" cy="369332"/>
              </a:xfrm>
              <a:prstGeom prst="rect">
                <a:avLst/>
              </a:prstGeom>
              <a:blipFill rotWithShape="0">
                <a:blip r:embed="rId3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50274" y="6379671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274" y="6379671"/>
                <a:ext cx="1554669" cy="369332"/>
              </a:xfrm>
              <a:prstGeom prst="rect">
                <a:avLst/>
              </a:prstGeom>
              <a:blipFill rotWithShape="0">
                <a:blip r:embed="rId3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573709" y="4230329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709" y="4230329"/>
                <a:ext cx="1554669" cy="369332"/>
              </a:xfrm>
              <a:prstGeom prst="rect">
                <a:avLst/>
              </a:prstGeom>
              <a:blipFill rotWithShape="0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593554" y="4981209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554" y="4981209"/>
                <a:ext cx="1554669" cy="369332"/>
              </a:xfrm>
              <a:prstGeom prst="rect">
                <a:avLst/>
              </a:prstGeom>
              <a:blipFill rotWithShape="0">
                <a:blip r:embed="rId4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73709" y="5701895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$80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709" y="5701895"/>
                <a:ext cx="1554669" cy="369332"/>
              </a:xfrm>
              <a:prstGeom prst="rect">
                <a:avLst/>
              </a:prstGeom>
              <a:blipFill rotWithShape="0">
                <a:blip r:embed="rId4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573709" y="6441274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709" y="6441274"/>
                <a:ext cx="1554669" cy="369332"/>
              </a:xfrm>
              <a:prstGeom prst="rect">
                <a:avLst/>
              </a:prstGeom>
              <a:blipFill rotWithShape="0">
                <a:blip r:embed="rId4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/>
          <p:cNvSpPr/>
          <p:nvPr/>
        </p:nvSpPr>
        <p:spPr>
          <a:xfrm>
            <a:off x="7442529" y="5995905"/>
            <a:ext cx="1788652" cy="88535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2912633" y="3773649"/>
            <a:ext cx="1788652" cy="8853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Rectangle 56"/>
          <p:cNvSpPr/>
          <p:nvPr/>
        </p:nvSpPr>
        <p:spPr>
          <a:xfrm>
            <a:off x="3186743" y="3873647"/>
            <a:ext cx="1344317" cy="68533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4659645" y="5352316"/>
            <a:ext cx="1344317" cy="68533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7736060" y="6066560"/>
            <a:ext cx="1344317" cy="68533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/>
          <p:cNvSpPr/>
          <p:nvPr/>
        </p:nvSpPr>
        <p:spPr>
          <a:xfrm>
            <a:off x="-11804" y="4376378"/>
            <a:ext cx="295612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Target:  </a:t>
            </a:r>
          </a:p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Revenue information </a:t>
            </a:r>
            <a:b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given</a:t>
            </a:r>
          </a:p>
          <a:p>
            <a:pPr algn="ctr"/>
            <a:endParaRPr lang="en-US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MAX revenue is goal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74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Optimizing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b="0" dirty="0" smtClean="0"/>
              <a:t>The Function (RULE) that calculates the target objective.</a:t>
            </a:r>
          </a:p>
          <a:p>
            <a:endParaRPr lang="en-CA" sz="2000" b="0" dirty="0"/>
          </a:p>
          <a:p>
            <a:r>
              <a:rPr lang="en-CA" sz="2000" b="0" dirty="0" smtClean="0"/>
              <a:t>When you read the paragraph of information, it is generally the only statement that cannot be made into an inequality.</a:t>
            </a:r>
          </a:p>
          <a:p>
            <a:endParaRPr lang="en-CA" sz="2000" b="0" dirty="0"/>
          </a:p>
          <a:p>
            <a:r>
              <a:rPr lang="en-CA" sz="2000" b="0" dirty="0" smtClean="0"/>
              <a:t> </a:t>
            </a:r>
            <a:endParaRPr lang="en-CA" sz="2000" b="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9023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Pet Care Example: The last Rule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2000" b="0" dirty="0" smtClean="0"/>
                  <a:t>They charge $40 per PET BATHS and $10 per PET-</a:t>
                </a:r>
                <a:r>
                  <a:rPr lang="en-CA" sz="2000" b="0" dirty="0" err="1" smtClean="0"/>
                  <a:t>iCURES</a:t>
                </a:r>
                <a:endParaRPr lang="en-CA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/>
                        </a:rPr>
                        <m:t>40</m:t>
                      </m:r>
                      <m:r>
                        <a:rPr lang="en-CA" sz="2000" b="0" i="1" smtClean="0">
                          <a:latin typeface="Cambria Math"/>
                        </a:rPr>
                        <m:t>𝑦</m:t>
                      </m:r>
                      <m:r>
                        <a:rPr lang="en-CA" sz="2000" b="0" i="1" smtClean="0">
                          <a:latin typeface="Cambria Math"/>
                        </a:rPr>
                        <m:t>+10</m:t>
                      </m:r>
                      <m:r>
                        <a:rPr lang="en-CA" sz="2000" b="0" i="1" smtClean="0">
                          <a:latin typeface="Cambria Math"/>
                        </a:rPr>
                        <m:t>𝑥</m:t>
                      </m:r>
                      <m:r>
                        <a:rPr lang="en-CA" sz="2000" b="0" i="1" smtClean="0">
                          <a:latin typeface="Cambria Math"/>
                        </a:rPr>
                        <m:t>=</m:t>
                      </m:r>
                      <m:r>
                        <a:rPr lang="en-CA" sz="2000" b="0" i="1" smtClean="0">
                          <a:latin typeface="Cambria Math"/>
                        </a:rPr>
                        <m:t>𝑅𝐸𝑉𝐸𝑁𝑈𝐸</m:t>
                      </m:r>
                    </m:oMath>
                  </m:oMathPara>
                </a14:m>
                <a:endParaRPr lang="en-CA" sz="2000" b="0" dirty="0" smtClean="0"/>
              </a:p>
              <a:p>
                <a:endParaRPr lang="en-CA" sz="2000" b="0" dirty="0" smtClean="0"/>
              </a:p>
              <a:p>
                <a:r>
                  <a:rPr lang="en-CA" sz="2000" b="0" dirty="0" smtClean="0"/>
                  <a:t>Since our target objective was to maximize revenue, the optimizing function will calculate revenue.</a:t>
                </a:r>
                <a:endParaRPr lang="en-CA" sz="2000" b="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0" t="-102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38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Onwards and Upwards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b="0" dirty="0" err="1"/>
                  <a:t>Vitrex</a:t>
                </a:r>
                <a:r>
                  <a:rPr lang="en-CA" b="0" dirty="0"/>
                  <a:t> specializes in manufacturing both summer and winter windows.  A summer window consists of a pane of glass and a screen while a winter window consists of two panes of glass spaced several millimeters apart.  To meet demand, </a:t>
                </a:r>
                <a:r>
                  <a:rPr lang="en-CA" b="0" dirty="0" err="1"/>
                  <a:t>Vitrex</a:t>
                </a:r>
                <a:r>
                  <a:rPr lang="en-CA" b="0" dirty="0"/>
                  <a:t> has to manufacture at least 10 summer windows and 30 winter windows per week.  The company can make no more than 100 windows in one week.  Each summer window returns a profit of $70 for the company and winter windows a profit of $85.</a:t>
                </a:r>
              </a:p>
              <a:p>
                <a:r>
                  <a:rPr lang="en-CA" b="0" dirty="0"/>
                  <a:t>If </a:t>
                </a:r>
                <a14:m>
                  <m:oMath xmlns:m="http://schemas.openxmlformats.org/officeDocument/2006/math">
                    <m:r>
                      <a:rPr lang="en-CA" b="0" i="1">
                        <a:latin typeface="Cambria Math"/>
                      </a:rPr>
                      <m:t>𝑥</m:t>
                    </m:r>
                  </m:oMath>
                </a14:m>
                <a:r>
                  <a:rPr lang="en-CA" b="0" dirty="0"/>
                  <a:t> represents the number of summer windows and </a:t>
                </a:r>
                <a14:m>
                  <m:oMath xmlns:m="http://schemas.openxmlformats.org/officeDocument/2006/math">
                    <m:r>
                      <a:rPr lang="en-CA" b="0" i="1">
                        <a:latin typeface="Cambria Math"/>
                      </a:rPr>
                      <m:t>𝑦</m:t>
                    </m:r>
                  </m:oMath>
                </a14:m>
                <a:r>
                  <a:rPr lang="en-CA" b="0" dirty="0"/>
                  <a:t> the number of winter windows</a:t>
                </a:r>
              </a:p>
              <a:p>
                <a:endParaRPr lang="en-CA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762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</TotalTime>
  <Words>546</Words>
  <Application>Microsoft Macintosh PowerPoint</Application>
  <PresentationFormat>On-screen Show (4:3)</PresentationFormat>
  <Paragraphs>151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Tunga</vt:lpstr>
      <vt:lpstr>Wingdings</vt:lpstr>
      <vt:lpstr>Angles</vt:lpstr>
      <vt:lpstr>1.06 Target Objective   &amp; Optimizing Function</vt:lpstr>
      <vt:lpstr>Brainstorm:  What does it mean?</vt:lpstr>
      <vt:lpstr>Polygon of Constraints: The Purpose</vt:lpstr>
      <vt:lpstr>Target Objective</vt:lpstr>
      <vt:lpstr>Pet-Care</vt:lpstr>
      <vt:lpstr>Polygon Process</vt:lpstr>
      <vt:lpstr>Optimizing Function</vt:lpstr>
      <vt:lpstr>Pet Care Example: The last Rule</vt:lpstr>
      <vt:lpstr>Onwards and Upwards</vt:lpstr>
      <vt:lpstr>Onwards and Upwards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1.05 Polygon of Constraints</dc:title>
  <dc:creator>Tiffany Connell</dc:creator>
  <cp:lastModifiedBy>Microsoft Office User</cp:lastModifiedBy>
  <cp:revision>14</cp:revision>
  <dcterms:created xsi:type="dcterms:W3CDTF">2015-10-16T16:07:56Z</dcterms:created>
  <dcterms:modified xsi:type="dcterms:W3CDTF">2018-10-25T14:20:10Z</dcterms:modified>
</cp:coreProperties>
</file>