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9" r:id="rId1"/>
    <p:sldMasterId id="2147483653" r:id="rId2"/>
    <p:sldMasterId id="2147483651" r:id="rId3"/>
  </p:sldMasterIdLst>
  <p:handoutMasterIdLst>
    <p:handoutMasterId r:id="rId20"/>
  </p:handoutMasterIdLst>
  <p:sldIdLst>
    <p:sldId id="256" r:id="rId4"/>
    <p:sldId id="279" r:id="rId5"/>
    <p:sldId id="293" r:id="rId6"/>
    <p:sldId id="294" r:id="rId7"/>
    <p:sldId id="295" r:id="rId8"/>
    <p:sldId id="299" r:id="rId9"/>
    <p:sldId id="280" r:id="rId10"/>
    <p:sldId id="296" r:id="rId11"/>
    <p:sldId id="297" r:id="rId12"/>
    <p:sldId id="285" r:id="rId13"/>
    <p:sldId id="302" r:id="rId14"/>
    <p:sldId id="291" r:id="rId15"/>
    <p:sldId id="300" r:id="rId16"/>
    <p:sldId id="303" r:id="rId17"/>
    <p:sldId id="272" r:id="rId18"/>
    <p:sldId id="275" r:id="rId1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Verdana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Verdana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Verdana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Verdana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Verdana" charset="0"/>
        <a:ea typeface="Arial" charset="0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Verdana" charset="0"/>
        <a:ea typeface="Arial" charset="0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Verdana" charset="0"/>
        <a:ea typeface="Arial" charset="0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Verdana" charset="0"/>
        <a:ea typeface="Arial" charset="0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Verdana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0066"/>
    <a:srgbClr val="990099"/>
    <a:srgbClr val="009900"/>
    <a:srgbClr val="0000FF"/>
    <a:srgbClr val="9900FF"/>
    <a:srgbClr val="0066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06" autoAdjust="0"/>
    <p:restoredTop sz="94660"/>
  </p:normalViewPr>
  <p:slideViewPr>
    <p:cSldViewPr>
      <p:cViewPr>
        <p:scale>
          <a:sx n="54" d="100"/>
          <a:sy n="54" d="100"/>
        </p:scale>
        <p:origin x="2832" y="1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0471" tIns="45235" rIns="90471" bIns="45235" rtlCol="0"/>
          <a:lstStyle>
            <a:lvl1pPr algn="l" eaLnBrk="0" hangingPunct="0">
              <a:defRPr sz="12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0471" tIns="45235" rIns="90471" bIns="45235" rtlCol="0"/>
          <a:lstStyle>
            <a:lvl1pPr algn="r" eaLnBrk="0" hangingPunct="0">
              <a:defRPr sz="12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DC652DF3-45D8-6F48-80EF-43A9031A995E}" type="datetimeFigureOut">
              <a:rPr lang="en-CA"/>
              <a:pPr>
                <a:defRPr/>
              </a:pPr>
              <a:t>2018-09-15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0471" tIns="45235" rIns="90471" bIns="45235" rtlCol="0" anchor="b"/>
          <a:lstStyle>
            <a:lvl1pPr algn="l" eaLnBrk="0" hangingPunct="0">
              <a:defRPr sz="12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0471" tIns="45235" rIns="90471" bIns="4523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BFB845D-84EB-8545-B0B1-D4E534C94A8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86622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E033E-543D-3944-A930-7301CE3DCB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92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9DEEA2-E637-3946-BBF9-44C1FFB357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349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46A12-8D0C-E649-8A72-B8415F92C8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9308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5FB8B9-D3FF-C546-9BC7-BAFDC55D52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133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15698A-C7B8-294F-8686-178A2176F8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326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73A527-3D5F-DB4E-87D7-FD92CBF75B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173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C249FB-86D0-C749-875B-F116868698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978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2E0AA2-9D26-0443-BDD9-149E973189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1788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747A22-84C2-A44E-BF44-82D9368B0F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14483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C319A-F8E3-2645-910C-161AB36AB1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1547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7CAD62-17AE-B540-8B98-D98BDCD0F2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9839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FF4F29-568B-1442-A899-C3B2A71D12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1105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0C2ED-1289-8945-8F15-A07AF2990E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331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2DF8F7-271F-CD47-B553-8DAE53CF63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3110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DE42B-483B-1A46-9BE3-840549B743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6209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4F78D-B0FB-F045-B8D0-DA50187375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3137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3A6AD-BBEF-A849-949A-7170226938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065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9EA22E-A141-8442-BA78-370FC3E285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9243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1262E-6C5F-C447-A3FC-28EC787FD1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60959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49CAD-72FA-DF48-9732-559777477E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46302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A9A99C-49BA-6940-BDE4-AA56261EF7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2694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50A75-E7D7-5949-881E-89EB400B3B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522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58948-A8BA-804A-9B4A-641FD20D66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5226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5CD449-911E-E34F-91A1-1AC6219D93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5942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F3A28D-70EF-D943-A523-82A40EF3CA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08502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563E6-0590-D944-9E80-2C1D61335B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5697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477C6-5798-BC4D-9E33-9ADB3E645A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6329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7550A6-824B-984E-81BB-001246783E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02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BA5508-B444-BF42-B913-CCF4D8D42B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055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7A9840-393E-4042-BAAC-C967610DF3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31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649CAF-7884-6E47-B131-A5C95627E3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1749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90AFEB-521D-2844-A955-114E7B9801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470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040BAA-05D9-3441-8EAA-FCA781F8AE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7808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4375D-B96E-6040-B7B7-669A330E3E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057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i="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 i="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/>
            </a:lvl1pPr>
          </a:lstStyle>
          <a:p>
            <a:fld id="{C29CE0AE-2C96-CB42-A594-79A157F2EB8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5" r:id="rId1"/>
    <p:sldLayoutId id="2147484282" r:id="rId2"/>
    <p:sldLayoutId id="2147484283" r:id="rId3"/>
    <p:sldLayoutId id="2147484284" r:id="rId4"/>
    <p:sldLayoutId id="2147484285" r:id="rId5"/>
    <p:sldLayoutId id="2147484286" r:id="rId6"/>
    <p:sldLayoutId id="2147484287" r:id="rId7"/>
    <p:sldLayoutId id="2147484288" r:id="rId8"/>
    <p:sldLayoutId id="2147484289" r:id="rId9"/>
    <p:sldLayoutId id="2147484290" r:id="rId10"/>
    <p:sldLayoutId id="2147484291" r:id="rId11"/>
    <p:sldLayoutId id="214748429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>
                <a:latin typeface="Arial" charset="0"/>
              </a:defRPr>
            </a:lvl1pPr>
          </a:lstStyle>
          <a:p>
            <a:fld id="{B35BAE9F-D697-9B42-909C-099639C85CC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3" r:id="rId1"/>
    <p:sldLayoutId id="2147484294" r:id="rId2"/>
    <p:sldLayoutId id="2147484295" r:id="rId3"/>
    <p:sldLayoutId id="2147484296" r:id="rId4"/>
    <p:sldLayoutId id="2147484297" r:id="rId5"/>
    <p:sldLayoutId id="2147484298" r:id="rId6"/>
    <p:sldLayoutId id="2147484299" r:id="rId7"/>
    <p:sldLayoutId id="2147484300" r:id="rId8"/>
    <p:sldLayoutId id="2147484301" r:id="rId9"/>
    <p:sldLayoutId id="2147484302" r:id="rId10"/>
    <p:sldLayoutId id="21474843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>
                <a:latin typeface="Arial" charset="0"/>
              </a:defRPr>
            </a:lvl1pPr>
          </a:lstStyle>
          <a:p>
            <a:fld id="{AAC1A130-E0B0-084F-965F-0E04EE3988A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4" r:id="rId1"/>
    <p:sldLayoutId id="2147484305" r:id="rId2"/>
    <p:sldLayoutId id="2147484306" r:id="rId3"/>
    <p:sldLayoutId id="2147484307" r:id="rId4"/>
    <p:sldLayoutId id="2147484308" r:id="rId5"/>
    <p:sldLayoutId id="2147484309" r:id="rId6"/>
    <p:sldLayoutId id="2147484310" r:id="rId7"/>
    <p:sldLayoutId id="2147484311" r:id="rId8"/>
    <p:sldLayoutId id="2147484312" r:id="rId9"/>
    <p:sldLayoutId id="2147484313" r:id="rId10"/>
    <p:sldLayoutId id="214748431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google.ca/url?sa=i&amp;rct=j&amp;q=resistor+types&amp;source=images&amp;cd=&amp;cad=rja&amp;docid=occM0Hv53dQKOM&amp;tbnid=98ZpMtFuiSbHvM:&amp;ved=0CAUQjRw&amp;url=http://www.resistorguide.com/metal-film-resistor/&amp;ei=6W0vUv-GFLSz4AOtxIHYDw&amp;bvm=bv.51773540,d.dmg&amp;psig=AFQjCNEXH8r34RvH1xj3R0hiBXcng-e4Yw&amp;ust=1378926376004632" TargetMode="External"/><Relationship Id="rId3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95400"/>
            <a:ext cx="7239000" cy="1063625"/>
          </a:xfrm>
        </p:spPr>
        <p:txBody>
          <a:bodyPr/>
          <a:lstStyle/>
          <a:p>
            <a:pPr algn="ctr" eaLnBrk="1" hangingPunct="1"/>
            <a:r>
              <a:rPr lang="en-US" altLang="en-US" sz="4800" b="1"/>
              <a:t>Current Intensity and Voltage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endParaRPr lang="en-C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5638800" y="4648200"/>
            <a:ext cx="3505200" cy="2590800"/>
          </a:xfrm>
          <a:prstGeom prst="irregularSeal1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charset="2"/>
              <a:buNone/>
            </a:pPr>
            <a:endParaRPr lang="en-US" altLang="en-US" sz="1800"/>
          </a:p>
          <a:p>
            <a:pPr algn="ctr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2000" i="0"/>
              <a:t>Symbol:  R</a:t>
            </a:r>
          </a:p>
          <a:p>
            <a:pPr algn="ctr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2000" i="0"/>
              <a:t>Units:	Ohms, </a:t>
            </a:r>
            <a:r>
              <a:rPr lang="en-US" altLang="en-US" sz="1800"/>
              <a:t>Ω</a:t>
            </a:r>
            <a:r>
              <a:rPr lang="en-US" altLang="en-US" sz="2000" i="0"/>
              <a:t>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 i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464425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5.6 Resistance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71500" y="1470025"/>
            <a:ext cx="8420100" cy="4724400"/>
          </a:xfrm>
        </p:spPr>
        <p:txBody>
          <a:bodyPr/>
          <a:lstStyle/>
          <a:p>
            <a:pPr eaLnBrk="1" hangingPunct="1"/>
            <a:r>
              <a:rPr lang="en-US" altLang="en-US" sz="3000" b="1" i="1"/>
              <a:t>Resistance</a:t>
            </a:r>
            <a:r>
              <a:rPr lang="en-US" altLang="en-US" sz="3000"/>
              <a:t> is how </a:t>
            </a:r>
            <a:r>
              <a:rPr lang="en-US" altLang="en-US" sz="3000" b="1">
                <a:solidFill>
                  <a:srgbClr val="3399FF"/>
                </a:solidFill>
              </a:rPr>
              <a:t>difficult</a:t>
            </a:r>
            <a:r>
              <a:rPr lang="en-US" altLang="en-US" sz="3000"/>
              <a:t> it is for current to flow </a:t>
            </a:r>
          </a:p>
          <a:p>
            <a:pPr eaLnBrk="1" hangingPunct="1"/>
            <a:r>
              <a:rPr lang="en-US" altLang="en-US" sz="3000"/>
              <a:t>Resistance is the opposite of conductance!</a:t>
            </a:r>
          </a:p>
          <a:p>
            <a:pPr eaLnBrk="1" hangingPunct="1"/>
            <a:r>
              <a:rPr lang="en-US" altLang="en-US" sz="3000"/>
              <a:t>A resistor is used to </a:t>
            </a:r>
            <a:r>
              <a:rPr lang="en-US" altLang="en-US" sz="3000" b="1">
                <a:solidFill>
                  <a:srgbClr val="3399FF"/>
                </a:solidFill>
              </a:rPr>
              <a:t>slow current down and convert electrical energy into heat energy (e.g. light bulb, stove element).</a:t>
            </a:r>
          </a:p>
          <a:p>
            <a:pPr eaLnBrk="1" hangingPunct="1">
              <a:buFont typeface="Wingdings" charset="2"/>
              <a:buNone/>
            </a:pPr>
            <a:endParaRPr lang="en-US" altLang="en-US" sz="3000"/>
          </a:p>
          <a:p>
            <a:pPr eaLnBrk="1" hangingPunct="1">
              <a:buFont typeface="Wingdings" charset="2"/>
              <a:buNone/>
            </a:pPr>
            <a:endParaRPr lang="en-US" altLang="en-US" sz="3000"/>
          </a:p>
        </p:txBody>
      </p:sp>
      <p:sp>
        <p:nvSpPr>
          <p:cNvPr id="7" name="Rectangle 6"/>
          <p:cNvSpPr/>
          <p:nvPr/>
        </p:nvSpPr>
        <p:spPr>
          <a:xfrm rot="1693824">
            <a:off x="6418479" y="499148"/>
            <a:ext cx="2273003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en-US" dirty="0">
                <a:ln w="11430"/>
                <a:solidFill>
                  <a:srgbClr val="66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Verdana" pitchFamily="34" charset="0"/>
                <a:ea typeface="+mn-ea"/>
                <a:cs typeface="+mn-cs"/>
              </a:rPr>
              <a:t>Write this in your notebook.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nimBg="1"/>
      <p:bldP spid="399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5400" b="1"/>
              <a:t>5.7 Ohm’s Law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382000" cy="4114800"/>
          </a:xfrm>
        </p:spPr>
        <p:txBody>
          <a:bodyPr/>
          <a:lstStyle/>
          <a:p>
            <a:r>
              <a:rPr lang="en-CA" altLang="en-US" sz="3400"/>
              <a:t>This formula shows the relationship between Resistance (R), current intensity (I) and potential difference (V).</a:t>
            </a:r>
          </a:p>
          <a:p>
            <a:endParaRPr lang="en-CA" altLang="en-US" sz="1000"/>
          </a:p>
          <a:p>
            <a:pPr>
              <a:buFont typeface="Wingdings" charset="2"/>
              <a:buNone/>
            </a:pPr>
            <a:r>
              <a:rPr lang="en-CA" altLang="en-US" sz="3600"/>
              <a:t>			</a:t>
            </a:r>
            <a:r>
              <a:rPr lang="en-CA" altLang="en-US" sz="7000" b="1">
                <a:solidFill>
                  <a:srgbClr val="990099"/>
                </a:solidFill>
              </a:rPr>
              <a:t>V = RI</a:t>
            </a:r>
          </a:p>
        </p:txBody>
      </p:sp>
      <p:sp>
        <p:nvSpPr>
          <p:cNvPr id="4" name="Rectangle 3"/>
          <p:cNvSpPr/>
          <p:nvPr/>
        </p:nvSpPr>
        <p:spPr>
          <a:xfrm rot="1693824">
            <a:off x="6647079" y="803947"/>
            <a:ext cx="2273003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en-US" dirty="0">
                <a:ln w="11430"/>
                <a:solidFill>
                  <a:srgbClr val="66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Verdana" pitchFamily="34" charset="0"/>
                <a:ea typeface="+mn-ea"/>
                <a:cs typeface="+mn-cs"/>
              </a:rPr>
              <a:t>Write this in your notebook.</a:t>
            </a: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1728788" y="4953000"/>
            <a:ext cx="3335337" cy="1266825"/>
            <a:chOff x="1728072" y="4953000"/>
            <a:chExt cx="3335757" cy="1267599"/>
          </a:xfrm>
        </p:grpSpPr>
        <p:sp>
          <p:nvSpPr>
            <p:cNvPr id="15369" name="TextBox 1"/>
            <p:cNvSpPr txBox="1">
              <a:spLocks noChangeArrowheads="1"/>
            </p:cNvSpPr>
            <p:nvPr/>
          </p:nvSpPr>
          <p:spPr bwMode="auto">
            <a:xfrm>
              <a:off x="1728072" y="5666601"/>
              <a:ext cx="3335757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¡"/>
                <a:defRPr sz="2900">
                  <a:solidFill>
                    <a:schemeClr val="tx1"/>
                  </a:solidFill>
                  <a:latin typeface="Verdana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500">
                  <a:solidFill>
                    <a:schemeClr val="tx1"/>
                  </a:solidFill>
                  <a:latin typeface="Verdana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charset="2"/>
                <a:buChar char="¡"/>
                <a:defRPr sz="2200">
                  <a:solidFill>
                    <a:schemeClr val="tx1"/>
                  </a:solidFill>
                  <a:latin typeface="Verdana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1900">
                  <a:solidFill>
                    <a:schemeClr val="tx1"/>
                  </a:solidFill>
                  <a:latin typeface="Verdan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charset="2"/>
                <a:buChar char="¡"/>
                <a:defRPr sz="1900">
                  <a:solidFill>
                    <a:schemeClr val="tx1"/>
                  </a:solidFill>
                  <a:latin typeface="Verdan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charset="2"/>
                <a:buChar char="¡"/>
                <a:defRPr sz="1900">
                  <a:solidFill>
                    <a:schemeClr val="tx1"/>
                  </a:solidFill>
                  <a:latin typeface="Verdan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charset="2"/>
                <a:buChar char="¡"/>
                <a:defRPr sz="1900">
                  <a:solidFill>
                    <a:schemeClr val="tx1"/>
                  </a:solidFill>
                  <a:latin typeface="Verdan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charset="2"/>
                <a:buChar char="¡"/>
                <a:defRPr sz="1900">
                  <a:solidFill>
                    <a:schemeClr val="tx1"/>
                  </a:solidFill>
                  <a:latin typeface="Verdan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charset="2"/>
                <a:buChar char="¡"/>
                <a:defRPr sz="1900">
                  <a:solidFill>
                    <a:schemeClr val="tx1"/>
                  </a:solidFill>
                  <a:latin typeface="Verdana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3000" i="0">
                  <a:solidFill>
                    <a:srgbClr val="FF3399"/>
                  </a:solidFill>
                </a:rPr>
                <a:t># of ohms (</a:t>
              </a:r>
              <a:r>
                <a:rPr lang="el-GR" altLang="en-US" sz="3000" i="0">
                  <a:solidFill>
                    <a:srgbClr val="FF3399"/>
                  </a:solidFill>
                </a:rPr>
                <a:t>Ω</a:t>
              </a:r>
              <a:r>
                <a:rPr lang="en-CA" altLang="en-US" sz="3000" i="0">
                  <a:solidFill>
                    <a:srgbClr val="FF3399"/>
                  </a:solidFill>
                </a:rPr>
                <a:t>)</a:t>
              </a:r>
            </a:p>
          </p:txBody>
        </p:sp>
        <p:cxnSp>
          <p:nvCxnSpPr>
            <p:cNvPr id="15370" name="Straight Arrow Connector 4"/>
            <p:cNvCxnSpPr>
              <a:cxnSpLocks noChangeShapeType="1"/>
            </p:cNvCxnSpPr>
            <p:nvPr/>
          </p:nvCxnSpPr>
          <p:spPr bwMode="auto">
            <a:xfrm flipV="1">
              <a:off x="4098275" y="4953000"/>
              <a:ext cx="965554" cy="713602"/>
            </a:xfrm>
            <a:prstGeom prst="straightConnector1">
              <a:avLst/>
            </a:prstGeom>
            <a:noFill/>
            <a:ln w="53975">
              <a:solidFill>
                <a:srgbClr val="FF3399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5708650" y="4572000"/>
            <a:ext cx="3424238" cy="1647825"/>
            <a:chOff x="5709138" y="4572000"/>
            <a:chExt cx="3423137" cy="1648599"/>
          </a:xfrm>
        </p:grpSpPr>
        <p:sp>
          <p:nvSpPr>
            <p:cNvPr id="15367" name="TextBox 5"/>
            <p:cNvSpPr txBox="1">
              <a:spLocks noChangeArrowheads="1"/>
            </p:cNvSpPr>
            <p:nvPr/>
          </p:nvSpPr>
          <p:spPr bwMode="auto">
            <a:xfrm>
              <a:off x="5709138" y="5666601"/>
              <a:ext cx="3423137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¡"/>
                <a:defRPr sz="2900">
                  <a:solidFill>
                    <a:schemeClr val="tx1"/>
                  </a:solidFill>
                  <a:latin typeface="Verdana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500">
                  <a:solidFill>
                    <a:schemeClr val="tx1"/>
                  </a:solidFill>
                  <a:latin typeface="Verdana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charset="2"/>
                <a:buChar char="¡"/>
                <a:defRPr sz="2200">
                  <a:solidFill>
                    <a:schemeClr val="tx1"/>
                  </a:solidFill>
                  <a:latin typeface="Verdana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1900">
                  <a:solidFill>
                    <a:schemeClr val="tx1"/>
                  </a:solidFill>
                  <a:latin typeface="Verdan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charset="2"/>
                <a:buChar char="¡"/>
                <a:defRPr sz="1900">
                  <a:solidFill>
                    <a:schemeClr val="tx1"/>
                  </a:solidFill>
                  <a:latin typeface="Verdan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charset="2"/>
                <a:buChar char="¡"/>
                <a:defRPr sz="1900">
                  <a:solidFill>
                    <a:schemeClr val="tx1"/>
                  </a:solidFill>
                  <a:latin typeface="Verdan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charset="2"/>
                <a:buChar char="¡"/>
                <a:defRPr sz="1900">
                  <a:solidFill>
                    <a:schemeClr val="tx1"/>
                  </a:solidFill>
                  <a:latin typeface="Verdan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charset="2"/>
                <a:buChar char="¡"/>
                <a:defRPr sz="1900">
                  <a:solidFill>
                    <a:schemeClr val="tx1"/>
                  </a:solidFill>
                  <a:latin typeface="Verdan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charset="2"/>
                <a:buChar char="¡"/>
                <a:defRPr sz="1900">
                  <a:solidFill>
                    <a:schemeClr val="tx1"/>
                  </a:solidFill>
                  <a:latin typeface="Verdana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3000" i="0">
                  <a:solidFill>
                    <a:srgbClr val="FF3399"/>
                  </a:solidFill>
                </a:rPr>
                <a:t># of amps (A)</a:t>
              </a:r>
            </a:p>
          </p:txBody>
        </p:sp>
        <p:cxnSp>
          <p:nvCxnSpPr>
            <p:cNvPr id="15368" name="Straight Arrow Connector 8"/>
            <p:cNvCxnSpPr>
              <a:cxnSpLocks noChangeShapeType="1"/>
            </p:cNvCxnSpPr>
            <p:nvPr/>
          </p:nvCxnSpPr>
          <p:spPr bwMode="auto">
            <a:xfrm flipH="1" flipV="1">
              <a:off x="6019800" y="4572000"/>
              <a:ext cx="1400907" cy="1094602"/>
            </a:xfrm>
            <a:prstGeom prst="straightConnector1">
              <a:avLst/>
            </a:prstGeom>
            <a:noFill/>
            <a:ln w="53975">
              <a:solidFill>
                <a:srgbClr val="FF3399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"/>
          <p:cNvSpPr>
            <a:spLocks noChangeArrowheads="1"/>
          </p:cNvSpPr>
          <p:nvPr/>
        </p:nvSpPr>
        <p:spPr bwMode="auto">
          <a:xfrm>
            <a:off x="1219200" y="838200"/>
            <a:ext cx="79248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304800"/>
            <a:ext cx="7313613" cy="1143000"/>
          </a:xfrm>
        </p:spPr>
        <p:txBody>
          <a:bodyPr/>
          <a:lstStyle/>
          <a:p>
            <a:pPr eaLnBrk="1" hangingPunct="1"/>
            <a:r>
              <a:rPr lang="en-US" altLang="en-US"/>
              <a:t>Summary Table</a:t>
            </a:r>
          </a:p>
        </p:txBody>
      </p:sp>
      <p:graphicFrame>
        <p:nvGraphicFramePr>
          <p:cNvPr id="46350" name="Group 270"/>
          <p:cNvGraphicFramePr>
            <a:graphicFrameLocks noGrp="1"/>
          </p:cNvGraphicFramePr>
          <p:nvPr/>
        </p:nvGraphicFramePr>
        <p:xfrm>
          <a:off x="914400" y="838200"/>
          <a:ext cx="7048500" cy="5653461"/>
        </p:xfrm>
        <a:graphic>
          <a:graphicData uri="http://schemas.openxmlformats.org/drawingml/2006/table">
            <a:tbl>
              <a:tblPr/>
              <a:tblGrid>
                <a:gridCol w="1905000"/>
                <a:gridCol w="1662113"/>
                <a:gridCol w="1781175"/>
                <a:gridCol w="1700212"/>
              </a:tblGrid>
              <a:tr h="10239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CA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Resistance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Current</a:t>
                      </a:r>
                    </a:p>
                  </a:txBody>
                  <a:tcPr marT="45718" marB="45718" horzOverflow="overflow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Potential Difference</a:t>
                      </a:r>
                    </a:p>
                  </a:txBody>
                  <a:tcPr marT="45718" marB="45718" horzOverflow="overflow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16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Definition</a:t>
                      </a:r>
                    </a:p>
                  </a:txBody>
                  <a:tcPr marT="45718" marB="45718" horzOverflow="overflow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Ability to slow current down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Is a measurement of the flow of electrons</a:t>
                      </a:r>
                    </a:p>
                  </a:txBody>
                  <a:tcPr marT="45718" marB="45718" horzOverflow="overflow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Pushing the electrons thru the wires</a:t>
                      </a:r>
                    </a:p>
                  </a:txBody>
                  <a:tcPr marT="45718" marB="45718" horzOverflow="overflow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604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Symbol</a:t>
                      </a:r>
                    </a:p>
                  </a:txBody>
                  <a:tcPr marT="45718" marB="45718" horzOverflow="overflow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R</a:t>
                      </a:r>
                    </a:p>
                  </a:txBody>
                  <a:tcPr marT="45718" marB="45718" horzOverflow="overflow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8" marB="45718" horzOverflow="overflow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V</a:t>
                      </a:r>
                    </a:p>
                  </a:txBody>
                  <a:tcPr marT="45718" marB="45718" horzOverflow="overflow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604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Units</a:t>
                      </a:r>
                    </a:p>
                  </a:txBody>
                  <a:tcPr marT="45718" marB="45718" horzOverflow="overflow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Ohms (Ω)</a:t>
                      </a:r>
                    </a:p>
                  </a:txBody>
                  <a:tcPr marT="45718" marB="45718" horzOverflow="overflow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Amps (A)</a:t>
                      </a:r>
                    </a:p>
                  </a:txBody>
                  <a:tcPr marT="45718" marB="45718" horzOverflow="overflow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Volts (V)</a:t>
                      </a:r>
                    </a:p>
                  </a:txBody>
                  <a:tcPr marT="45718" marB="45718" horzOverflow="overflow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20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Formula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(if applicable)</a:t>
                      </a:r>
                    </a:p>
                  </a:txBody>
                  <a:tcPr marT="45718" marB="45718" horzOverflow="overflow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   V= RI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 I = q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      ∆t </a:t>
                      </a:r>
                    </a:p>
                  </a:txBody>
                  <a:tcPr marT="45718" marB="45718" horzOverflow="overflow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V = 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      q</a:t>
                      </a:r>
                    </a:p>
                  </a:txBody>
                  <a:tcPr marT="45718" marB="45718" horzOverflow="overflow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71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How is it measured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(if applicable)</a:t>
                      </a:r>
                    </a:p>
                  </a:txBody>
                  <a:tcPr marT="45718" marB="45718" horzOverflow="overflow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calculated</a:t>
                      </a:r>
                    </a:p>
                  </a:txBody>
                  <a:tcPr marT="45718" marB="45718" horzOverflow="overflow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Ammeter or calculated</a:t>
                      </a:r>
                    </a:p>
                  </a:txBody>
                  <a:tcPr marT="45718" marB="45718" horzOverflow="overflow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Voltmeter or calculated</a:t>
                      </a:r>
                    </a:p>
                  </a:txBody>
                  <a:tcPr marT="45718" marB="45718" horzOverflow="overflow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6425" name="Straight Connector 6"/>
          <p:cNvCxnSpPr>
            <a:cxnSpLocks noChangeShapeType="1"/>
          </p:cNvCxnSpPr>
          <p:nvPr/>
        </p:nvCxnSpPr>
        <p:spPr bwMode="auto">
          <a:xfrm>
            <a:off x="4953000" y="533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6" name="Straight Connector 7"/>
          <p:cNvCxnSpPr>
            <a:cxnSpLocks noChangeShapeType="1"/>
          </p:cNvCxnSpPr>
          <p:nvPr/>
        </p:nvCxnSpPr>
        <p:spPr bwMode="auto">
          <a:xfrm>
            <a:off x="6705600" y="533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Class Work</a:t>
            </a:r>
          </a:p>
        </p:txBody>
      </p:sp>
      <p:sp>
        <p:nvSpPr>
          <p:cNvPr id="11267" name="Content Placeholder 4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3201987"/>
          </a:xfrm>
        </p:spPr>
        <p:txBody>
          <a:bodyPr/>
          <a:lstStyle/>
          <a:p>
            <a:pPr>
              <a:buFont typeface="Wingdings" pitchFamily="2" charset="2"/>
              <a:buChar char="¡"/>
              <a:defRPr/>
            </a:pPr>
            <a:r>
              <a:rPr lang="en-CA" altLang="en-US" dirty="0" smtClean="0"/>
              <a:t>P172 Textbook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CA" altLang="en-US" dirty="0" smtClean="0"/>
          </a:p>
          <a:p>
            <a:pPr lvl="1">
              <a:buFont typeface="Wingdings" pitchFamily="2" charset="2"/>
              <a:buChar char="l"/>
              <a:defRPr/>
            </a:pPr>
            <a:r>
              <a:rPr lang="en-CA" altLang="en-US" dirty="0" smtClean="0"/>
              <a:t>#1, 2, 3</a:t>
            </a:r>
          </a:p>
          <a:p>
            <a:pPr lvl="1">
              <a:buFont typeface="Wingdings" pitchFamily="2" charset="2"/>
              <a:buChar char="l"/>
              <a:defRPr/>
            </a:pPr>
            <a:r>
              <a:rPr lang="en-CA" altLang="en-US" dirty="0" smtClean="0"/>
              <a:t>#4</a:t>
            </a:r>
          </a:p>
          <a:p>
            <a:pPr lvl="1">
              <a:buFont typeface="Wingdings" pitchFamily="2" charset="2"/>
              <a:buChar char="l"/>
              <a:defRPr/>
            </a:pPr>
            <a:r>
              <a:rPr lang="en-CA" altLang="en-US" dirty="0" smtClean="0"/>
              <a:t>#7, 8</a:t>
            </a:r>
          </a:p>
          <a:p>
            <a:pPr lvl="1">
              <a:buFont typeface="Wingdings" pitchFamily="2" charset="2"/>
              <a:buChar char="l"/>
              <a:defRPr/>
            </a:pPr>
            <a:r>
              <a:rPr lang="en-CA" altLang="en-US" dirty="0" smtClean="0"/>
              <a:t>#10</a:t>
            </a:r>
          </a:p>
          <a:p>
            <a:pPr lvl="1">
              <a:buFont typeface="Wingdings" pitchFamily="2" charset="2"/>
              <a:buChar char="l"/>
              <a:defRPr/>
            </a:pPr>
            <a:r>
              <a:rPr lang="en-CA" altLang="en-US" dirty="0" smtClean="0"/>
              <a:t>#12</a:t>
            </a:r>
          </a:p>
          <a:p>
            <a:pPr lvl="1">
              <a:buFont typeface="Wingdings" pitchFamily="2" charset="2"/>
              <a:buChar char="l"/>
              <a:defRPr/>
            </a:pPr>
            <a:r>
              <a:rPr lang="en-CA" altLang="en-US" smtClean="0"/>
              <a:t>#13, 16</a:t>
            </a:r>
            <a:endParaRPr lang="en-CA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Stop here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313613" cy="1143000"/>
          </a:xfrm>
        </p:spPr>
        <p:txBody>
          <a:bodyPr/>
          <a:lstStyle/>
          <a:p>
            <a:pPr algn="ctr" eaLnBrk="1" hangingPunct="1"/>
            <a:r>
              <a:rPr lang="en-US" altLang="en-US" b="1"/>
              <a:t>Colour coding on resistors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00200"/>
            <a:ext cx="8001000" cy="11445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Resistors are coated with ceramic.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</p:txBody>
      </p:sp>
      <p:pic>
        <p:nvPicPr>
          <p:cNvPr id="19460" name="Picture 20" descr="http://t0.gstatic.com/images?q=tbn:ANd9GcSLvqSU0LSADLHSvJZSfI-4HYmcjv-Blu0gYi8oOCNO6c007dv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09800"/>
            <a:ext cx="649287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28600" y="4876800"/>
            <a:ext cx="8723637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6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  <a:tileRect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Verdana" pitchFamily="34" charset="0"/>
                <a:ea typeface="+mn-ea"/>
                <a:cs typeface="+mn-cs"/>
              </a:rPr>
              <a:t>They have </a:t>
            </a:r>
            <a:r>
              <a:rPr lang="en-US" sz="3600" dirty="0" err="1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  <a:tileRect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Verdana" pitchFamily="34" charset="0"/>
                <a:ea typeface="+mn-ea"/>
                <a:cs typeface="+mn-cs"/>
              </a:rPr>
              <a:t>colour</a:t>
            </a:r>
            <a:r>
              <a:rPr lang="en-US" sz="36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  <a:tileRect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Verdana" pitchFamily="34" charset="0"/>
                <a:ea typeface="+mn-ea"/>
                <a:cs typeface="+mn-cs"/>
              </a:rPr>
              <a:t> coded bands to indicate  the resistance strength</a:t>
            </a:r>
            <a:r>
              <a:rPr lang="en-US" sz="36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Verdana" pitchFamily="34" charset="0"/>
                <a:ea typeface="+mn-ea"/>
                <a:cs typeface="+mn-cs"/>
              </a:rPr>
              <a:t>!</a:t>
            </a:r>
            <a:endParaRPr lang="en-CA" sz="360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Resistor</a:t>
            </a: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-1219200" y="1095375"/>
            <a:ext cx="5803900" cy="576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i="0">
                <a:latin typeface="Arial" charset="0"/>
              </a:rPr>
              <a:t>   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124200"/>
            <a:ext cx="457200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/>
              <a:t>1</a:t>
            </a:r>
            <a:r>
              <a:rPr lang="en-US" altLang="en-US" baseline="30000"/>
              <a:t>st</a:t>
            </a:r>
            <a:r>
              <a:rPr lang="en-US" altLang="en-US"/>
              <a:t> colour = 1</a:t>
            </a:r>
            <a:r>
              <a:rPr lang="en-US" altLang="en-US" baseline="30000"/>
              <a:t>st</a:t>
            </a:r>
            <a:r>
              <a:rPr lang="en-US" altLang="en-US"/>
              <a:t> #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/>
              <a:t>2</a:t>
            </a:r>
            <a:r>
              <a:rPr lang="en-US" altLang="en-US" baseline="30000"/>
              <a:t>nd</a:t>
            </a:r>
            <a:r>
              <a:rPr lang="en-US" altLang="en-US"/>
              <a:t> colour = 2</a:t>
            </a:r>
            <a:r>
              <a:rPr lang="en-US" altLang="en-US" baseline="30000"/>
              <a:t>nd</a:t>
            </a:r>
            <a:r>
              <a:rPr lang="en-US" altLang="en-US"/>
              <a:t> #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/>
              <a:t>3</a:t>
            </a:r>
            <a:r>
              <a:rPr lang="en-US" altLang="en-US" baseline="30000"/>
              <a:t>rd</a:t>
            </a:r>
            <a:r>
              <a:rPr lang="en-US" altLang="en-US"/>
              <a:t> colour = # of zeros</a:t>
            </a:r>
          </a:p>
        </p:txBody>
      </p:sp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4800600" y="1828800"/>
          <a:ext cx="3924300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Bitmap Image" r:id="rId3" imgW="3924848" imgH="3600000" progId="PBrush">
                  <p:embed/>
                </p:oleObj>
              </mc:Choice>
              <mc:Fallback>
                <p:oleObj name="Bitmap Image" r:id="rId3" imgW="3924848" imgH="3600000" progId="PBrush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828800"/>
                        <a:ext cx="3924300" cy="360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5715000" y="2667000"/>
            <a:ext cx="3657600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 i="0"/>
              <a:t>Black	0	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 i="0"/>
              <a:t>Brown	1	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 i="0"/>
              <a:t>Red	2	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 i="0"/>
              <a:t>Orange	3	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 i="0"/>
              <a:t>Yellow	4	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 i="0"/>
              <a:t>Green	5	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 i="0"/>
              <a:t>Blue	6	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 i="0"/>
              <a:t>Violet	7	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 i="0"/>
              <a:t>Gray	8	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 i="0"/>
              <a:t>White	9	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4648200" y="5562600"/>
            <a:ext cx="4191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400"/>
              <a:t>2</a:t>
            </a:r>
            <a:endParaRPr lang="en-US" altLang="en-US" sz="4400" b="0" i="0">
              <a:latin typeface="Symbol" charset="2"/>
            </a:endParaRP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4937125" y="869950"/>
            <a:ext cx="585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1st</a:t>
            </a: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5410200" y="1371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5851525" y="184150"/>
            <a:ext cx="669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2nd</a:t>
            </a: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248400" y="7620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6842125" y="565150"/>
            <a:ext cx="620713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3rd</a:t>
            </a: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6858000" y="990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4886325" y="5562600"/>
            <a:ext cx="1295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400"/>
              <a:t> 3</a:t>
            </a:r>
            <a:endParaRPr lang="en-US" altLang="en-US" sz="4400" b="0" i="0">
              <a:latin typeface="Symbol" charset="2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5495925" y="5557838"/>
            <a:ext cx="31242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400"/>
              <a:t>0 000 </a:t>
            </a:r>
            <a:r>
              <a:rPr lang="en-US" altLang="en-US" sz="4400" b="0" i="0">
                <a:latin typeface="Symbol" charset="2"/>
              </a:rPr>
              <a:t>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85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35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83" grpId="0"/>
      <p:bldP spid="24587" grpId="0"/>
      <p:bldP spid="24588" grpId="0"/>
      <p:bldP spid="24589" grpId="0" animBg="1"/>
      <p:bldP spid="24590" grpId="0"/>
      <p:bldP spid="24591" grpId="0" animBg="1"/>
      <p:bldP spid="24592" grpId="0" animBg="1"/>
      <p:bldP spid="24593" grpId="0" animBg="1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181600" y="-228600"/>
            <a:ext cx="3962400" cy="2590800"/>
          </a:xfrm>
          <a:prstGeom prst="irregularSeal1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charset="2"/>
              <a:buNone/>
            </a:pPr>
            <a:endParaRPr lang="en-US" altLang="en-US" sz="1800"/>
          </a:p>
          <a:p>
            <a:pPr algn="ctr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2000" i="0"/>
              <a:t>Symbol:  I</a:t>
            </a:r>
          </a:p>
          <a:p>
            <a:pPr algn="ctr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2000" i="0"/>
              <a:t>Units:	Amperes, 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 i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5.4  Current Intensity</a:t>
            </a:r>
          </a:p>
        </p:txBody>
      </p:sp>
      <p:pic>
        <p:nvPicPr>
          <p:cNvPr id="32773" name="Picture 5" descr="amme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475" y="5638800"/>
            <a:ext cx="10255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8001000" cy="4724400"/>
          </a:xfrm>
        </p:spPr>
        <p:txBody>
          <a:bodyPr/>
          <a:lstStyle/>
          <a:p>
            <a:pPr eaLnBrk="1" hangingPunct="1"/>
            <a:r>
              <a:rPr lang="en-US" altLang="en-US" b="1" i="1"/>
              <a:t>Current</a:t>
            </a:r>
            <a:r>
              <a:rPr lang="en-US" altLang="en-US"/>
              <a:t>: 	the </a:t>
            </a:r>
            <a:r>
              <a:rPr lang="en-US" altLang="en-US" b="1">
                <a:solidFill>
                  <a:srgbClr val="3399FF"/>
                </a:solidFill>
              </a:rPr>
              <a:t>amount of electrons</a:t>
            </a:r>
            <a:r>
              <a:rPr lang="en-US" altLang="en-US"/>
              <a:t> 			that flow through a wire</a:t>
            </a:r>
          </a:p>
          <a:p>
            <a:pPr eaLnBrk="1" hangingPunct="1">
              <a:buFont typeface="Wingdings" charset="2"/>
              <a:buNone/>
            </a:pPr>
            <a:endParaRPr lang="en-US" altLang="en-US" i="1"/>
          </a:p>
          <a:p>
            <a:pPr eaLnBrk="1" hangingPunct="1"/>
            <a:r>
              <a:rPr lang="en-US" altLang="en-US" i="1"/>
              <a:t>Example:	0.</a:t>
            </a:r>
            <a:r>
              <a:rPr lang="en-US" altLang="en-US"/>
              <a:t>7 amperes</a:t>
            </a:r>
            <a:r>
              <a:rPr lang="en-US" altLang="en-US" i="1"/>
              <a:t> is shown by 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i="1"/>
              <a:t>				I = 0.7 A</a:t>
            </a:r>
          </a:p>
          <a:p>
            <a:pPr eaLnBrk="1" hangingPunct="1">
              <a:buFont typeface="Wingdings" charset="2"/>
              <a:buNone/>
            </a:pPr>
            <a:endParaRPr lang="en-US" altLang="en-US" i="1"/>
          </a:p>
          <a:p>
            <a:pPr eaLnBrk="1" hangingPunct="1"/>
            <a:r>
              <a:rPr lang="en-US" altLang="en-US" i="1"/>
              <a:t>An </a:t>
            </a:r>
            <a:r>
              <a:rPr lang="en-US" altLang="en-US" b="1" i="1">
                <a:solidFill>
                  <a:srgbClr val="3399FF"/>
                </a:solidFill>
              </a:rPr>
              <a:t>ammeter</a:t>
            </a:r>
            <a:r>
              <a:rPr lang="en-US" altLang="en-US" i="1"/>
              <a:t> is the instrument used to measure current intensity. It has to be placed where the charge passes!</a:t>
            </a:r>
          </a:p>
          <a:p>
            <a:pPr eaLnBrk="1" hangingPunct="1">
              <a:buFont typeface="Wingdings" charset="2"/>
              <a:buNone/>
            </a:pPr>
            <a:endParaRPr lang="en-US" altLang="en-US"/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0" y="5715000"/>
            <a:ext cx="990600" cy="914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28600" y="5867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i="0"/>
              <a:t>A</a:t>
            </a:r>
          </a:p>
        </p:txBody>
      </p:sp>
      <p:sp>
        <p:nvSpPr>
          <p:cNvPr id="8" name="Rectangle 7"/>
          <p:cNvSpPr/>
          <p:nvPr/>
        </p:nvSpPr>
        <p:spPr>
          <a:xfrm rot="19484569">
            <a:off x="-250522" y="364540"/>
            <a:ext cx="2273003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en-US" dirty="0">
                <a:ln w="11430"/>
                <a:solidFill>
                  <a:srgbClr val="66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Verdana" pitchFamily="34" charset="0"/>
                <a:ea typeface="+mn-ea"/>
                <a:cs typeface="+mn-cs"/>
              </a:rPr>
              <a:t>Write this in your notebook.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1" grpId="0"/>
      <p:bldP spid="32775" grpId="0" animBg="1"/>
      <p:bldP spid="327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Current Intensity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altLang="en-US" sz="2500"/>
              <a:t>The current intensity in a circuit can be determined using the formula:</a:t>
            </a:r>
          </a:p>
          <a:p>
            <a:pPr eaLnBrk="1" hangingPunct="1">
              <a:lnSpc>
                <a:spcPct val="90000"/>
              </a:lnSpc>
            </a:pPr>
            <a:endParaRPr lang="en-CA" altLang="en-US" sz="2500"/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CA" altLang="en-US" sz="4400"/>
              <a:t>	I = </a:t>
            </a:r>
            <a:r>
              <a:rPr lang="en-CA" altLang="en-US" sz="4400" u="sng"/>
              <a:t> q 	</a:t>
            </a:r>
            <a:r>
              <a:rPr lang="en-CA" altLang="en-US" sz="4400"/>
              <a:t>	</a:t>
            </a:r>
            <a:endParaRPr lang="en-CA" altLang="en-US" sz="4400" u="sng"/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CA" altLang="en-US" sz="4400"/>
              <a:t>		   ∆t	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CA" altLang="en-US" sz="2500"/>
              <a:t>I is the current intensity in amps (A)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CA" altLang="en-US" sz="2500"/>
              <a:t>q is the charge in coulombs (C)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CA" altLang="en-US" sz="2500"/>
              <a:t>t is time in </a:t>
            </a:r>
            <a:r>
              <a:rPr lang="en-CA" altLang="en-US" sz="2500" b="1" u="sng"/>
              <a:t>seconds</a:t>
            </a:r>
            <a:r>
              <a:rPr lang="en-CA" altLang="en-US" sz="2500"/>
              <a:t> (s)</a:t>
            </a:r>
          </a:p>
        </p:txBody>
      </p:sp>
      <p:sp>
        <p:nvSpPr>
          <p:cNvPr id="4" name="Rectangle 3"/>
          <p:cNvSpPr/>
          <p:nvPr/>
        </p:nvSpPr>
        <p:spPr>
          <a:xfrm rot="1273099">
            <a:off x="6593116" y="618018"/>
            <a:ext cx="2273003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en-US" dirty="0">
                <a:ln w="11430"/>
                <a:solidFill>
                  <a:srgbClr val="66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Verdana" pitchFamily="34" charset="0"/>
                <a:ea typeface="+mn-ea"/>
                <a:cs typeface="+mn-cs"/>
              </a:rPr>
              <a:t>Write this in your notebook.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Ex #1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57358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CA" altLang="en-US"/>
              <a:t>What is the current flowing through a car headlight if there are 900 C of charge used in 1 minute?</a:t>
            </a:r>
          </a:p>
          <a:p>
            <a:pPr eaLnBrk="1" hangingPunct="1">
              <a:buFont typeface="Wingdings" charset="2"/>
              <a:buNone/>
            </a:pPr>
            <a:endParaRPr lang="en-CA" altLang="en-US" sz="800"/>
          </a:p>
          <a:p>
            <a:pPr eaLnBrk="1" hangingPunct="1">
              <a:buFont typeface="Wingdings" charset="2"/>
              <a:buNone/>
            </a:pPr>
            <a:r>
              <a:rPr lang="en-CA" altLang="en-US"/>
              <a:t>I = </a:t>
            </a:r>
            <a:r>
              <a:rPr lang="en-CA" altLang="en-US" u="sng"/>
              <a:t>q</a:t>
            </a:r>
          </a:p>
          <a:p>
            <a:pPr eaLnBrk="1" hangingPunct="1">
              <a:buFont typeface="Wingdings" charset="2"/>
              <a:buNone/>
            </a:pPr>
            <a:r>
              <a:rPr lang="en-CA" altLang="en-US"/>
              <a:t>	   </a:t>
            </a:r>
            <a:r>
              <a:rPr lang="el-GR" altLang="en-US"/>
              <a:t>Δ</a:t>
            </a:r>
            <a:r>
              <a:rPr lang="en-CA" altLang="en-US"/>
              <a:t>t</a:t>
            </a:r>
          </a:p>
          <a:p>
            <a:pPr eaLnBrk="1" hangingPunct="1">
              <a:buFont typeface="Wingdings" charset="2"/>
              <a:buNone/>
            </a:pPr>
            <a:endParaRPr lang="en-CA" altLang="en-US" sz="800"/>
          </a:p>
          <a:p>
            <a:pPr eaLnBrk="1" hangingPunct="1">
              <a:buFont typeface="Wingdings" charset="2"/>
              <a:buNone/>
            </a:pPr>
            <a:r>
              <a:rPr lang="en-CA" altLang="en-US"/>
              <a:t>   = </a:t>
            </a:r>
            <a:r>
              <a:rPr lang="en-CA" altLang="en-US" u="sng"/>
              <a:t>900 C</a:t>
            </a:r>
            <a:endParaRPr lang="en-CA" altLang="en-US"/>
          </a:p>
          <a:p>
            <a:pPr eaLnBrk="1" hangingPunct="1">
              <a:buFont typeface="Wingdings" charset="2"/>
              <a:buNone/>
            </a:pPr>
            <a:r>
              <a:rPr lang="en-CA" altLang="en-US"/>
              <a:t>	    60 s</a:t>
            </a:r>
          </a:p>
          <a:p>
            <a:pPr eaLnBrk="1" hangingPunct="1">
              <a:buFont typeface="Wingdings" charset="2"/>
              <a:buNone/>
            </a:pPr>
            <a:r>
              <a:rPr lang="en-CA" altLang="en-US"/>
              <a:t> I =  15 A</a:t>
            </a:r>
          </a:p>
        </p:txBody>
      </p:sp>
      <p:sp>
        <p:nvSpPr>
          <p:cNvPr id="4" name="Rectangle 3"/>
          <p:cNvSpPr/>
          <p:nvPr/>
        </p:nvSpPr>
        <p:spPr>
          <a:xfrm rot="1693824">
            <a:off x="6647079" y="803947"/>
            <a:ext cx="2273003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en-US" dirty="0">
                <a:ln w="11430"/>
                <a:solidFill>
                  <a:srgbClr val="66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Verdana" pitchFamily="34" charset="0"/>
                <a:ea typeface="+mn-ea"/>
                <a:cs typeface="+mn-cs"/>
              </a:rPr>
              <a:t>Write this in your notebook.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Ex #2: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CA" altLang="en-US"/>
              <a:t>How much charge does it take to operate an MP3 player for 15 minutes if the current is 2A?</a:t>
            </a:r>
          </a:p>
          <a:p>
            <a:pPr eaLnBrk="1" hangingPunct="1">
              <a:buFont typeface="Wingdings" charset="2"/>
              <a:buNone/>
            </a:pPr>
            <a:endParaRPr lang="en-CA" altLang="en-US" sz="1000"/>
          </a:p>
          <a:p>
            <a:pPr eaLnBrk="1" hangingPunct="1">
              <a:buFont typeface="Wingdings" charset="2"/>
              <a:buNone/>
            </a:pPr>
            <a:r>
              <a:rPr lang="en-CA" altLang="en-US"/>
              <a:t>I = </a:t>
            </a:r>
            <a:r>
              <a:rPr lang="en-CA" altLang="en-US" u="sng"/>
              <a:t> q</a:t>
            </a:r>
          </a:p>
          <a:p>
            <a:pPr eaLnBrk="1" hangingPunct="1">
              <a:buFont typeface="Wingdings" charset="2"/>
              <a:buNone/>
            </a:pPr>
            <a:r>
              <a:rPr lang="en-CA" altLang="en-US"/>
              <a:t>	   </a:t>
            </a:r>
            <a:r>
              <a:rPr lang="el-GR" altLang="en-US"/>
              <a:t>Δ</a:t>
            </a:r>
            <a:r>
              <a:rPr lang="en-CA" altLang="en-US"/>
              <a:t>t</a:t>
            </a:r>
          </a:p>
        </p:txBody>
      </p:sp>
      <p:sp>
        <p:nvSpPr>
          <p:cNvPr id="4" name="Rectangle 3"/>
          <p:cNvSpPr/>
          <p:nvPr/>
        </p:nvSpPr>
        <p:spPr>
          <a:xfrm rot="1693824">
            <a:off x="6647079" y="803947"/>
            <a:ext cx="2273003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en-US" dirty="0">
                <a:ln w="11430"/>
                <a:solidFill>
                  <a:srgbClr val="66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Verdana" pitchFamily="34" charset="0"/>
                <a:ea typeface="+mn-ea"/>
                <a:cs typeface="+mn-cs"/>
              </a:rPr>
              <a:t>Write this in your notebook.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Ex #3: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CA" dirty="0" smtClean="0"/>
              <a:t>A car headlight uses </a:t>
            </a:r>
            <a:r>
              <a:rPr lang="en-CA" dirty="0"/>
              <a:t>6</a:t>
            </a:r>
            <a:r>
              <a:rPr lang="en-CA" dirty="0" smtClean="0"/>
              <a:t>A. How long would it shine if it received a charge of 900 C?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CA" sz="1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CA" dirty="0" smtClean="0"/>
              <a:t>I = </a:t>
            </a:r>
            <a:r>
              <a:rPr lang="en-CA" u="sng" dirty="0" smtClean="0"/>
              <a:t> q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CA" dirty="0" smtClean="0"/>
              <a:t>	   </a:t>
            </a:r>
            <a:r>
              <a:rPr lang="el-GR" dirty="0" smtClean="0"/>
              <a:t>Δ</a:t>
            </a:r>
            <a:r>
              <a:rPr lang="en-CA" dirty="0"/>
              <a:t>t</a:t>
            </a:r>
            <a:endParaRPr lang="en-CA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CA" dirty="0" smtClean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 rot="1693824">
            <a:off x="6647079" y="803947"/>
            <a:ext cx="2273003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en-US" dirty="0">
                <a:ln w="11430"/>
                <a:solidFill>
                  <a:srgbClr val="66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Verdana" pitchFamily="34" charset="0"/>
                <a:ea typeface="+mn-ea"/>
                <a:cs typeface="+mn-cs"/>
              </a:rPr>
              <a:t>Write this in your notebook.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5410200" y="-228600"/>
            <a:ext cx="3505200" cy="2590800"/>
          </a:xfrm>
          <a:prstGeom prst="irregularSeal1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charset="2"/>
              <a:buNone/>
            </a:pPr>
            <a:endParaRPr lang="en-US" altLang="en-US" sz="1800"/>
          </a:p>
          <a:p>
            <a:pPr algn="ctr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2000" i="0"/>
              <a:t>Symbol:  V</a:t>
            </a:r>
          </a:p>
          <a:p>
            <a:pPr algn="ctr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2000" i="0"/>
              <a:t>Units:	Volts, V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 i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301625"/>
            <a:ext cx="8150225" cy="1143000"/>
          </a:xfrm>
        </p:spPr>
        <p:txBody>
          <a:bodyPr/>
          <a:lstStyle/>
          <a:p>
            <a:pPr eaLnBrk="1" hangingPunct="1"/>
            <a:r>
              <a:rPr lang="en-US" altLang="en-US"/>
              <a:t>5.5 Potential Difference</a:t>
            </a:r>
            <a:r>
              <a:rPr lang="en-US" altLang="en-US" sz="3200"/>
              <a:t/>
            </a:r>
            <a:br>
              <a:rPr lang="en-US" altLang="en-US" sz="3200"/>
            </a:br>
            <a:r>
              <a:rPr lang="en-US" altLang="en-US" sz="3200"/>
              <a:t>(Voltage)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8382000" cy="4724400"/>
          </a:xfrm>
        </p:spPr>
        <p:txBody>
          <a:bodyPr/>
          <a:lstStyle/>
          <a:p>
            <a:pPr eaLnBrk="1" hangingPunct="1"/>
            <a:r>
              <a:rPr lang="en-US" altLang="en-US" b="1" i="1"/>
              <a:t>Potential Difference </a:t>
            </a:r>
            <a:r>
              <a:rPr lang="en-US" altLang="en-US" b="1">
                <a:solidFill>
                  <a:srgbClr val="3399FF"/>
                </a:solidFill>
              </a:rPr>
              <a:t>what causes the electrons to flow through the wire. (kind of like “water pressure”)</a:t>
            </a:r>
            <a:endParaRPr lang="en-US" altLang="en-US"/>
          </a:p>
          <a:p>
            <a:pPr lvl="1" eaLnBrk="1" hangingPunct="1"/>
            <a:r>
              <a:rPr lang="en-US" altLang="en-US"/>
              <a:t>Provided by a battery or power supply</a:t>
            </a:r>
          </a:p>
          <a:p>
            <a:pPr eaLnBrk="1" hangingPunct="1">
              <a:buFont typeface="Wingdings" charset="2"/>
              <a:buNone/>
            </a:pPr>
            <a:endParaRPr lang="en-US" altLang="en-US"/>
          </a:p>
          <a:p>
            <a:pPr eaLnBrk="1" hangingPunct="1"/>
            <a:r>
              <a:rPr lang="en-US" altLang="en-US"/>
              <a:t>Example:	V = 12V</a:t>
            </a:r>
          </a:p>
          <a:p>
            <a:pPr eaLnBrk="1" hangingPunct="1">
              <a:buFont typeface="Wingdings" charset="2"/>
              <a:buNone/>
            </a:pPr>
            <a:endParaRPr lang="en-US" altLang="en-US"/>
          </a:p>
          <a:p>
            <a:pPr eaLnBrk="1" hangingPunct="1"/>
            <a:r>
              <a:rPr lang="en-US" altLang="en-US"/>
              <a:t>A </a:t>
            </a:r>
            <a:r>
              <a:rPr lang="en-US" altLang="en-US" b="1"/>
              <a:t>voltmeter</a:t>
            </a:r>
            <a:r>
              <a:rPr lang="en-US" altLang="en-US"/>
              <a:t> is used to measure potential difference</a:t>
            </a:r>
          </a:p>
          <a:p>
            <a:pPr eaLnBrk="1" hangingPunct="1">
              <a:buFont typeface="Wingdings" charset="2"/>
              <a:buNone/>
            </a:pPr>
            <a:endParaRPr lang="en-US" altLang="en-US"/>
          </a:p>
          <a:p>
            <a:pPr eaLnBrk="1" hangingPunct="1"/>
            <a:endParaRPr lang="en-US" altLang="en-US" i="1"/>
          </a:p>
          <a:p>
            <a:pPr eaLnBrk="1" hangingPunct="1">
              <a:buFont typeface="Wingdings" charset="2"/>
              <a:buNone/>
            </a:pPr>
            <a:endParaRPr lang="en-US" altLang="en-US"/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7391400" y="4724400"/>
            <a:ext cx="990600" cy="914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7696200" y="4953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i="0"/>
              <a:t>V</a:t>
            </a:r>
          </a:p>
        </p:txBody>
      </p:sp>
      <p:sp>
        <p:nvSpPr>
          <p:cNvPr id="7" name="Rectangle 6"/>
          <p:cNvSpPr/>
          <p:nvPr/>
        </p:nvSpPr>
        <p:spPr>
          <a:xfrm rot="1693824">
            <a:off x="3597484" y="1050970"/>
            <a:ext cx="175296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en-US" sz="1600" dirty="0">
                <a:ln w="11430"/>
                <a:solidFill>
                  <a:srgbClr val="66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Verdana" pitchFamily="34" charset="0"/>
                <a:ea typeface="+mn-ea"/>
                <a:cs typeface="+mn-cs"/>
              </a:rPr>
              <a:t>Write this in your notebook.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795" grpId="0"/>
      <p:bldP spid="33799" grpId="0" animBg="1"/>
      <p:bldP spid="338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Potential Difference (Voltage)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 sz="2500"/>
              <a:t>The potential difference in a circuit can be determined using the formula:</a:t>
            </a:r>
          </a:p>
          <a:p>
            <a:pPr eaLnBrk="1" hangingPunct="1"/>
            <a:endParaRPr lang="en-CA" altLang="en-US" sz="2500"/>
          </a:p>
          <a:p>
            <a:pPr algn="ctr" eaLnBrk="1" hangingPunct="1">
              <a:buFont typeface="Wingdings" charset="2"/>
              <a:buNone/>
            </a:pPr>
            <a:r>
              <a:rPr lang="en-CA" altLang="en-US" sz="3600"/>
              <a:t>V=E</a:t>
            </a:r>
          </a:p>
          <a:p>
            <a:pPr algn="ctr" eaLnBrk="1" hangingPunct="1">
              <a:buFont typeface="Wingdings" charset="2"/>
              <a:buNone/>
            </a:pPr>
            <a:r>
              <a:rPr lang="en-CA" altLang="en-US" sz="3600"/>
              <a:t>     q</a:t>
            </a:r>
          </a:p>
          <a:p>
            <a:pPr eaLnBrk="1" hangingPunct="1">
              <a:buFont typeface="Wingdings" charset="2"/>
              <a:buNone/>
            </a:pPr>
            <a:r>
              <a:rPr lang="en-CA" altLang="en-US" sz="2500"/>
              <a:t>V is potential difference in volts (V)</a:t>
            </a:r>
          </a:p>
          <a:p>
            <a:pPr eaLnBrk="1" hangingPunct="1">
              <a:buFont typeface="Wingdings" charset="2"/>
              <a:buNone/>
            </a:pPr>
            <a:r>
              <a:rPr lang="en-CA" altLang="en-US" sz="2500"/>
              <a:t>E is the energy in joules (J)</a:t>
            </a:r>
          </a:p>
          <a:p>
            <a:pPr eaLnBrk="1" hangingPunct="1">
              <a:buFont typeface="Wingdings" charset="2"/>
              <a:buNone/>
            </a:pPr>
            <a:r>
              <a:rPr lang="en-CA" altLang="en-US" sz="2500"/>
              <a:t>q is the electric charge in coulombs (C)</a:t>
            </a:r>
          </a:p>
        </p:txBody>
      </p:sp>
      <p:cxnSp>
        <p:nvCxnSpPr>
          <p:cNvPr id="12292" name="Straight Connector 4"/>
          <p:cNvCxnSpPr>
            <a:cxnSpLocks noChangeShapeType="1"/>
          </p:cNvCxnSpPr>
          <p:nvPr/>
        </p:nvCxnSpPr>
        <p:spPr bwMode="auto">
          <a:xfrm>
            <a:off x="5105400" y="38433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Rectangle 5"/>
          <p:cNvSpPr/>
          <p:nvPr/>
        </p:nvSpPr>
        <p:spPr>
          <a:xfrm rot="1693824">
            <a:off x="6647079" y="499147"/>
            <a:ext cx="2273003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en-US" dirty="0">
                <a:ln w="11430"/>
                <a:solidFill>
                  <a:srgbClr val="66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Verdana" pitchFamily="34" charset="0"/>
                <a:ea typeface="+mn-ea"/>
                <a:cs typeface="+mn-cs"/>
              </a:rPr>
              <a:t>Write this in your notebook.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Ex #1</a:t>
            </a:r>
            <a:endParaRPr lang="en-CA" altLang="en-US" sz="20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In a house, how much energy is provided by 120V service providing 200C of charge?</a:t>
            </a:r>
          </a:p>
          <a:p>
            <a:pPr eaLnBrk="1" hangingPunct="1"/>
            <a:endParaRPr lang="en-CA" altLang="en-US" sz="1600"/>
          </a:p>
          <a:p>
            <a:pPr eaLnBrk="1" hangingPunct="1">
              <a:buFont typeface="Wingdings" charset="2"/>
              <a:buNone/>
            </a:pPr>
            <a:r>
              <a:rPr lang="en-CA" altLang="en-US"/>
              <a:t>V=E</a:t>
            </a:r>
          </a:p>
          <a:p>
            <a:pPr eaLnBrk="1" hangingPunct="1">
              <a:buFont typeface="Wingdings" charset="2"/>
              <a:buNone/>
            </a:pPr>
            <a:r>
              <a:rPr lang="en-CA" altLang="en-US"/>
              <a:t>     q</a:t>
            </a:r>
          </a:p>
        </p:txBody>
      </p:sp>
      <p:cxnSp>
        <p:nvCxnSpPr>
          <p:cNvPr id="13316" name="Straight Connector 4"/>
          <p:cNvCxnSpPr>
            <a:cxnSpLocks noChangeShapeType="1"/>
          </p:cNvCxnSpPr>
          <p:nvPr/>
        </p:nvCxnSpPr>
        <p:spPr bwMode="auto">
          <a:xfrm>
            <a:off x="1981200" y="4114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Rectangle 8"/>
          <p:cNvSpPr/>
          <p:nvPr/>
        </p:nvSpPr>
        <p:spPr>
          <a:xfrm rot="1693824">
            <a:off x="6647079" y="803947"/>
            <a:ext cx="2273003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en-US" dirty="0">
                <a:ln w="11430"/>
                <a:solidFill>
                  <a:srgbClr val="66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Verdana" pitchFamily="34" charset="0"/>
                <a:ea typeface="+mn-ea"/>
                <a:cs typeface="+mn-cs"/>
              </a:rPr>
              <a:t>Write this in your notebook.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3497</TotalTime>
  <Words>518</Words>
  <Application>Microsoft Macintosh PowerPoint</Application>
  <PresentationFormat>On-screen Show (4:3)</PresentationFormat>
  <Paragraphs>169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Verdana</vt:lpstr>
      <vt:lpstr>Arial</vt:lpstr>
      <vt:lpstr>Wingdings</vt:lpstr>
      <vt:lpstr>Calibri</vt:lpstr>
      <vt:lpstr>Symbol</vt:lpstr>
      <vt:lpstr>Eclipse</vt:lpstr>
      <vt:lpstr>1_Custom Design</vt:lpstr>
      <vt:lpstr>Custom Design</vt:lpstr>
      <vt:lpstr>Bitmap Image</vt:lpstr>
      <vt:lpstr>Current Intensity and Voltage</vt:lpstr>
      <vt:lpstr>5.4  Current Intensity</vt:lpstr>
      <vt:lpstr>Current Intensity</vt:lpstr>
      <vt:lpstr>Ex #1</vt:lpstr>
      <vt:lpstr>Ex #2:</vt:lpstr>
      <vt:lpstr>Ex #3:</vt:lpstr>
      <vt:lpstr>5.5 Potential Difference (Voltage)</vt:lpstr>
      <vt:lpstr>Potential Difference (Voltage)</vt:lpstr>
      <vt:lpstr>Ex #1</vt:lpstr>
      <vt:lpstr>5.6 Resistance</vt:lpstr>
      <vt:lpstr>5.7 Ohm’s Law</vt:lpstr>
      <vt:lpstr>Summary Table</vt:lpstr>
      <vt:lpstr>Class Work</vt:lpstr>
      <vt:lpstr>Stop here</vt:lpstr>
      <vt:lpstr>Colour coding on resistors</vt:lpstr>
      <vt:lpstr>Resistor</vt:lpstr>
    </vt:vector>
  </TitlesOfParts>
  <Company>DECN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&amp;Potential Differences</dc:title>
  <dc:creator>M Dupuis</dc:creator>
  <cp:lastModifiedBy>Microsoft Office User</cp:lastModifiedBy>
  <cp:revision>171</cp:revision>
  <cp:lastPrinted>2013-09-10T16:30:36Z</cp:lastPrinted>
  <dcterms:created xsi:type="dcterms:W3CDTF">2005-02-02T13:43:14Z</dcterms:created>
  <dcterms:modified xsi:type="dcterms:W3CDTF">2018-09-16T17:41:03Z</dcterms:modified>
</cp:coreProperties>
</file>