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71" r:id="rId3"/>
    <p:sldId id="292" r:id="rId4"/>
    <p:sldId id="272" r:id="rId5"/>
    <p:sldId id="274" r:id="rId6"/>
    <p:sldId id="277" r:id="rId7"/>
    <p:sldId id="288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1918E05-3527-42BF-9725-E4B31D6CC45C}">
          <p14:sldIdLst>
            <p14:sldId id="293"/>
            <p14:sldId id="271"/>
            <p14:sldId id="292"/>
            <p14:sldId id="272"/>
            <p14:sldId id="274"/>
            <p14:sldId id="27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3692"/>
  </p:normalViewPr>
  <p:slideViewPr>
    <p:cSldViewPr>
      <p:cViewPr>
        <p:scale>
          <a:sx n="57" d="100"/>
          <a:sy n="57" d="100"/>
        </p:scale>
        <p:origin x="952" y="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194" y="-86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4.02 Manipulating Dimensions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10,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smtClean="0"/>
              <a:t>Unit 4 - Equivalent Figures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8BF6-F444-4A78-9E09-E255C6FFEA5C}" type="slidenum">
              <a:rPr lang="en-CA" smtClean="0"/>
              <a:t>‹#›</a:t>
            </a:fld>
            <a:r>
              <a:rPr lang="en-CA" dirty="0" smtClean="0"/>
              <a:t> of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798282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4.02 Manipulating Dimensions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10, 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Unit 4 - Equivalent Figures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4.02 Manipulating Dimensions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10,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Unit 4 - Equivalent Figures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8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free-power-point-templates.com/" TargetMode="Externa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DC8-CDE1-4D2C-8671-B883EFA56672}" type="datetime1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A966-1B46-482F-9C4B-3B47403C6228}" type="datetime1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A292-94F8-4761-BF6C-C629650EBC7A}" type="datetime1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5FA1-0EDA-41AB-B87B-6CB5F4F50480}" type="datetime1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FA34-5D2C-478D-B8C2-296E3CFDF3B9}" type="datetime1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A2F7-0391-453F-ACB2-FC590A965E2F}" type="datetime1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D0C6-9BA8-4563-AEB3-4AED69ABAB5C}" type="datetime1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0C77-9A9C-492B-9187-A25E757C0778}" type="datetime1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AF44-AF85-417F-B5CD-932F13613A97}" type="datetime1">
              <a:rPr lang="en-US" smtClean="0"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058B-9994-4AB0-81FD-4F5466DCC41E}" type="datetime1">
              <a:rPr lang="en-US" smtClean="0"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0303C-BE30-499C-8F30-4C0B60653532}" type="datetime1">
              <a:rPr lang="en-US" smtClean="0"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B35C-CB33-4BA2-8DB8-6A98E9DA3001}" type="datetime1">
              <a:rPr lang="en-US" smtClean="0"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1527-E12B-4B92-8C1E-86E38D11EC6B}" type="datetime1">
              <a:rPr lang="en-US" smtClean="0"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4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27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908643" y="1206739"/>
            <a:ext cx="2088232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18223547">
                <a:off x="856157" y="1713718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23547">
                <a:off x="856157" y="1713718"/>
                <a:ext cx="89716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76995" y="1206739"/>
                <a:ext cx="468052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EQUILATERAL </a:t>
                </a:r>
                <a:r>
                  <a:rPr lang="en-CA" dirty="0"/>
                  <a:t>TRIANGLE</a:t>
                </a:r>
                <a:endParaRPr lang="en-CA" b="0" i="1" dirty="0" smtClean="0">
                  <a:latin typeface="Cambria Math"/>
                </a:endParaRPr>
              </a:p>
              <a:p>
                <a:endParaRPr lang="en-CA" b="0" i="1" dirty="0">
                  <a:latin typeface="Cambria Math"/>
                </a:endParaRPr>
              </a:p>
              <a:p>
                <a:r>
                  <a:rPr lang="en-CA" dirty="0" smtClean="0"/>
                  <a:t/>
                </a:r>
                <a:br>
                  <a:rPr lang="en-CA" dirty="0" smtClean="0"/>
                </a:br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CUT TRIANGLE IN HALF</a:t>
                </a:r>
              </a:p>
              <a:p>
                <a:endParaRPr lang="en-CA" dirty="0" smtClean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PYTHAGOREAN THEOREM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995" y="1206739"/>
                <a:ext cx="4680520" cy="3970318"/>
              </a:xfrm>
              <a:prstGeom prst="rect">
                <a:avLst/>
              </a:prstGeom>
              <a:blipFill rotWithShape="1">
                <a:blip r:embed="rId4"/>
                <a:stretch>
                  <a:fillRect l="-1172" t="-768" b="-15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Isosceles Triangle 6"/>
          <p:cNvSpPr/>
          <p:nvPr/>
        </p:nvSpPr>
        <p:spPr>
          <a:xfrm>
            <a:off x="5661171" y="1540328"/>
            <a:ext cx="1044116" cy="102897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8223547">
                <a:off x="5260565" y="1713719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23547">
                <a:off x="5260565" y="1713719"/>
                <a:ext cx="8971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3755667">
                <a:off x="6168200" y="1736168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55667">
                <a:off x="6168200" y="1736168"/>
                <a:ext cx="8971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34644" y="2583140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44" y="2583140"/>
                <a:ext cx="89716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/>
          <p:cNvSpPr/>
          <p:nvPr/>
        </p:nvSpPr>
        <p:spPr>
          <a:xfrm>
            <a:off x="5661171" y="3176958"/>
            <a:ext cx="1044116" cy="102897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reeform 11"/>
          <p:cNvSpPr/>
          <p:nvPr/>
        </p:nvSpPr>
        <p:spPr>
          <a:xfrm>
            <a:off x="6181251" y="3157887"/>
            <a:ext cx="537882" cy="1048871"/>
          </a:xfrm>
          <a:custGeom>
            <a:avLst/>
            <a:gdLst>
              <a:gd name="connsiteX0" fmla="*/ 0 w 537882"/>
              <a:gd name="connsiteY0" fmla="*/ 0 h 1048871"/>
              <a:gd name="connsiteX1" fmla="*/ 0 w 537882"/>
              <a:gd name="connsiteY1" fmla="*/ 1048871 h 1048871"/>
              <a:gd name="connsiteX2" fmla="*/ 537882 w 537882"/>
              <a:gd name="connsiteY2" fmla="*/ 1048871 h 1048871"/>
              <a:gd name="connsiteX3" fmla="*/ 0 w 537882"/>
              <a:gd name="connsiteY3" fmla="*/ 0 h 1048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7882" h="1048871">
                <a:moveTo>
                  <a:pt x="0" y="0"/>
                </a:moveTo>
                <a:lnTo>
                  <a:pt x="0" y="1048871"/>
                </a:lnTo>
                <a:lnTo>
                  <a:pt x="537882" y="10488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 rot="18223547">
                <a:off x="5260565" y="3312113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23547">
                <a:off x="5260565" y="3312113"/>
                <a:ext cx="89716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rot="3755667">
                <a:off x="6168200" y="3334562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55667">
                <a:off x="6168200" y="3334562"/>
                <a:ext cx="89716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34644" y="4181534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644" y="4181534"/>
                <a:ext cx="89716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09149" y="4214510"/>
                <a:ext cx="153653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3.75 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149" y="4214510"/>
                <a:ext cx="1536537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181201" y="5165199"/>
                <a:ext cx="2000099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h</m:t>
                      </m:r>
                      <m:r>
                        <a:rPr lang="en-CA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CA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CA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CA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CA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CA" i="1">
                                          <a:latin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CA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CA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CA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201" y="5165199"/>
                <a:ext cx="2000099" cy="9106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Equilateral Triangles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15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17307364">
                <a:off x="1008369" y="2108846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307364">
                <a:off x="1008369" y="2108846"/>
                <a:ext cx="84907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76995" y="1206739"/>
                <a:ext cx="468052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ISOSCELES </a:t>
                </a:r>
                <a:r>
                  <a:rPr lang="en-CA" dirty="0"/>
                  <a:t>TRIANGLE</a:t>
                </a:r>
                <a:endParaRPr lang="en-CA" b="0" i="1" dirty="0" smtClean="0">
                  <a:latin typeface="Cambria Math"/>
                </a:endParaRPr>
              </a:p>
              <a:p>
                <a:endParaRPr lang="en-CA" b="0" i="1" dirty="0">
                  <a:latin typeface="Cambria Math"/>
                </a:endParaRPr>
              </a:p>
              <a:p>
                <a:r>
                  <a:rPr lang="en-CA" dirty="0" smtClean="0"/>
                  <a:t/>
                </a:r>
                <a:br>
                  <a:rPr lang="en-CA" dirty="0" smtClean="0"/>
                </a:br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CUT TRIANGLE IN HALF</a:t>
                </a:r>
              </a:p>
              <a:p>
                <a:endParaRPr lang="en-CA" dirty="0" smtClean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endParaRPr lang="en-CA" dirty="0"/>
              </a:p>
              <a:p>
                <a:endParaRPr lang="en-CA" dirty="0" smtClean="0"/>
              </a:p>
              <a:p>
                <a:r>
                  <a:rPr lang="en-CA" dirty="0" smtClean="0"/>
                  <a:t>PYTHAGOREAN THEOREM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995" y="1206739"/>
                <a:ext cx="4680520" cy="3970318"/>
              </a:xfrm>
              <a:prstGeom prst="rect">
                <a:avLst/>
              </a:prstGeom>
              <a:blipFill rotWithShape="1">
                <a:blip r:embed="rId3"/>
                <a:stretch>
                  <a:fillRect l="-1172" t="-768" b="-15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rot="17299709">
                <a:off x="5375587" y="1804756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299709">
                <a:off x="5375587" y="1804756"/>
                <a:ext cx="84907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3755667">
                <a:off x="6192245" y="1736168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55667">
                <a:off x="6192245" y="1736168"/>
                <a:ext cx="84907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00126" y="2570012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126" y="2570012"/>
                <a:ext cx="72083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181201" y="5165199"/>
                <a:ext cx="2524345" cy="9106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</a:rPr>
                        <m:t>h</m:t>
                      </m:r>
                      <m:r>
                        <a:rPr lang="en-CA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CA" i="1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CA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𝑠𝑖𝑑𝑒</m:t>
                                  </m:r>
                                </m:e>
                              </m:d>
                            </m:e>
                            <m:sup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CA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CA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CA" i="1">
                                          <a:latin typeface="Cambria Math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CA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CA" i="1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CA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CA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201" y="5165199"/>
                <a:ext cx="2524345" cy="9106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Isosceles Triangles</a:t>
            </a:r>
            <a:endParaRPr lang="en-CA" dirty="0"/>
          </a:p>
        </p:txBody>
      </p:sp>
      <p:sp>
        <p:nvSpPr>
          <p:cNvPr id="21" name="Isosceles Triangle 20"/>
          <p:cNvSpPr/>
          <p:nvPr/>
        </p:nvSpPr>
        <p:spPr>
          <a:xfrm>
            <a:off x="1321709" y="1316636"/>
            <a:ext cx="1296144" cy="2374811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09362" y="3781361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362" y="3781361"/>
                <a:ext cx="72083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/>
          <p:cNvSpPr/>
          <p:nvPr/>
        </p:nvSpPr>
        <p:spPr>
          <a:xfrm>
            <a:off x="5857214" y="1548135"/>
            <a:ext cx="648072" cy="103500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7299709">
                <a:off x="5323969" y="3409585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299709">
                <a:off x="5323969" y="3409585"/>
                <a:ext cx="84907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 rot="3755667">
                <a:off x="6140627" y="3340997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13 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755667">
                <a:off x="6140627" y="3340997"/>
                <a:ext cx="84907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48508" y="4174841"/>
                <a:ext cx="7208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508" y="4174841"/>
                <a:ext cx="72083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Isosceles Triangle 26"/>
          <p:cNvSpPr/>
          <p:nvPr/>
        </p:nvSpPr>
        <p:spPr>
          <a:xfrm>
            <a:off x="5805596" y="3152964"/>
            <a:ext cx="648072" cy="103500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reeform 27"/>
          <p:cNvSpPr/>
          <p:nvPr/>
        </p:nvSpPr>
        <p:spPr>
          <a:xfrm>
            <a:off x="6118412" y="3146612"/>
            <a:ext cx="336176" cy="1035423"/>
          </a:xfrm>
          <a:custGeom>
            <a:avLst/>
            <a:gdLst>
              <a:gd name="connsiteX0" fmla="*/ 0 w 336176"/>
              <a:gd name="connsiteY0" fmla="*/ 0 h 1035423"/>
              <a:gd name="connsiteX1" fmla="*/ 13447 w 336176"/>
              <a:gd name="connsiteY1" fmla="*/ 1035423 h 1035423"/>
              <a:gd name="connsiteX2" fmla="*/ 336176 w 336176"/>
              <a:gd name="connsiteY2" fmla="*/ 1035423 h 1035423"/>
              <a:gd name="connsiteX3" fmla="*/ 0 w 336176"/>
              <a:gd name="connsiteY3" fmla="*/ 0 h 103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176" h="1035423">
                <a:moveTo>
                  <a:pt x="0" y="0"/>
                </a:moveTo>
                <a:lnTo>
                  <a:pt x="13447" y="1035423"/>
                </a:lnTo>
                <a:lnTo>
                  <a:pt x="336176" y="10354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69213" y="4204966"/>
                <a:ext cx="115530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2.5 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9213" y="4204966"/>
                <a:ext cx="1155305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3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It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(1)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(2)</a:t>
            </a:r>
            <a:endParaRPr lang="en-CA" dirty="0"/>
          </a:p>
        </p:txBody>
      </p:sp>
      <p:sp>
        <p:nvSpPr>
          <p:cNvPr id="6" name="Isosceles Triangle 5"/>
          <p:cNvSpPr/>
          <p:nvPr/>
        </p:nvSpPr>
        <p:spPr>
          <a:xfrm>
            <a:off x="1259632" y="1556792"/>
            <a:ext cx="2088232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18223547">
                <a:off x="1210336" y="2189337"/>
                <a:ext cx="743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28 </m:t>
                      </m:r>
                      <m:r>
                        <a:rPr lang="en-CA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23547">
                <a:off x="1210336" y="2189337"/>
                <a:ext cx="74328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Isosceles Triangle 7"/>
          <p:cNvSpPr/>
          <p:nvPr/>
        </p:nvSpPr>
        <p:spPr>
          <a:xfrm>
            <a:off x="6228184" y="1999652"/>
            <a:ext cx="2520280" cy="591960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20099967">
                <a:off x="6277281" y="1947798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21 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99967">
                <a:off x="6277281" y="1947798"/>
                <a:ext cx="84907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116684" y="2600962"/>
                <a:ext cx="84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684" y="2600962"/>
                <a:ext cx="84907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>
            <a:off x="2627784" y="2374003"/>
            <a:ext cx="288032" cy="2176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53874" y="2417598"/>
            <a:ext cx="288032" cy="2176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03748" y="3238517"/>
            <a:ext cx="0" cy="338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821747" y="2125830"/>
            <a:ext cx="288032" cy="2176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47837" y="2169425"/>
            <a:ext cx="288032" cy="2176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7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Finding Apothem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52735"/>
            <a:ext cx="8229600" cy="4917063"/>
          </a:xfrm>
        </p:spPr>
        <p:txBody>
          <a:bodyPr/>
          <a:lstStyle/>
          <a:p>
            <a:r>
              <a:rPr lang="en-CA" dirty="0" smtClean="0"/>
              <a:t>The –”</a:t>
            </a:r>
            <a:r>
              <a:rPr lang="en-CA" dirty="0" err="1" smtClean="0"/>
              <a:t>agons</a:t>
            </a:r>
            <a:r>
              <a:rPr lang="en-CA" dirty="0" smtClean="0"/>
              <a:t>” (pent-, hex-, </a:t>
            </a:r>
            <a:r>
              <a:rPr lang="en-CA" dirty="0" err="1" smtClean="0"/>
              <a:t>hept</a:t>
            </a:r>
            <a:r>
              <a:rPr lang="en-CA" dirty="0" smtClean="0"/>
              <a:t>-, </a:t>
            </a:r>
            <a:r>
              <a:rPr lang="en-CA" dirty="0" err="1" smtClean="0"/>
              <a:t>oct</a:t>
            </a:r>
            <a:r>
              <a:rPr lang="en-CA" dirty="0" smtClean="0"/>
              <a:t>- …) 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3" t="30693" b="40594"/>
          <a:stretch/>
        </p:blipFill>
        <p:spPr bwMode="auto">
          <a:xfrm>
            <a:off x="467544" y="2065019"/>
            <a:ext cx="2371725" cy="2554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2"/>
          <p:cNvSpPr txBox="1"/>
          <p:nvPr/>
        </p:nvSpPr>
        <p:spPr>
          <a:xfrm rot="2127631">
            <a:off x="1852939" y="2348095"/>
            <a:ext cx="1124893" cy="419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400" dirty="0" smtClean="0">
                <a:effectLst/>
                <a:ea typeface="Calibri"/>
                <a:cs typeface="Times New Roman"/>
              </a:rPr>
              <a:t>Side Length</a:t>
            </a:r>
            <a:endParaRPr lang="en-CA" sz="1100" dirty="0">
              <a:effectLst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7267" y="2660582"/>
                <a:ext cx="4726733" cy="2927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u="sng" dirty="0" smtClean="0"/>
                  <a:t>FORMULA</a:t>
                </a:r>
              </a:p>
              <a:p>
                <a:endParaRPr lang="en-C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latin typeface="Cambria Math"/>
                        </a:rPr>
                        <m:t>𝐴𝑝𝑜𝑡h𝑒𝑚</m:t>
                      </m:r>
                      <m:r>
                        <a:rPr lang="en-CA" b="0" i="1" dirty="0" smtClean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CA" b="0" i="1" dirty="0" smtClean="0"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𝑠𝑖𝑑𝑒</m:t>
                          </m:r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÷2</m:t>
                          </m:r>
                        </m:num>
                        <m:den>
                          <m:func>
                            <m:funcPr>
                              <m:ctrlPr>
                                <a:rPr lang="en-CA" b="0" i="1" dirty="0" smtClean="0">
                                  <a:latin typeface="Cambria Math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CA" b="1" i="0" dirty="0" smtClean="0">
                                  <a:latin typeface="Cambria Math"/>
                                  <a:ea typeface="Cambria Math"/>
                                </a:rPr>
                                <m:t>𝐭𝐚𝐧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C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360÷# </m:t>
                                      </m:r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𝑜𝑓</m:t>
                                      </m:r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 </m:t>
                                      </m:r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𝑠𝑖𝑑𝑒𝑠</m:t>
                                      </m:r>
                                    </m:e>
                                  </m:d>
                                  <m:r>
                                    <a:rPr lang="en-C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÷2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CA" b="0" dirty="0" smtClean="0"/>
              </a:p>
              <a:p>
                <a:endParaRPr lang="en-CA" dirty="0"/>
              </a:p>
              <a:p>
                <a:r>
                  <a:rPr lang="en-CA" b="1" u="sng" dirty="0" smtClean="0"/>
                  <a:t>STEPS</a:t>
                </a:r>
                <a:endParaRPr lang="en-CA" dirty="0" smtClean="0"/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CA" dirty="0" smtClean="0">
                    <a:solidFill>
                      <a:srgbClr val="7030A0"/>
                    </a:solidFill>
                  </a:rPr>
                  <a:t>Divide the side length by 2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CA" dirty="0" smtClean="0">
                    <a:solidFill>
                      <a:srgbClr val="00B050"/>
                    </a:solidFill>
                  </a:rPr>
                  <a:t>Divide 360 by the number of sides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CA" dirty="0" smtClean="0">
                    <a:solidFill>
                      <a:srgbClr val="0070C0"/>
                    </a:solidFill>
                  </a:rPr>
                  <a:t>Divide the value found in step two by 2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CA" dirty="0" smtClean="0"/>
                  <a:t>Plug into the formula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267" y="2660582"/>
                <a:ext cx="4726733" cy="2927789"/>
              </a:xfrm>
              <a:prstGeom prst="rect">
                <a:avLst/>
              </a:prstGeom>
              <a:blipFill rotWithShape="1">
                <a:blip r:embed="rId4"/>
                <a:stretch>
                  <a:fillRect l="-1161" t="-1040" b="-228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5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the Formula Comes From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52735"/>
            <a:ext cx="8229600" cy="4917063"/>
          </a:xfrm>
        </p:spPr>
        <p:txBody>
          <a:bodyPr/>
          <a:lstStyle/>
          <a:p>
            <a:r>
              <a:rPr lang="en-CA" dirty="0" smtClean="0"/>
              <a:t>The –”</a:t>
            </a:r>
            <a:r>
              <a:rPr lang="en-CA" dirty="0" err="1" smtClean="0"/>
              <a:t>agons</a:t>
            </a:r>
            <a:r>
              <a:rPr lang="en-CA" dirty="0" smtClean="0"/>
              <a:t>” (pent-, hex-, </a:t>
            </a:r>
            <a:r>
              <a:rPr lang="en-CA" dirty="0" err="1" smtClean="0"/>
              <a:t>hept</a:t>
            </a:r>
            <a:r>
              <a:rPr lang="en-CA" dirty="0" smtClean="0"/>
              <a:t>-, </a:t>
            </a:r>
            <a:r>
              <a:rPr lang="en-CA" dirty="0" err="1" smtClean="0"/>
              <a:t>oct</a:t>
            </a:r>
            <a:r>
              <a:rPr lang="en-CA" dirty="0" smtClean="0"/>
              <a:t>- …) 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3" t="30693" b="40594"/>
          <a:stretch/>
        </p:blipFill>
        <p:spPr bwMode="auto">
          <a:xfrm>
            <a:off x="467544" y="2065019"/>
            <a:ext cx="2371725" cy="25546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2"/>
          <p:cNvSpPr txBox="1"/>
          <p:nvPr/>
        </p:nvSpPr>
        <p:spPr>
          <a:xfrm rot="2127631">
            <a:off x="2020119" y="2369819"/>
            <a:ext cx="685800" cy="419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400" dirty="0">
                <a:effectLst/>
                <a:ea typeface="Calibri"/>
                <a:cs typeface="Times New Roman"/>
              </a:rPr>
              <a:t>10 cm</a:t>
            </a:r>
            <a:endParaRPr lang="en-CA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7544" y="2207894"/>
            <a:ext cx="2561590" cy="2409825"/>
            <a:chOff x="467544" y="2207894"/>
            <a:chExt cx="2561590" cy="240982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67544" y="3046094"/>
              <a:ext cx="1295400" cy="419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2944" y="3465194"/>
              <a:ext cx="866775" cy="11525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762944" y="3046094"/>
              <a:ext cx="1266190" cy="419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62944" y="2207894"/>
              <a:ext cx="0" cy="1257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686744" y="3388994"/>
              <a:ext cx="180000" cy="180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1000944" y="3484244"/>
              <a:ext cx="761365" cy="10572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54160" y="1561563"/>
                <a:ext cx="34081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b="0" dirty="0" smtClean="0"/>
                  <a:t>PENT-</a:t>
                </a:r>
                <a:r>
                  <a:rPr lang="en-CA" b="0" dirty="0" err="1" smtClean="0"/>
                  <a:t>agon</a:t>
                </a:r>
                <a:endParaRPr lang="en-CA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5 </m:t>
                      </m:r>
                      <m:r>
                        <a:rPr lang="en-CA" b="0" i="1" smtClean="0">
                          <a:latin typeface="Cambria Math"/>
                        </a:rPr>
                        <m:t>𝑠𝑖𝑑𝑒𝑠</m:t>
                      </m:r>
                      <m:r>
                        <a:rPr lang="en-CA" b="0" i="1" smtClean="0">
                          <a:latin typeface="Cambria Math"/>
                        </a:rPr>
                        <m:t>=5 </m:t>
                      </m:r>
                      <m:r>
                        <a:rPr lang="en-CA" b="0" i="1" smtClean="0">
                          <a:latin typeface="Cambria Math"/>
                        </a:rPr>
                        <m:t>𝑖𝑠𝑜𝑠𝑐𝑒𝑙𝑒𝑠</m:t>
                      </m:r>
                      <m:r>
                        <a:rPr lang="en-CA" b="0" i="1" smtClean="0">
                          <a:latin typeface="Cambria Math"/>
                        </a:rPr>
                        <m:t> </m:t>
                      </m:r>
                      <m:r>
                        <a:rPr lang="en-CA" b="0" i="1" smtClean="0">
                          <a:latin typeface="Cambria Math"/>
                        </a:rPr>
                        <m:t>𝑡𝑟𝑖𝑎𝑛𝑔𝑙𝑒𝑠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60" y="1561563"/>
                <a:ext cx="3408177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610" t="-4717" b="-660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Isosceles Triangle 14"/>
          <p:cNvSpPr/>
          <p:nvPr/>
        </p:nvSpPr>
        <p:spPr>
          <a:xfrm>
            <a:off x="1157619" y="3489888"/>
            <a:ext cx="1238250" cy="847725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CA"/>
          </a:p>
        </p:txBody>
      </p:sp>
      <p:sp>
        <p:nvSpPr>
          <p:cNvPr id="17" name="Text Box 22"/>
          <p:cNvSpPr txBox="1"/>
          <p:nvPr/>
        </p:nvSpPr>
        <p:spPr>
          <a:xfrm>
            <a:off x="881119" y="5812454"/>
            <a:ext cx="685800" cy="3066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400" dirty="0">
                <a:effectLst/>
                <a:ea typeface="Calibri"/>
                <a:cs typeface="Times New Roman"/>
              </a:rPr>
              <a:t>10 cm</a:t>
            </a:r>
            <a:endParaRPr lang="en-CA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Text Box 22"/>
          <p:cNvSpPr txBox="1"/>
          <p:nvPr/>
        </p:nvSpPr>
        <p:spPr>
          <a:xfrm>
            <a:off x="630082" y="5074950"/>
            <a:ext cx="685800" cy="3066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400" dirty="0" smtClean="0">
                <a:effectLst/>
                <a:ea typeface="Calibri"/>
                <a:cs typeface="Times New Roman"/>
              </a:rPr>
              <a:t>x</a:t>
            </a:r>
            <a:endParaRPr lang="en-CA" sz="1100" dirty="0">
              <a:effectLst/>
              <a:ea typeface="Calibri"/>
              <a:cs typeface="Times New Roman"/>
            </a:endParaRPr>
          </a:p>
        </p:txBody>
      </p:sp>
      <p:sp>
        <p:nvSpPr>
          <p:cNvPr id="19" name="Text Box 22"/>
          <p:cNvSpPr txBox="1"/>
          <p:nvPr/>
        </p:nvSpPr>
        <p:spPr>
          <a:xfrm>
            <a:off x="1566919" y="5151149"/>
            <a:ext cx="685800" cy="2304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CA" sz="1400" dirty="0" smtClean="0">
                <a:effectLst/>
                <a:ea typeface="Calibri"/>
                <a:cs typeface="Times New Roman"/>
              </a:rPr>
              <a:t>x</a:t>
            </a:r>
            <a:endParaRPr lang="en-CA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24083" y="4922769"/>
            <a:ext cx="2076451" cy="896686"/>
            <a:chOff x="5954760" y="1856805"/>
            <a:chExt cx="2076451" cy="896686"/>
          </a:xfrm>
        </p:grpSpPr>
        <p:sp>
          <p:nvSpPr>
            <p:cNvPr id="21" name="Isosceles Triangle 20"/>
            <p:cNvSpPr/>
            <p:nvPr/>
          </p:nvSpPr>
          <p:spPr>
            <a:xfrm>
              <a:off x="5954760" y="1913438"/>
              <a:ext cx="1236981" cy="840053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6582766" y="1913438"/>
              <a:ext cx="0" cy="840053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582766" y="2630787"/>
              <a:ext cx="104668" cy="122704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cxnSp>
          <p:nvCxnSpPr>
            <p:cNvPr id="25" name="Elbow Connector 24"/>
            <p:cNvCxnSpPr/>
            <p:nvPr/>
          </p:nvCxnSpPr>
          <p:spPr>
            <a:xfrm flipH="1">
              <a:off x="6582766" y="2092775"/>
              <a:ext cx="494792" cy="283164"/>
            </a:xfrm>
            <a:prstGeom prst="bentConnector3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37"/>
            <p:cNvSpPr txBox="1"/>
            <p:nvPr/>
          </p:nvSpPr>
          <p:spPr>
            <a:xfrm>
              <a:off x="7077558" y="1856805"/>
              <a:ext cx="953653" cy="41530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CA" sz="1400">
                  <a:effectLst/>
                  <a:ea typeface="Calibri"/>
                  <a:cs typeface="Times New Roman"/>
                </a:rPr>
                <a:t>apothem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51370" y="1649460"/>
                <a:ext cx="263565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The interior angles:</a:t>
                </a:r>
              </a:p>
              <a:p>
                <a:r>
                  <a:rPr lang="en-CA" dirty="0" smtClean="0"/>
                  <a:t>-- 5 sections made of 360</a:t>
                </a:r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CA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360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÷5=72</m:t>
                      </m:r>
                    </m:oMath>
                  </m:oMathPara>
                </a14:m>
                <a:endParaRPr lang="en-CA" b="0" dirty="0" smtClean="0">
                  <a:ea typeface="Cambria Math"/>
                </a:endParaRP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1370" y="1649460"/>
                <a:ext cx="2635658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1848" t="-255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486440" y="3643549"/>
                <a:ext cx="5806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  <a:ea typeface="Cambria Math"/>
                        </a:rPr>
                        <m:t>72</m:t>
                      </m:r>
                      <m:r>
                        <a:rPr lang="en-CA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440" y="3643549"/>
                <a:ext cx="58060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7244589" y="1687196"/>
            <a:ext cx="1936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Cut Triangle in half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379453" y="2296833"/>
            <a:ext cx="1513970" cy="1636006"/>
            <a:chOff x="5731107" y="4140683"/>
            <a:chExt cx="1513970" cy="1636006"/>
          </a:xfrm>
        </p:grpSpPr>
        <p:grpSp>
          <p:nvGrpSpPr>
            <p:cNvPr id="31" name="Group 30"/>
            <p:cNvGrpSpPr/>
            <p:nvPr/>
          </p:nvGrpSpPr>
          <p:grpSpPr>
            <a:xfrm>
              <a:off x="5769338" y="4140683"/>
              <a:ext cx="1475739" cy="1636006"/>
              <a:chOff x="0" y="0"/>
              <a:chExt cx="1476374" cy="1636006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0" y="0"/>
                <a:ext cx="1476374" cy="1636006"/>
                <a:chOff x="75565" y="0"/>
                <a:chExt cx="1476374" cy="1636006"/>
              </a:xfrm>
            </p:grpSpPr>
            <p:sp>
              <p:nvSpPr>
                <p:cNvPr id="34" name="Right Triangle 33"/>
                <p:cNvSpPr/>
                <p:nvPr/>
              </p:nvSpPr>
              <p:spPr>
                <a:xfrm flipH="1">
                  <a:off x="75565" y="190500"/>
                  <a:ext cx="609600" cy="847725"/>
                </a:xfrm>
                <a:prstGeom prst="rtTriangle">
                  <a:avLst/>
                </a:prstGeom>
                <a:solidFill>
                  <a:srgbClr val="FFFF00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CA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Text Box 41"/>
                    <p:cNvSpPr txBox="1"/>
                    <p:nvPr/>
                  </p:nvSpPr>
                  <p:spPr>
                    <a:xfrm>
                      <a:off x="155453" y="1000125"/>
                      <a:ext cx="918491" cy="635881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b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14:m>
                        <m:oMath xmlns:m="http://schemas.openxmlformats.org/officeDocument/2006/math">
                          <m:f>
                            <m:fPr>
                              <m:ctrlPr>
                                <a:rPr lang="en-CA" i="1">
                                  <a:effectLst/>
                                  <a:latin typeface="Cambria Math" charset="0"/>
                                  <a:ea typeface="Calibri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CA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CA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2</m:t>
                              </m:r>
                            </m:den>
                          </m:f>
                        </m:oMath>
                      </a14:m>
                      <a:r>
                        <a:rPr lang="en-CA" dirty="0">
                          <a:effectLst/>
                          <a:ea typeface="Calibri"/>
                          <a:cs typeface="Times New Roman"/>
                        </a:rPr>
                        <a:t>  cm</a:t>
                      </a:r>
                      <a:endParaRPr lang="en-CA" sz="1400" dirty="0">
                        <a:effectLst/>
                        <a:ea typeface="Calibri"/>
                        <a:cs typeface="Times New Roman"/>
                      </a:endParaRPr>
                    </a:p>
                  </p:txBody>
                </p:sp>
              </mc:Choice>
              <mc:Fallback xmlns="">
                <p:sp>
                  <p:nvSpPr>
                    <p:cNvPr id="35" name="Text Box 4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5453" y="1000125"/>
                      <a:ext cx="918491" cy="635881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5714"/>
                      </a:stretch>
                    </a:blipFill>
                    <a:ln w="6350">
                      <a:noFill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CA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6" name="Text Box 42"/>
                <p:cNvSpPr txBox="1"/>
                <p:nvPr/>
              </p:nvSpPr>
              <p:spPr>
                <a:xfrm>
                  <a:off x="685164" y="428625"/>
                  <a:ext cx="866775" cy="4191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b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0"/>
                    </a:spcAft>
                  </a:pPr>
                  <a:r>
                    <a:rPr lang="en-CA" sz="1400">
                      <a:effectLst/>
                      <a:ea typeface="Calibri"/>
                      <a:cs typeface="Times New Roman"/>
                    </a:rPr>
                    <a:t>apothem</a:t>
                  </a:r>
                  <a:endParaRPr lang="en-CA" sz="110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37" name="Elbow Connector 36"/>
                <p:cNvCxnSpPr/>
                <p:nvPr/>
              </p:nvCxnSpPr>
              <p:spPr>
                <a:xfrm rot="10800000" flipV="1">
                  <a:off x="608965" y="190500"/>
                  <a:ext cx="495300" cy="171450"/>
                </a:xfrm>
                <a:prstGeom prst="bentConnector3">
                  <a:avLst/>
                </a:prstGeom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 Box 48"/>
                    <p:cNvSpPr txBox="1"/>
                    <p:nvPr/>
                  </p:nvSpPr>
                  <p:spPr>
                    <a:xfrm>
                      <a:off x="1046698" y="0"/>
                      <a:ext cx="505241" cy="53340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b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p>
                              <m:sSupPr>
                                <m:ctrlPr>
                                  <a:rPr lang="en-CA" sz="1400" i="1">
                                    <a:effectLst/>
                                    <a:latin typeface="Cambria Math" charset="0"/>
                                    <a:ea typeface="Calibri"/>
                                    <a:cs typeface="Times New Roman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CA" sz="1400" i="1">
                                        <a:effectLst/>
                                        <a:latin typeface="Cambria Math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CA" sz="1400" i="1">
                                            <a:effectLst/>
                                            <a:latin typeface="Cambria Math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CA" sz="1400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72</m:t>
                                        </m:r>
                                      </m:num>
                                      <m:den>
                                        <m:r>
                                          <a:rPr lang="en-CA" sz="1400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CA" sz="14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°</m:t>
                                </m:r>
                              </m:sup>
                            </m:sSup>
                          </m:oMath>
                        </m:oMathPara>
                      </a14:m>
                      <a:endParaRPr lang="en-CA" sz="1400" dirty="0">
                        <a:effectLst/>
                        <a:ea typeface="Calibri"/>
                        <a:cs typeface="Times New Roman"/>
                      </a:endParaRPr>
                    </a:p>
                  </p:txBody>
                </p:sp>
              </mc:Choice>
              <mc:Fallback xmlns="">
                <p:sp>
                  <p:nvSpPr>
                    <p:cNvPr id="38" name="Text Box 4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46698" y="0"/>
                      <a:ext cx="505241" cy="533400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t="-1136" r="-7317"/>
                      </a:stretch>
                    </a:blipFill>
                    <a:ln w="6350">
                      <a:noFill/>
                    </a:ln>
                    <a:effectLst/>
                  </p:spPr>
                  <p:txBody>
                    <a:bodyPr/>
                    <a:lstStyle/>
                    <a:p>
                      <a:r>
                        <a:rPr lang="en-CA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3" name="Rectangle 32"/>
              <p:cNvSpPr/>
              <p:nvPr/>
            </p:nvSpPr>
            <p:spPr>
              <a:xfrm>
                <a:off x="533400" y="962025"/>
                <a:ext cx="76167" cy="76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CA"/>
              </a:p>
            </p:txBody>
          </p:sp>
        </p:grpSp>
        <p:sp>
          <p:nvSpPr>
            <p:cNvPr id="40" name="Text Box 22"/>
            <p:cNvSpPr txBox="1"/>
            <p:nvPr/>
          </p:nvSpPr>
          <p:spPr>
            <a:xfrm>
              <a:off x="5731107" y="4568591"/>
              <a:ext cx="685800" cy="30666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CA" sz="1400" dirty="0" smtClean="0">
                  <a:effectLst/>
                  <a:ea typeface="Calibri"/>
                  <a:cs typeface="Times New Roman"/>
                </a:rPr>
                <a:t>x</a:t>
              </a:r>
              <a:endParaRPr lang="en-CA" sz="1100" dirty="0"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605100" y="3588148"/>
                <a:ext cx="3353931" cy="3141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Trigonometry for RIGHT Triangles:</a:t>
                </a:r>
              </a:p>
              <a:p>
                <a:pPr algn="ctr"/>
                <a:r>
                  <a:rPr lang="en-CA" dirty="0" smtClean="0"/>
                  <a:t>SOH CAH TOA</a:t>
                </a:r>
              </a:p>
              <a:p>
                <a:r>
                  <a:rPr lang="en-CA" dirty="0" smtClean="0"/>
                  <a:t>TANGENT: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𝑜𝑝𝑝𝑜𝑠𝑖𝑡𝑒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𝑎𝑑𝑗𝑎𝑐𝑒𝑛𝑡</m:t>
                          </m:r>
                        </m:den>
                      </m:f>
                    </m:oMath>
                  </m:oMathPara>
                </a14:m>
                <a:endParaRPr lang="en-CA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CA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CA" b="0" i="0" smtClean="0">
                              <a:latin typeface="Cambria Math"/>
                            </a:rPr>
                            <m:t>ta</m:t>
                          </m:r>
                          <m:r>
                            <m:rPr>
                              <m:sty m:val="p"/>
                            </m:rPr>
                            <a:rPr lang="en-CA">
                              <a:latin typeface="Cambria Math"/>
                            </a:rPr>
                            <m:t>n</m:t>
                          </m:r>
                        </m:fName>
                        <m:e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e>
                      </m:func>
                      <m:r>
                        <a:rPr lang="en-CA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CA" b="0" i="1" smtClean="0">
                              <a:latin typeface="Cambria Math"/>
                            </a:rPr>
                            <m:t>𝑎𝑝𝑜𝑡h𝑒𝑚</m:t>
                          </m:r>
                        </m:den>
                      </m:f>
                    </m:oMath>
                  </m:oMathPara>
                </a14:m>
                <a:endParaRPr lang="en-CA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𝑎𝑝𝑜𝑡h𝑒𝑚</m:t>
                          </m:r>
                        </m:e>
                      </m:d>
                      <m:d>
                        <m:d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 b="0" i="0" smtClean="0">
                                  <a:latin typeface="Cambria Math"/>
                                </a:rPr>
                                <m:t>ta</m:t>
                              </m:r>
                              <m:r>
                                <m:rPr>
                                  <m:sty m:val="p"/>
                                </m:rPr>
                                <a:rPr lang="en-CA">
                                  <a:latin typeface="Cambria Math"/>
                                </a:rPr>
                                <m:t>n</m:t>
                              </m:r>
                            </m:fName>
                            <m:e>
                              <m:r>
                                <a:rPr lang="en-CA" b="0" i="1" smtClean="0">
                                  <a:latin typeface="Cambria Math"/>
                                  <a:ea typeface="Cambria Math"/>
                                </a:rPr>
                                <m:t>36</m:t>
                              </m:r>
                            </m:e>
                          </m:func>
                        </m:e>
                      </m:d>
                      <m:r>
                        <a:rPr lang="en-CA" i="1">
                          <a:latin typeface="Cambria Math"/>
                        </a:rPr>
                        <m:t>=</m:t>
                      </m:r>
                      <m:r>
                        <a:rPr lang="en-CA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CA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𝑎𝑝𝑜𝑡h𝑒𝑚</m:t>
                      </m:r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func>
                            <m:funcPr>
                              <m:ctrlPr>
                                <a:rPr lang="en-CA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CA" b="0" i="1" smtClean="0">
                                  <a:latin typeface="Cambria Math"/>
                                </a:rPr>
                                <m:t>36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CA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𝑎𝑝𝑜𝑡h𝑒𝑚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≈6.8819 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100" y="3588148"/>
                <a:ext cx="3353931" cy="3141181"/>
              </a:xfrm>
              <a:prstGeom prst="rect">
                <a:avLst/>
              </a:prstGeom>
              <a:blipFill rotWithShape="1">
                <a:blip r:embed="rId8"/>
                <a:stretch>
                  <a:fillRect l="-1452" t="-971" r="-1089" b="-77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2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it – Find the apothem</a:t>
            </a:r>
            <a:endParaRPr lang="en-C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83" t="66337" r="40359" b="4950"/>
          <a:stretch/>
        </p:blipFill>
        <p:spPr bwMode="auto">
          <a:xfrm>
            <a:off x="179512" y="1124744"/>
            <a:ext cx="3479716" cy="30940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1120630">
                <a:off x="2123728" y="1258672"/>
                <a:ext cx="897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7.2 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120630">
                <a:off x="2123728" y="1258672"/>
                <a:ext cx="89716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39952" y="1221645"/>
                <a:ext cx="4726733" cy="3770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u="sng" dirty="0" smtClean="0"/>
                  <a:t>FORMULA</a:t>
                </a:r>
              </a:p>
              <a:p>
                <a:endParaRPr lang="en-C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dirty="0" smtClean="0">
                          <a:latin typeface="Cambria Math"/>
                        </a:rPr>
                        <m:t>𝐴𝑝𝑜𝑡h𝑒𝑚</m:t>
                      </m:r>
                      <m:r>
                        <a:rPr lang="en-CA" b="0" i="1" dirty="0" smtClean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CA" b="0" i="1" dirty="0" smtClean="0"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𝑠𝑖𝑑𝑒</m:t>
                          </m:r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𝑙𝑒𝑛𝑔𝑡h</m:t>
                          </m:r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÷2</m:t>
                          </m:r>
                        </m:num>
                        <m:den>
                          <m:func>
                            <m:funcPr>
                              <m:ctrlPr>
                                <a:rPr lang="en-CA" b="0" i="1" dirty="0" smtClean="0">
                                  <a:latin typeface="Cambria Math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CA" b="1" i="0" dirty="0" smtClean="0">
                                  <a:latin typeface="Cambria Math"/>
                                  <a:ea typeface="Cambria Math"/>
                                </a:rPr>
                                <m:t>𝐭𝐚𝐧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C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360÷# </m:t>
                                      </m:r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𝑜𝑓</m:t>
                                      </m:r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 </m:t>
                                      </m:r>
                                      <m:r>
                                        <a:rPr lang="en-CA" b="0" i="1" dirty="0" smtClean="0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𝑠𝑖𝑑𝑒𝑠</m:t>
                                      </m:r>
                                    </m:e>
                                  </m:d>
                                  <m:r>
                                    <a:rPr lang="en-C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÷2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CA" b="0" dirty="0" smtClean="0"/>
              </a:p>
              <a:p>
                <a:endParaRPr lang="en-C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latin typeface="Cambria Math"/>
                        </a:rPr>
                        <m:t>𝐴𝑝𝑜𝑡h𝑒𝑚</m:t>
                      </m:r>
                      <m:r>
                        <a:rPr lang="en-CA" i="1" dirty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CA" i="1" dirty="0"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b="0" i="1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3.6</m:t>
                          </m:r>
                        </m:num>
                        <m:den>
                          <m:func>
                            <m:funcPr>
                              <m:ctrlPr>
                                <a:rPr lang="en-CA" i="1" dirty="0">
                                  <a:latin typeface="Cambria Math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CA" b="1" dirty="0">
                                  <a:latin typeface="Cambria Math"/>
                                  <a:ea typeface="Cambria Math"/>
                                </a:rPr>
                                <m:t>𝐭𝐚𝐧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CA" i="1" dirty="0">
                                      <a:solidFill>
                                        <a:srgbClr val="0070C0"/>
                                      </a:solidFill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dirty="0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45</m:t>
                                  </m:r>
                                  <m:r>
                                    <a:rPr lang="en-CA" i="1" dirty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÷2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CA" dirty="0" smtClean="0">
                  <a:solidFill>
                    <a:srgbClr val="0070C0"/>
                  </a:solidFill>
                  <a:ea typeface="Cambria Math"/>
                </a:endParaRPr>
              </a:p>
              <a:p>
                <a:endParaRPr lang="en-CA" dirty="0" smtClean="0">
                  <a:solidFill>
                    <a:srgbClr val="0070C0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latin typeface="Cambria Math"/>
                        </a:rPr>
                        <m:t>𝐴𝑝𝑜𝑡h𝑒𝑚</m:t>
                      </m:r>
                      <m:r>
                        <a:rPr lang="en-CA" i="1" dirty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CA" i="1" dirty="0">
                              <a:latin typeface="Cambria Math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CA" i="1" dirty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3.6</m:t>
                          </m:r>
                        </m:num>
                        <m:den>
                          <m:func>
                            <m:funcPr>
                              <m:ctrlPr>
                                <a:rPr lang="en-CA" i="1" dirty="0">
                                  <a:latin typeface="Cambria Math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CA" b="1" dirty="0">
                                  <a:latin typeface="Cambria Math"/>
                                  <a:ea typeface="Cambria Math"/>
                                </a:rPr>
                                <m:t>𝐭𝐚𝐧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C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CA" b="0" i="1" dirty="0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22.5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CA" dirty="0" smtClean="0">
                  <a:solidFill>
                    <a:srgbClr val="0070C0"/>
                  </a:solidFill>
                  <a:ea typeface="Cambria Math"/>
                </a:endParaRPr>
              </a:p>
              <a:p>
                <a:endParaRPr lang="en-CA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>
                          <a:latin typeface="Cambria Math"/>
                        </a:rPr>
                        <m:t>𝐴𝑝𝑜𝑡h𝑒𝑚</m:t>
                      </m:r>
                      <m:r>
                        <a:rPr lang="en-CA" i="1" dirty="0">
                          <a:latin typeface="Cambria Math"/>
                        </a:rPr>
                        <m:t> ≈8.691168825</m:t>
                      </m:r>
                    </m:oMath>
                  </m:oMathPara>
                </a14:m>
                <a:endParaRPr lang="en-CA" dirty="0"/>
              </a:p>
              <a:p>
                <a:endParaRPr lang="en-CA" b="1" u="sng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221645"/>
                <a:ext cx="4726733" cy="3770071"/>
              </a:xfrm>
              <a:prstGeom prst="rect">
                <a:avLst/>
              </a:prstGeom>
              <a:blipFill rotWithShape="1">
                <a:blip r:embed="rId4"/>
                <a:stretch>
                  <a:fillRect l="-1031" t="-80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6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03648" y="11251"/>
            <a:ext cx="6710784" cy="1143000"/>
          </a:xfrm>
        </p:spPr>
        <p:txBody>
          <a:bodyPr/>
          <a:lstStyle/>
          <a:p>
            <a:r>
              <a:rPr lang="en-CA" dirty="0" smtClean="0"/>
              <a:t>Formula Summary Page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980728"/>
                <a:ext cx="7200800" cy="578790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CA" sz="2000" dirty="0" smtClean="0"/>
                  <a:t>Pythagorean Theorem</a:t>
                </a:r>
                <a:br>
                  <a:rPr lang="en-CA" sz="2000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CA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CA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CA" sz="2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CA" sz="2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CA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CA" sz="20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CA" sz="2000" dirty="0"/>
                  <a:t>To Find HEIGHT of EQUILATERAL Triangle</a:t>
                </a:r>
                <a:br>
                  <a:rPr lang="en-CA" sz="2000" dirty="0"/>
                </a:br>
                <a14:m>
                  <m:oMath xmlns:m="http://schemas.openxmlformats.org/officeDocument/2006/math">
                    <m:r>
                      <a:rPr lang="en-CA" sz="2000" i="1">
                        <a:latin typeface="Cambria Math"/>
                      </a:rPr>
                      <m:t>h</m:t>
                    </m:r>
                    <m:r>
                      <a:rPr lang="en-CA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CA" sz="2000" i="1"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CA" sz="2000" i="1"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sz="20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en-CA" sz="2000" i="1">
                                    <a:latin typeface="Cambria Math"/>
                                  </a:rPr>
                                  <m:t>𝑠𝑖𝑑𝑒</m:t>
                                </m:r>
                              </m:e>
                            </m:d>
                          </m:e>
                          <m:sup>
                            <m:r>
                              <a:rPr lang="en-CA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CA" sz="2000" i="1"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sz="20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CA" sz="2000" i="1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20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CA" sz="20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2000" i="1">
                                    <a:latin typeface="Cambria Math"/>
                                  </a:rPr>
                                  <m:t>𝑜𝑓</m:t>
                                </m:r>
                                <m:r>
                                  <a:rPr lang="en-CA" sz="20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2000" i="1">
                                    <a:latin typeface="Cambria Math"/>
                                  </a:rPr>
                                  <m:t>𝑠𝑖𝑑𝑒</m:t>
                                </m:r>
                              </m:e>
                            </m:d>
                          </m:e>
                          <m:sup>
                            <m:r>
                              <a:rPr lang="en-CA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CA" sz="20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CA" sz="2000" dirty="0"/>
                  <a:t>To Find HEIGHT of </a:t>
                </a:r>
                <a:r>
                  <a:rPr lang="en-CA" sz="2000" dirty="0" smtClean="0"/>
                  <a:t>ISOSCELES </a:t>
                </a:r>
                <a:r>
                  <a:rPr lang="en-CA" sz="2000" dirty="0"/>
                  <a:t>Triangle</a:t>
                </a:r>
                <a:br>
                  <a:rPr lang="en-CA" sz="2000" dirty="0"/>
                </a:br>
                <a14:m>
                  <m:oMath xmlns:m="http://schemas.openxmlformats.org/officeDocument/2006/math">
                    <m:r>
                      <a:rPr lang="en-CA" sz="2000" i="1">
                        <a:latin typeface="Cambria Math"/>
                      </a:rPr>
                      <m:t>h</m:t>
                    </m:r>
                    <m:r>
                      <a:rPr lang="en-CA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CA" sz="2000" i="1">
                            <a:latin typeface="Cambria Math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CA" sz="2000" i="1"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sz="20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en-CA" sz="2000" i="1">
                                    <a:latin typeface="Cambria Math"/>
                                  </a:rPr>
                                  <m:t>𝑠𝑖𝑑𝑒</m:t>
                                </m:r>
                              </m:e>
                            </m:d>
                          </m:e>
                          <m:sup>
                            <m:r>
                              <a:rPr lang="en-CA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CA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CA" sz="2000" i="1">
                                <a:latin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CA" sz="2000" i="1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CA" sz="2000" i="1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20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CA" sz="20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2000" i="1">
                                    <a:latin typeface="Cambria Math"/>
                                  </a:rPr>
                                  <m:t>𝑜𝑓</m:t>
                                </m:r>
                                <m:r>
                                  <a:rPr lang="en-CA" sz="2000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CA" sz="2000" b="0" i="1" smtClean="0">
                                    <a:latin typeface="Cambria Math"/>
                                  </a:rPr>
                                  <m:t>𝑏𝑎𝑠𝑒</m:t>
                                </m:r>
                              </m:e>
                            </m:d>
                          </m:e>
                          <m:sup>
                            <m:r>
                              <a:rPr lang="en-CA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CA" sz="20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CA" sz="2000" dirty="0" smtClean="0"/>
                  <a:t>To Find APOTHEM</a:t>
                </a:r>
                <a:br>
                  <a:rPr lang="en-CA" sz="2000" dirty="0" smtClean="0"/>
                </a:br>
                <a14:m>
                  <m:oMath xmlns:m="http://schemas.openxmlformats.org/officeDocument/2006/math">
                    <m:r>
                      <a:rPr lang="en-CA" sz="2000" i="1" dirty="0">
                        <a:latin typeface="Cambria Math"/>
                      </a:rPr>
                      <m:t>𝐴𝑝𝑜𝑡h𝑒𝑚</m:t>
                    </m:r>
                    <m:r>
                      <a:rPr lang="en-CA" sz="2000" i="1" dirty="0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CA" sz="2000" i="1" dirty="0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CA" sz="2000" i="1" dirty="0">
                            <a:solidFill>
                              <a:srgbClr val="7030A0"/>
                            </a:solidFill>
                            <a:latin typeface="Cambria Math"/>
                          </a:rPr>
                          <m:t>𝑠𝑖𝑑𝑒</m:t>
                        </m:r>
                        <m:r>
                          <a:rPr lang="en-CA" sz="2000" i="1" dirty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CA" sz="2000" i="1" dirty="0">
                            <a:solidFill>
                              <a:srgbClr val="7030A0"/>
                            </a:solidFill>
                            <a:latin typeface="Cambria Math"/>
                          </a:rPr>
                          <m:t>𝑙𝑒𝑛𝑔𝑡h</m:t>
                        </m:r>
                        <m:r>
                          <a:rPr lang="en-CA" sz="2000" i="1" dirty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÷2</m:t>
                        </m:r>
                      </m:num>
                      <m:den>
                        <m:func>
                          <m:funcPr>
                            <m:ctrlPr>
                              <a:rPr lang="en-CA" sz="2000" i="1" dirty="0">
                                <a:latin typeface="Cambria Math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CA" sz="2000" b="1" dirty="0">
                                <a:latin typeface="Cambria Math"/>
                                <a:ea typeface="Cambria Math"/>
                              </a:rPr>
                              <m:t>𝐭𝐚𝐧</m:t>
                            </m:r>
                          </m:fName>
                          <m:e>
                            <m:d>
                              <m:dPr>
                                <m:ctrlPr>
                                  <a:rPr lang="en-CA" sz="2000" i="1" dirty="0">
                                    <a:solidFill>
                                      <a:srgbClr val="0070C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CA" sz="2000" i="1" dirty="0" smtClean="0">
                                        <a:solidFill>
                                          <a:srgbClr val="00B050"/>
                                        </a:solidFill>
                                        <a:latin typeface="Cambria Math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sz="2000" i="1" dirty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360÷# </m:t>
                                    </m:r>
                                    <m:r>
                                      <a:rPr lang="en-CA" sz="2000" i="1" dirty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𝑜𝑓</m:t>
                                    </m:r>
                                    <m:r>
                                      <a:rPr lang="en-CA" sz="2000" i="1" dirty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 </m:t>
                                    </m:r>
                                    <m:r>
                                      <a:rPr lang="en-CA" sz="2000" i="1" dirty="0">
                                        <a:solidFill>
                                          <a:srgbClr val="00B05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𝑠𝑖𝑑𝑒𝑠</m:t>
                                    </m:r>
                                  </m:e>
                                </m:d>
                                <m:r>
                                  <a:rPr lang="en-CA" sz="2000" i="1" dirty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/>
                                  </a:rPr>
                                  <m:t>÷2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980728"/>
                <a:ext cx="7200800" cy="5787908"/>
              </a:xfrm>
              <a:blipFill rotWithShape="1">
                <a:blip r:embed="rId2"/>
                <a:stretch>
                  <a:fillRect l="-1101" t="-105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5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1189</TotalTime>
  <Words>187</Words>
  <Application>Microsoft Macintosh PowerPoint</Application>
  <PresentationFormat>On-screen Show (4:3)</PresentationFormat>
  <Paragraphs>113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Microsoft Himalaya</vt:lpstr>
      <vt:lpstr>Microsoft New Tai Lue</vt:lpstr>
      <vt:lpstr>Times New Roman</vt:lpstr>
      <vt:lpstr>Arial</vt:lpstr>
      <vt:lpstr>3028-3d-cubes-powerpoint-template</vt:lpstr>
      <vt:lpstr>Equilateral Triangles</vt:lpstr>
      <vt:lpstr>Isosceles Triangles</vt:lpstr>
      <vt:lpstr>Try It</vt:lpstr>
      <vt:lpstr>Finding Apothem</vt:lpstr>
      <vt:lpstr>Where the Formula Comes From</vt:lpstr>
      <vt:lpstr>Try it – Find the apothem</vt:lpstr>
      <vt:lpstr>Formula Summary Page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Tiffany Connell</dc:creator>
  <cp:lastModifiedBy>Microsoft Office User</cp:lastModifiedBy>
  <cp:revision>22</cp:revision>
  <dcterms:created xsi:type="dcterms:W3CDTF">2016-01-29T20:02:58Z</dcterms:created>
  <dcterms:modified xsi:type="dcterms:W3CDTF">2019-03-31T19:22:59Z</dcterms:modified>
</cp:coreProperties>
</file>