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9" r:id="rId2"/>
    <p:sldId id="311" r:id="rId3"/>
    <p:sldId id="314" r:id="rId4"/>
    <p:sldId id="313" r:id="rId5"/>
    <p:sldId id="316" r:id="rId6"/>
    <p:sldId id="317" r:id="rId7"/>
    <p:sldId id="318" r:id="rId8"/>
    <p:sldId id="322" r:id="rId9"/>
    <p:sldId id="315" r:id="rId10"/>
    <p:sldId id="319" r:id="rId11"/>
    <p:sldId id="320" r:id="rId12"/>
    <p:sldId id="323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4.05 Equivalency" id="{62A1EBE9-F208-4E3E-B547-40375AE9680F}">
          <p14:sldIdLst>
            <p14:sldId id="309"/>
            <p14:sldId id="311"/>
            <p14:sldId id="314"/>
            <p14:sldId id="313"/>
            <p14:sldId id="316"/>
            <p14:sldId id="317"/>
            <p14:sldId id="318"/>
            <p14:sldId id="322"/>
            <p14:sldId id="315"/>
            <p14:sldId id="319"/>
            <p14:sldId id="320"/>
            <p14:sldId id="3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2056" autoAdjust="0"/>
  </p:normalViewPr>
  <p:slideViewPr>
    <p:cSldViewPr>
      <p:cViewPr>
        <p:scale>
          <a:sx n="50" d="100"/>
          <a:sy n="50" d="100"/>
        </p:scale>
        <p:origin x="1152" y="4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2189" y="-82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dirty="0" smtClean="0"/>
              <a:t>4.05 Equivalency in Plane Figures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CA" dirty="0" smtClean="0"/>
              <a:t>March 16, 2016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CA" dirty="0" smtClean="0"/>
              <a:t>Unit 4 – Equivalent Figures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B3302-AF41-4F84-A7B3-6E652064397A}" type="slidenum">
              <a:rPr lang="en-CA" smtClean="0"/>
              <a:t>‹#›</a:t>
            </a:fld>
            <a:r>
              <a:rPr lang="en-CA" dirty="0" smtClean="0"/>
              <a:t> of 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9352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free-power-point-templates.com/" TargetMode="External"/><Relationship Id="rId3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6200" y="23622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429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95400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64598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CA" sz="4800" dirty="0" smtClean="0"/>
              <a:t>Equivalent Plane Figures</a:t>
            </a:r>
            <a:endParaRPr lang="en-CA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124744"/>
            <a:ext cx="7920880" cy="1656184"/>
          </a:xfrm>
        </p:spPr>
        <p:txBody>
          <a:bodyPr/>
          <a:lstStyle/>
          <a:p>
            <a:r>
              <a:rPr lang="en-CA" dirty="0" smtClean="0"/>
              <a:t>If 2-dimensions shapes have the same area, they are said to be EQUIVALENT.</a:t>
            </a:r>
            <a:endParaRPr lang="en-CA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19590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New Tai Lue" pitchFamily="34" charset="0"/>
                <a:ea typeface="Microsoft Himalaya" pitchFamily="2" charset="0"/>
                <a:cs typeface="Microsoft New Tai Lue" pitchFamily="34" charset="0"/>
              </a:defRPr>
            </a:lvl1pPr>
          </a:lstStyle>
          <a:p>
            <a:pPr algn="ctr"/>
            <a:r>
              <a:rPr lang="en-CA" sz="5400" dirty="0" smtClean="0"/>
              <a:t>Definition: “Regular”</a:t>
            </a:r>
            <a:endParaRPr lang="en-CA" sz="5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1560" y="4365104"/>
            <a:ext cx="8532440" cy="1756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Microsoft New Tai Lue" pitchFamily="34" charset="0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When a polygon is referred to as “regular” it means that all of the sides are the same length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0099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Flip Rule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800" dirty="0"/>
              <a:t>Of </a:t>
            </a:r>
            <a:r>
              <a:rPr lang="en-CA" sz="4800" dirty="0" smtClean="0"/>
              <a:t>all regular </a:t>
            </a:r>
            <a:r>
              <a:rPr lang="en-CA" sz="4800" dirty="0"/>
              <a:t>polygons with the </a:t>
            </a:r>
            <a:r>
              <a:rPr lang="en-CA" sz="4800" u="sng" dirty="0"/>
              <a:t>same perimeter</a:t>
            </a:r>
            <a:r>
              <a:rPr lang="en-CA" sz="4800" dirty="0"/>
              <a:t>, the </a:t>
            </a:r>
            <a:r>
              <a:rPr lang="en-CA" sz="4800" b="1" dirty="0"/>
              <a:t>one with the most sides </a:t>
            </a:r>
            <a:r>
              <a:rPr lang="en-CA" sz="4800" dirty="0"/>
              <a:t>will have the </a:t>
            </a:r>
            <a:r>
              <a:rPr lang="en-CA" sz="4800" b="1" dirty="0"/>
              <a:t>greatest area</a:t>
            </a:r>
            <a:endParaRPr lang="en-CA" sz="4800" dirty="0"/>
          </a:p>
          <a:p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2281580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1474"/>
            <a:ext cx="8229600" cy="1143000"/>
          </a:xfrm>
        </p:spPr>
        <p:txBody>
          <a:bodyPr/>
          <a:lstStyle/>
          <a:p>
            <a:r>
              <a:rPr lang="en-CA" dirty="0" smtClean="0"/>
              <a:t>TEST Rule # 2 Flipped</a:t>
            </a:r>
            <a:endParaRPr lang="en-CA" dirty="0"/>
          </a:p>
        </p:txBody>
      </p:sp>
      <p:grpSp>
        <p:nvGrpSpPr>
          <p:cNvPr id="8" name="Group 7"/>
          <p:cNvGrpSpPr/>
          <p:nvPr/>
        </p:nvGrpSpPr>
        <p:grpSpPr>
          <a:xfrm>
            <a:off x="5712053" y="2882267"/>
            <a:ext cx="1152239" cy="1888129"/>
            <a:chOff x="2290542" y="3244283"/>
            <a:chExt cx="1152239" cy="1888129"/>
          </a:xfrm>
        </p:grpSpPr>
        <p:sp>
          <p:nvSpPr>
            <p:cNvPr id="9" name="Rectangle 8"/>
            <p:cNvSpPr/>
            <p:nvPr/>
          </p:nvSpPr>
          <p:spPr>
            <a:xfrm rot="16200000">
              <a:off x="2250230" y="3284597"/>
              <a:ext cx="1232866" cy="1152237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>
                  <a:effectLst/>
                  <a:ea typeface="Times New Roman"/>
                  <a:cs typeface="Times New Roman"/>
                </a:rPr>
                <a:t> </a:t>
              </a:r>
              <a:endParaRPr lang="en-CA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0" name="Text Box 22"/>
            <p:cNvSpPr txBox="1"/>
            <p:nvPr/>
          </p:nvSpPr>
          <p:spPr>
            <a:xfrm>
              <a:off x="2290542" y="4592995"/>
              <a:ext cx="1143463" cy="53941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2800" smtClean="0">
                  <a:ea typeface="Calibri"/>
                  <a:cs typeface="Times New Roman"/>
                </a:rPr>
                <a:t>9 </a:t>
              </a:r>
              <a:r>
                <a:rPr lang="en-CA" sz="2800" smtClean="0">
                  <a:effectLst/>
                  <a:ea typeface="Calibri"/>
                  <a:cs typeface="Times New Roman"/>
                </a:rPr>
                <a:t>cm</a:t>
              </a:r>
              <a:endParaRPr lang="en-CA" sz="28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3" name="Isosceles Triangle 2"/>
          <p:cNvSpPr/>
          <p:nvPr/>
        </p:nvSpPr>
        <p:spPr>
          <a:xfrm>
            <a:off x="1259632" y="1488222"/>
            <a:ext cx="2520280" cy="2520280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 Box 22"/>
          <p:cNvSpPr txBox="1"/>
          <p:nvPr/>
        </p:nvSpPr>
        <p:spPr>
          <a:xfrm>
            <a:off x="2123728" y="4014901"/>
            <a:ext cx="1143463" cy="53941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2800" dirty="0" smtClean="0">
                <a:effectLst/>
                <a:ea typeface="Calibri"/>
                <a:cs typeface="Times New Roman"/>
              </a:rPr>
              <a:t>12 cm</a:t>
            </a:r>
            <a:endParaRPr lang="en-CA" sz="2800" dirty="0">
              <a:effectLst/>
              <a:ea typeface="Calibri"/>
              <a:cs typeface="Times New Roman"/>
            </a:endParaRPr>
          </a:p>
        </p:txBody>
      </p:sp>
      <p:sp>
        <p:nvSpPr>
          <p:cNvPr id="13" name="Text Box 22"/>
          <p:cNvSpPr txBox="1"/>
          <p:nvPr/>
        </p:nvSpPr>
        <p:spPr>
          <a:xfrm>
            <a:off x="3059832" y="2191263"/>
            <a:ext cx="1143463" cy="53941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2800" dirty="0" smtClean="0">
                <a:effectLst/>
                <a:ea typeface="Calibri"/>
                <a:cs typeface="Times New Roman"/>
              </a:rPr>
              <a:t>12 cm</a:t>
            </a:r>
            <a:endParaRPr lang="en-CA" sz="2800" dirty="0">
              <a:effectLst/>
              <a:ea typeface="Calibri"/>
              <a:cs typeface="Times New Roman"/>
            </a:endParaRPr>
          </a:p>
        </p:txBody>
      </p:sp>
      <p:sp>
        <p:nvSpPr>
          <p:cNvPr id="14" name="Text Box 22"/>
          <p:cNvSpPr txBox="1"/>
          <p:nvPr/>
        </p:nvSpPr>
        <p:spPr>
          <a:xfrm>
            <a:off x="900657" y="2206503"/>
            <a:ext cx="1143463" cy="53941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2800" dirty="0" smtClean="0">
                <a:effectLst/>
                <a:ea typeface="Calibri"/>
                <a:cs typeface="Times New Roman"/>
              </a:rPr>
              <a:t>12 cm</a:t>
            </a:r>
            <a:endParaRPr lang="en-CA" sz="2800" dirty="0">
              <a:effectLst/>
              <a:ea typeface="Calibri"/>
              <a:cs typeface="Times New Roman"/>
            </a:endParaRPr>
          </a:p>
        </p:txBody>
      </p:sp>
      <p:sp>
        <p:nvSpPr>
          <p:cNvPr id="15" name="Text Box 22"/>
          <p:cNvSpPr txBox="1"/>
          <p:nvPr/>
        </p:nvSpPr>
        <p:spPr>
          <a:xfrm>
            <a:off x="7005432" y="3228990"/>
            <a:ext cx="1143463" cy="53941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2800" smtClean="0">
                <a:ea typeface="Calibri"/>
                <a:cs typeface="Times New Roman"/>
              </a:rPr>
              <a:t>9 </a:t>
            </a:r>
            <a:r>
              <a:rPr lang="en-CA" sz="2800" smtClean="0">
                <a:effectLst/>
                <a:ea typeface="Calibri"/>
                <a:cs typeface="Times New Roman"/>
              </a:rPr>
              <a:t>cm</a:t>
            </a:r>
            <a:endParaRPr lang="en-CA" sz="28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9785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13196" y="266945"/>
            <a:ext cx="2750691" cy="2998708"/>
            <a:chOff x="6801633" y="1566718"/>
            <a:chExt cx="2750691" cy="2998708"/>
          </a:xfrm>
        </p:grpSpPr>
        <p:sp>
          <p:nvSpPr>
            <p:cNvPr id="15" name="Hexagon 14"/>
            <p:cNvSpPr/>
            <p:nvPr/>
          </p:nvSpPr>
          <p:spPr>
            <a:xfrm>
              <a:off x="7326242" y="2191262"/>
              <a:ext cx="1710254" cy="1597037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16" name="Text Box 66"/>
            <p:cNvSpPr txBox="1"/>
            <p:nvPr/>
          </p:nvSpPr>
          <p:spPr>
            <a:xfrm>
              <a:off x="7680942" y="1566718"/>
              <a:ext cx="1871382" cy="6580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2800" dirty="0" smtClean="0">
                  <a:effectLst/>
                  <a:ea typeface="Calibri"/>
                  <a:cs typeface="Times New Roman"/>
                </a:rPr>
                <a:t>6 </a:t>
              </a:r>
              <a:r>
                <a:rPr lang="en-CA" sz="2800" dirty="0">
                  <a:effectLst/>
                  <a:ea typeface="Calibri"/>
                  <a:cs typeface="Times New Roman"/>
                </a:rPr>
                <a:t>cm</a:t>
              </a:r>
            </a:p>
          </p:txBody>
        </p:sp>
        <p:sp>
          <p:nvSpPr>
            <p:cNvPr id="17" name="Text Box 69"/>
            <p:cNvSpPr txBox="1"/>
            <p:nvPr/>
          </p:nvSpPr>
          <p:spPr>
            <a:xfrm>
              <a:off x="6801633" y="3804501"/>
              <a:ext cx="2160239" cy="7609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2800" dirty="0" smtClean="0">
                  <a:effectLst/>
                  <a:ea typeface="Calibri"/>
                  <a:cs typeface="Times New Roman"/>
                </a:rPr>
                <a:t>5.196152 </a:t>
              </a:r>
              <a:r>
                <a:rPr lang="en-CA" sz="2800" dirty="0">
                  <a:effectLst/>
                  <a:ea typeface="Calibri"/>
                  <a:cs typeface="Times New Roman"/>
                </a:rPr>
                <a:t>cm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8170213" y="3288885"/>
              <a:ext cx="0" cy="49941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7680942" y="3628552"/>
              <a:ext cx="401622" cy="35189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4519598" y="765539"/>
            <a:ext cx="3347286" cy="2284559"/>
            <a:chOff x="5684226" y="5082422"/>
            <a:chExt cx="3347286" cy="2284559"/>
          </a:xfrm>
        </p:grpSpPr>
        <p:sp>
          <p:nvSpPr>
            <p:cNvPr id="20" name="Oval 19"/>
            <p:cNvSpPr/>
            <p:nvPr/>
          </p:nvSpPr>
          <p:spPr>
            <a:xfrm>
              <a:off x="7358634" y="5082422"/>
              <a:ext cx="1645470" cy="1709686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7326242" y="6021288"/>
              <a:ext cx="1134190" cy="52907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232496" y="5937265"/>
              <a:ext cx="799016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 Box 83"/>
            <p:cNvSpPr txBox="1"/>
            <p:nvPr/>
          </p:nvSpPr>
          <p:spPr>
            <a:xfrm rot="1360409">
              <a:off x="5684226" y="6628139"/>
              <a:ext cx="2739667" cy="73884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2800" dirty="0" smtClean="0">
                  <a:effectLst/>
                  <a:ea typeface="Calibri"/>
                  <a:cs typeface="Times New Roman"/>
                </a:rPr>
                <a:t>5.729577951 cm</a:t>
              </a:r>
              <a:endParaRPr lang="en-CA" sz="2800" dirty="0">
                <a:effectLst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8334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Comparing Equivalent Quadrilaterals</a:t>
            </a:r>
            <a:br>
              <a:rPr lang="en-CA" dirty="0" smtClean="0"/>
            </a:br>
            <a:r>
              <a:rPr lang="en-CA" dirty="0" smtClean="0"/>
              <a:t>-Find the Area and Perimeter 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579965" y="1594891"/>
            <a:ext cx="8335019" cy="5699848"/>
          </a:xfrm>
          <a:prstGeom prst="rect">
            <a:avLst/>
          </a:prstGeom>
        </p:spPr>
      </p:sp>
      <p:grpSp>
        <p:nvGrpSpPr>
          <p:cNvPr id="22" name="Group 21"/>
          <p:cNvGrpSpPr/>
          <p:nvPr/>
        </p:nvGrpSpPr>
        <p:grpSpPr>
          <a:xfrm>
            <a:off x="216011" y="1334475"/>
            <a:ext cx="2444101" cy="1947283"/>
            <a:chOff x="6470881" y="1636350"/>
            <a:chExt cx="2444101" cy="1947283"/>
          </a:xfrm>
        </p:grpSpPr>
        <p:sp>
          <p:nvSpPr>
            <p:cNvPr id="10" name="Rectangle 9"/>
            <p:cNvSpPr/>
            <p:nvPr/>
          </p:nvSpPr>
          <p:spPr>
            <a:xfrm>
              <a:off x="6470881" y="1636350"/>
              <a:ext cx="1421162" cy="14204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12" name="Text Box 9"/>
            <p:cNvSpPr txBox="1"/>
            <p:nvPr/>
          </p:nvSpPr>
          <p:spPr>
            <a:xfrm>
              <a:off x="6834361" y="3152100"/>
              <a:ext cx="1051422" cy="43153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2800">
                  <a:effectLst/>
                  <a:ea typeface="Calibri"/>
                  <a:cs typeface="Times New Roman"/>
                </a:rPr>
                <a:t>6 cm</a:t>
              </a:r>
            </a:p>
          </p:txBody>
        </p:sp>
        <p:sp>
          <p:nvSpPr>
            <p:cNvPr id="13" name="Text Box 10"/>
            <p:cNvSpPr txBox="1"/>
            <p:nvPr/>
          </p:nvSpPr>
          <p:spPr>
            <a:xfrm>
              <a:off x="7937341" y="2024608"/>
              <a:ext cx="977641" cy="64737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2800" dirty="0">
                  <a:effectLst/>
                  <a:ea typeface="Calibri"/>
                  <a:cs typeface="Times New Roman"/>
                </a:rPr>
                <a:t>6 cm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676670" y="1334476"/>
            <a:ext cx="2319996" cy="2823829"/>
            <a:chOff x="4628399" y="1620986"/>
            <a:chExt cx="2319996" cy="2823829"/>
          </a:xfrm>
        </p:grpSpPr>
        <p:sp>
          <p:nvSpPr>
            <p:cNvPr id="9" name="Rectangle 8"/>
            <p:cNvSpPr/>
            <p:nvPr/>
          </p:nvSpPr>
          <p:spPr>
            <a:xfrm rot="16200000">
              <a:off x="4036820" y="2212565"/>
              <a:ext cx="2130600" cy="94744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14" name="Text Box 11"/>
            <p:cNvSpPr txBox="1"/>
            <p:nvPr/>
          </p:nvSpPr>
          <p:spPr>
            <a:xfrm>
              <a:off x="4866542" y="3764113"/>
              <a:ext cx="1073610" cy="68070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2800" dirty="0">
                  <a:effectLst/>
                  <a:ea typeface="Calibri"/>
                  <a:cs typeface="Times New Roman"/>
                </a:rPr>
                <a:t>4 cm</a:t>
              </a:r>
            </a:p>
          </p:txBody>
        </p:sp>
        <p:sp>
          <p:nvSpPr>
            <p:cNvPr id="15" name="Text Box 12"/>
            <p:cNvSpPr txBox="1"/>
            <p:nvPr/>
          </p:nvSpPr>
          <p:spPr>
            <a:xfrm>
              <a:off x="5575838" y="2222255"/>
              <a:ext cx="1372557" cy="66528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2800" dirty="0">
                  <a:effectLst/>
                  <a:ea typeface="Calibri"/>
                  <a:cs typeface="Times New Roman"/>
                </a:rPr>
                <a:t>9 cm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167736" y="1334475"/>
            <a:ext cx="2252651" cy="3520844"/>
            <a:chOff x="2732197" y="1636349"/>
            <a:chExt cx="2252651" cy="3520844"/>
          </a:xfrm>
        </p:grpSpPr>
        <p:sp>
          <p:nvSpPr>
            <p:cNvPr id="11" name="Rectangle 10"/>
            <p:cNvSpPr/>
            <p:nvPr/>
          </p:nvSpPr>
          <p:spPr>
            <a:xfrm rot="16200000">
              <a:off x="1667088" y="2701458"/>
              <a:ext cx="2840800" cy="710581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>
                  <a:effectLst/>
                  <a:ea typeface="Times New Roman"/>
                  <a:cs typeface="Times New Roman"/>
                </a:rPr>
                <a:t> </a:t>
              </a:r>
              <a:endParaRPr lang="en-CA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6" name="Text Box 22"/>
            <p:cNvSpPr txBox="1"/>
            <p:nvPr/>
          </p:nvSpPr>
          <p:spPr>
            <a:xfrm>
              <a:off x="2732197" y="4617776"/>
              <a:ext cx="1143463" cy="53941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2800" dirty="0">
                  <a:effectLst/>
                  <a:ea typeface="Calibri"/>
                  <a:cs typeface="Times New Roman"/>
                </a:rPr>
                <a:t>3cm</a:t>
              </a:r>
            </a:p>
          </p:txBody>
        </p:sp>
        <p:sp>
          <p:nvSpPr>
            <p:cNvPr id="17" name="Text Box 23"/>
            <p:cNvSpPr txBox="1"/>
            <p:nvPr/>
          </p:nvSpPr>
          <p:spPr>
            <a:xfrm>
              <a:off x="3509168" y="2625961"/>
              <a:ext cx="1475680" cy="61832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2800">
                  <a:effectLst/>
                  <a:ea typeface="Calibri"/>
                  <a:cs typeface="Times New Roman"/>
                </a:rPr>
                <a:t>12 cm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381498" y="1334474"/>
            <a:ext cx="2014637" cy="4882501"/>
            <a:chOff x="968515" y="1636350"/>
            <a:chExt cx="2014637" cy="4882501"/>
          </a:xfrm>
        </p:grpSpPr>
        <p:sp>
          <p:nvSpPr>
            <p:cNvPr id="18" name="Rectangle 17"/>
            <p:cNvSpPr/>
            <p:nvPr/>
          </p:nvSpPr>
          <p:spPr>
            <a:xfrm>
              <a:off x="968515" y="1636350"/>
              <a:ext cx="473721" cy="42612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19" name="Text Box 25"/>
            <p:cNvSpPr txBox="1"/>
            <p:nvPr/>
          </p:nvSpPr>
          <p:spPr>
            <a:xfrm>
              <a:off x="968515" y="6033375"/>
              <a:ext cx="1420343" cy="48547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2800" dirty="0">
                  <a:effectLst/>
                  <a:ea typeface="Calibri"/>
                  <a:cs typeface="Times New Roman"/>
                </a:rPr>
                <a:t>2 cm</a:t>
              </a:r>
            </a:p>
          </p:txBody>
        </p:sp>
        <p:sp>
          <p:nvSpPr>
            <p:cNvPr id="20" name="Text Box 26"/>
            <p:cNvSpPr txBox="1"/>
            <p:nvPr/>
          </p:nvSpPr>
          <p:spPr>
            <a:xfrm>
              <a:off x="1507471" y="3154161"/>
              <a:ext cx="1475681" cy="78415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2800">
                  <a:effectLst/>
                  <a:ea typeface="Calibri"/>
                  <a:cs typeface="Times New Roman"/>
                </a:rPr>
                <a:t>18 cm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747474" y="6389028"/>
            <a:ext cx="4289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What do you notice?</a:t>
            </a:r>
            <a:endParaRPr lang="en-C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96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Comparing Equivalent Triangles</a:t>
            </a:r>
            <a:br>
              <a:rPr lang="en-CA" dirty="0" smtClean="0"/>
            </a:br>
            <a:r>
              <a:rPr lang="en-CA" dirty="0" smtClean="0"/>
              <a:t>-Find the Area and Perimeter 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579965" y="1594891"/>
            <a:ext cx="8335019" cy="5699848"/>
          </a:xfrm>
          <a:prstGeom prst="rect">
            <a:avLst/>
          </a:prstGeom>
        </p:spPr>
      </p:sp>
      <p:sp>
        <p:nvSpPr>
          <p:cNvPr id="25" name="TextBox 24"/>
          <p:cNvSpPr txBox="1"/>
          <p:nvPr/>
        </p:nvSpPr>
        <p:spPr>
          <a:xfrm>
            <a:off x="4747474" y="6389028"/>
            <a:ext cx="4289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What do you notice?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8" name="Isosceles Triangle 27"/>
          <p:cNvSpPr/>
          <p:nvPr/>
        </p:nvSpPr>
        <p:spPr>
          <a:xfrm>
            <a:off x="4065122" y="1273032"/>
            <a:ext cx="1543626" cy="31220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" name="Group 5"/>
          <p:cNvGrpSpPr/>
          <p:nvPr/>
        </p:nvGrpSpPr>
        <p:grpSpPr>
          <a:xfrm>
            <a:off x="467544" y="1794551"/>
            <a:ext cx="2655099" cy="2950702"/>
            <a:chOff x="-27314" y="1365200"/>
            <a:chExt cx="2655099" cy="2950702"/>
          </a:xfrm>
        </p:grpSpPr>
        <p:grpSp>
          <p:nvGrpSpPr>
            <p:cNvPr id="22" name="Group 21"/>
            <p:cNvGrpSpPr/>
            <p:nvPr/>
          </p:nvGrpSpPr>
          <p:grpSpPr>
            <a:xfrm>
              <a:off x="-27314" y="1955778"/>
              <a:ext cx="2655099" cy="2360124"/>
              <a:chOff x="6227556" y="2257653"/>
              <a:chExt cx="2655099" cy="2360124"/>
            </a:xfrm>
          </p:grpSpPr>
          <p:sp>
            <p:nvSpPr>
              <p:cNvPr id="12" name="Text Box 9"/>
              <p:cNvSpPr txBox="1"/>
              <p:nvPr/>
            </p:nvSpPr>
            <p:spPr>
              <a:xfrm>
                <a:off x="7514502" y="4028647"/>
                <a:ext cx="1368153" cy="58913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CA" sz="2800" dirty="0" smtClean="0">
                    <a:effectLst/>
                    <a:ea typeface="Calibri"/>
                    <a:cs typeface="Times New Roman"/>
                  </a:rPr>
                  <a:t>B=2 </a:t>
                </a:r>
                <a:r>
                  <a:rPr lang="en-CA" sz="2800" dirty="0">
                    <a:effectLst/>
                    <a:ea typeface="Calibri"/>
                    <a:cs typeface="Times New Roman"/>
                  </a:rPr>
                  <a:t>cm</a:t>
                </a:r>
              </a:p>
            </p:txBody>
          </p:sp>
          <p:sp>
            <p:nvSpPr>
              <p:cNvPr id="13" name="Text Box 10"/>
              <p:cNvSpPr txBox="1"/>
              <p:nvPr/>
            </p:nvSpPr>
            <p:spPr>
              <a:xfrm>
                <a:off x="6227556" y="2257653"/>
                <a:ext cx="1487827" cy="878292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CA" sz="2800" dirty="0" smtClean="0">
                    <a:effectLst/>
                    <a:ea typeface="Calibri"/>
                    <a:cs typeface="Times New Roman"/>
                  </a:rPr>
                  <a:t>H=18 </a:t>
                </a:r>
                <a:r>
                  <a:rPr lang="en-CA" sz="2800" dirty="0">
                    <a:effectLst/>
                    <a:ea typeface="Calibri"/>
                    <a:cs typeface="Times New Roman"/>
                  </a:rPr>
                  <a:t>cm</a:t>
                </a:r>
              </a:p>
            </p:txBody>
          </p:sp>
        </p:grpSp>
        <p:sp>
          <p:nvSpPr>
            <p:cNvPr id="5" name="Right Triangle 4"/>
            <p:cNvSpPr/>
            <p:nvPr/>
          </p:nvSpPr>
          <p:spPr>
            <a:xfrm>
              <a:off x="1564239" y="1365200"/>
              <a:ext cx="631497" cy="2452754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206868" y="3584785"/>
            <a:ext cx="1401880" cy="1411819"/>
            <a:chOff x="6158597" y="3871295"/>
            <a:chExt cx="1401880" cy="1411819"/>
          </a:xfrm>
        </p:grpSpPr>
        <p:sp>
          <p:nvSpPr>
            <p:cNvPr id="14" name="Text Box 11"/>
            <p:cNvSpPr txBox="1"/>
            <p:nvPr/>
          </p:nvSpPr>
          <p:spPr>
            <a:xfrm>
              <a:off x="6158597" y="4602412"/>
              <a:ext cx="1401879" cy="68070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2800" dirty="0" smtClean="0">
                  <a:effectLst/>
                  <a:ea typeface="Calibri"/>
                  <a:cs typeface="Times New Roman"/>
                </a:rPr>
                <a:t>B=4 </a:t>
              </a:r>
              <a:r>
                <a:rPr lang="en-CA" sz="2800" dirty="0">
                  <a:effectLst/>
                  <a:ea typeface="Calibri"/>
                  <a:cs typeface="Times New Roman"/>
                </a:rPr>
                <a:t>cm</a:t>
              </a:r>
            </a:p>
          </p:txBody>
        </p:sp>
        <p:sp>
          <p:nvSpPr>
            <p:cNvPr id="15" name="Text Box 12"/>
            <p:cNvSpPr txBox="1"/>
            <p:nvPr/>
          </p:nvSpPr>
          <p:spPr>
            <a:xfrm>
              <a:off x="6187920" y="3871295"/>
              <a:ext cx="1372557" cy="66528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2800" dirty="0" smtClean="0">
                  <a:effectLst/>
                  <a:ea typeface="Calibri"/>
                  <a:cs typeface="Times New Roman"/>
                </a:rPr>
                <a:t>H=9 </a:t>
              </a:r>
              <a:r>
                <a:rPr lang="en-CA" sz="2800" dirty="0">
                  <a:effectLst/>
                  <a:ea typeface="Calibri"/>
                  <a:cs typeface="Times New Roman"/>
                </a:rPr>
                <a:t>cm</a:t>
              </a:r>
            </a:p>
          </p:txBody>
        </p:sp>
      </p:grpSp>
      <p:cxnSp>
        <p:nvCxnSpPr>
          <p:cNvPr id="29" name="Straight Connector 28"/>
          <p:cNvCxnSpPr/>
          <p:nvPr/>
        </p:nvCxnSpPr>
        <p:spPr>
          <a:xfrm flipH="1" flipV="1">
            <a:off x="4255964" y="2917074"/>
            <a:ext cx="318297" cy="1514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167168" y="2917074"/>
            <a:ext cx="318297" cy="1514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6420853" y="1808560"/>
            <a:ext cx="2713587" cy="3354828"/>
            <a:chOff x="6420853" y="1808560"/>
            <a:chExt cx="2713587" cy="3354828"/>
          </a:xfrm>
        </p:grpSpPr>
        <p:sp>
          <p:nvSpPr>
            <p:cNvPr id="31" name="Isosceles Triangle 30"/>
            <p:cNvSpPr/>
            <p:nvPr/>
          </p:nvSpPr>
          <p:spPr>
            <a:xfrm>
              <a:off x="6420853" y="1808560"/>
              <a:ext cx="2713587" cy="264986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6581250" y="3903927"/>
              <a:ext cx="2553190" cy="1259461"/>
              <a:chOff x="168267" y="4205803"/>
              <a:chExt cx="2553190" cy="1259461"/>
            </a:xfrm>
          </p:grpSpPr>
          <p:sp>
            <p:nvSpPr>
              <p:cNvPr id="33" name="Text Box 25"/>
              <p:cNvSpPr txBox="1"/>
              <p:nvPr/>
            </p:nvSpPr>
            <p:spPr>
              <a:xfrm>
                <a:off x="339976" y="4979788"/>
                <a:ext cx="2209772" cy="485476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CA" sz="2800" dirty="0" smtClean="0">
                    <a:effectLst/>
                    <a:ea typeface="Calibri"/>
                    <a:cs typeface="Times New Roman"/>
                  </a:rPr>
                  <a:t>B=6.4474 </a:t>
                </a:r>
                <a:r>
                  <a:rPr lang="en-CA" sz="2800" dirty="0">
                    <a:effectLst/>
                    <a:ea typeface="Calibri"/>
                    <a:cs typeface="Times New Roman"/>
                  </a:rPr>
                  <a:t>cm</a:t>
                </a:r>
              </a:p>
            </p:txBody>
          </p:sp>
          <p:sp>
            <p:nvSpPr>
              <p:cNvPr id="34" name="Text Box 26"/>
              <p:cNvSpPr txBox="1"/>
              <p:nvPr/>
            </p:nvSpPr>
            <p:spPr>
              <a:xfrm>
                <a:off x="168267" y="4205803"/>
                <a:ext cx="2553190" cy="784159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CA" sz="2000" dirty="0" smtClean="0">
                    <a:effectLst/>
                    <a:ea typeface="Calibri"/>
                    <a:cs typeface="Times New Roman"/>
                  </a:rPr>
                  <a:t>H=5.583629155 </a:t>
                </a:r>
                <a:r>
                  <a:rPr lang="en-CA" sz="2000" dirty="0">
                    <a:effectLst/>
                    <a:ea typeface="Calibri"/>
                    <a:cs typeface="Times New Roman"/>
                  </a:rPr>
                  <a:t>cm</a:t>
                </a:r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 flipH="1" flipV="1">
            <a:off x="6891985" y="3133492"/>
            <a:ext cx="318297" cy="1514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8312328" y="3111850"/>
            <a:ext cx="318297" cy="1514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77646" y="4272333"/>
            <a:ext cx="0" cy="372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67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Rule #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4" y="1443835"/>
            <a:ext cx="8443515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4400" dirty="0"/>
              <a:t>Of all equivalent polygons with the </a:t>
            </a:r>
            <a:r>
              <a:rPr lang="en-CA" sz="4400" u="sng" dirty="0"/>
              <a:t>same number of sides</a:t>
            </a:r>
            <a:r>
              <a:rPr lang="en-CA" sz="4400" dirty="0"/>
              <a:t>, the </a:t>
            </a:r>
            <a:r>
              <a:rPr lang="en-CA" sz="4400" b="1" dirty="0"/>
              <a:t>regular polygon</a:t>
            </a:r>
            <a:r>
              <a:rPr lang="en-CA" sz="4400" dirty="0"/>
              <a:t> will always have the </a:t>
            </a:r>
            <a:r>
              <a:rPr lang="en-CA" sz="4400" b="1" dirty="0"/>
              <a:t>smallest perimeter</a:t>
            </a:r>
            <a:endParaRPr lang="en-CA" sz="4400" dirty="0"/>
          </a:p>
          <a:p>
            <a:pPr marL="0" indent="0" algn="ctr">
              <a:buNone/>
            </a:pP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173573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“Flip” Rule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Of all polygons with the </a:t>
            </a:r>
            <a:r>
              <a:rPr lang="en-CA" sz="4400" u="sng" dirty="0" smtClean="0"/>
              <a:t>same number of sides</a:t>
            </a:r>
            <a:r>
              <a:rPr lang="en-CA" sz="4400" dirty="0" smtClean="0"/>
              <a:t> and the </a:t>
            </a:r>
            <a:r>
              <a:rPr lang="en-CA" sz="4400" u="sng" dirty="0" smtClean="0"/>
              <a:t>same perimeter</a:t>
            </a:r>
            <a:r>
              <a:rPr lang="en-CA" sz="4400" dirty="0" smtClean="0"/>
              <a:t>, the </a:t>
            </a:r>
            <a:r>
              <a:rPr lang="en-CA" sz="4400" b="1" dirty="0" smtClean="0"/>
              <a:t>regular polygon</a:t>
            </a:r>
            <a:r>
              <a:rPr lang="en-CA" sz="4400" dirty="0" smtClean="0"/>
              <a:t> will have the </a:t>
            </a:r>
            <a:r>
              <a:rPr lang="en-CA" sz="4400" b="1" dirty="0" smtClean="0"/>
              <a:t>greatest area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3009908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1474"/>
            <a:ext cx="8229600" cy="1143000"/>
          </a:xfrm>
        </p:spPr>
        <p:txBody>
          <a:bodyPr/>
          <a:lstStyle/>
          <a:p>
            <a:r>
              <a:rPr lang="en-CA" dirty="0" smtClean="0"/>
              <a:t>TEST Rule # 1 Flipped</a:t>
            </a:r>
            <a:endParaRPr lang="en-CA" dirty="0"/>
          </a:p>
        </p:txBody>
      </p:sp>
      <p:grpSp>
        <p:nvGrpSpPr>
          <p:cNvPr id="4" name="Group 3"/>
          <p:cNvGrpSpPr/>
          <p:nvPr/>
        </p:nvGrpSpPr>
        <p:grpSpPr>
          <a:xfrm>
            <a:off x="1992861" y="1356869"/>
            <a:ext cx="2444101" cy="1947283"/>
            <a:chOff x="6470881" y="1636350"/>
            <a:chExt cx="2444101" cy="1947283"/>
          </a:xfrm>
        </p:grpSpPr>
        <p:sp>
          <p:nvSpPr>
            <p:cNvPr id="5" name="Rectangle 4"/>
            <p:cNvSpPr/>
            <p:nvPr/>
          </p:nvSpPr>
          <p:spPr>
            <a:xfrm>
              <a:off x="6470881" y="1636350"/>
              <a:ext cx="1421162" cy="14204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6" name="Text Box 9"/>
            <p:cNvSpPr txBox="1"/>
            <p:nvPr/>
          </p:nvSpPr>
          <p:spPr>
            <a:xfrm>
              <a:off x="6834361" y="3152100"/>
              <a:ext cx="1051422" cy="43153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2800">
                  <a:effectLst/>
                  <a:ea typeface="Calibri"/>
                  <a:cs typeface="Times New Roman"/>
                </a:rPr>
                <a:t>6 cm</a:t>
              </a:r>
            </a:p>
          </p:txBody>
        </p:sp>
        <p:sp>
          <p:nvSpPr>
            <p:cNvPr id="7" name="Text Box 10"/>
            <p:cNvSpPr txBox="1"/>
            <p:nvPr/>
          </p:nvSpPr>
          <p:spPr>
            <a:xfrm>
              <a:off x="7937341" y="2024608"/>
              <a:ext cx="977641" cy="64737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2800" dirty="0">
                  <a:effectLst/>
                  <a:ea typeface="Calibri"/>
                  <a:cs typeface="Times New Roman"/>
                </a:rPr>
                <a:t>6 cm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073591" y="1327963"/>
            <a:ext cx="2252651" cy="3520844"/>
            <a:chOff x="2732197" y="1636349"/>
            <a:chExt cx="2252651" cy="3520844"/>
          </a:xfrm>
        </p:grpSpPr>
        <p:sp>
          <p:nvSpPr>
            <p:cNvPr id="9" name="Rectangle 8"/>
            <p:cNvSpPr/>
            <p:nvPr/>
          </p:nvSpPr>
          <p:spPr>
            <a:xfrm rot="16200000">
              <a:off x="1667088" y="2701458"/>
              <a:ext cx="2840800" cy="710581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>
                  <a:effectLst/>
                  <a:ea typeface="Times New Roman"/>
                  <a:cs typeface="Times New Roman"/>
                </a:rPr>
                <a:t> </a:t>
              </a:r>
              <a:endParaRPr lang="en-CA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0" name="Text Box 22"/>
            <p:cNvSpPr txBox="1"/>
            <p:nvPr/>
          </p:nvSpPr>
          <p:spPr>
            <a:xfrm>
              <a:off x="2732197" y="4617776"/>
              <a:ext cx="1143463" cy="53941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2800" dirty="0" smtClean="0">
                  <a:effectLst/>
                  <a:ea typeface="Calibri"/>
                  <a:cs typeface="Times New Roman"/>
                </a:rPr>
                <a:t>2cm</a:t>
              </a:r>
              <a:endParaRPr lang="en-CA" sz="28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1" name="Text Box 23"/>
            <p:cNvSpPr txBox="1"/>
            <p:nvPr/>
          </p:nvSpPr>
          <p:spPr>
            <a:xfrm>
              <a:off x="3509168" y="2625961"/>
              <a:ext cx="1475680" cy="61832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2800" dirty="0" smtClean="0">
                  <a:effectLst/>
                  <a:ea typeface="Calibri"/>
                  <a:cs typeface="Times New Roman"/>
                </a:rPr>
                <a:t>10 </a:t>
              </a:r>
              <a:r>
                <a:rPr lang="en-CA" sz="2800" dirty="0">
                  <a:effectLst/>
                  <a:ea typeface="Calibri"/>
                  <a:cs typeface="Times New Roman"/>
                </a:rPr>
                <a:t>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5838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 smtClean="0"/>
              <a:t>Comparing Equivalent Polygons</a:t>
            </a:r>
            <a:br>
              <a:rPr lang="en-CA" sz="4000" dirty="0" smtClean="0"/>
            </a:br>
            <a:r>
              <a:rPr lang="en-CA" sz="4000" dirty="0" smtClean="0"/>
              <a:t>-Find Area and Perimeter</a:t>
            </a:r>
            <a:endParaRPr lang="en-CA" sz="4000" dirty="0"/>
          </a:p>
        </p:txBody>
      </p:sp>
      <p:sp>
        <p:nvSpPr>
          <p:cNvPr id="4" name="Rectangle 3"/>
          <p:cNvSpPr/>
          <p:nvPr/>
        </p:nvSpPr>
        <p:spPr>
          <a:xfrm>
            <a:off x="172307" y="1268760"/>
            <a:ext cx="8755354" cy="5239217"/>
          </a:xfrm>
          <a:prstGeom prst="rect">
            <a:avLst/>
          </a:prstGeom>
        </p:spPr>
      </p:sp>
      <p:grpSp>
        <p:nvGrpSpPr>
          <p:cNvPr id="6" name="Group 5"/>
          <p:cNvGrpSpPr/>
          <p:nvPr/>
        </p:nvGrpSpPr>
        <p:grpSpPr>
          <a:xfrm>
            <a:off x="126836" y="1481152"/>
            <a:ext cx="8800825" cy="3912006"/>
            <a:chOff x="183407" y="1481153"/>
            <a:chExt cx="5911288" cy="1782023"/>
          </a:xfrm>
        </p:grpSpPr>
        <p:grpSp>
          <p:nvGrpSpPr>
            <p:cNvPr id="8" name="Group 7"/>
            <p:cNvGrpSpPr/>
            <p:nvPr/>
          </p:nvGrpSpPr>
          <p:grpSpPr>
            <a:xfrm>
              <a:off x="183407" y="1538911"/>
              <a:ext cx="1699353" cy="1724265"/>
              <a:chOff x="-96064" y="211976"/>
              <a:chExt cx="1410586" cy="1352957"/>
            </a:xfrm>
          </p:grpSpPr>
          <p:sp>
            <p:nvSpPr>
              <p:cNvPr id="47" name="Isosceles Triangle 46"/>
              <p:cNvSpPr/>
              <p:nvPr/>
            </p:nvSpPr>
            <p:spPr>
              <a:xfrm>
                <a:off x="200025" y="364343"/>
                <a:ext cx="900000" cy="903600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CA"/>
              </a:p>
            </p:txBody>
          </p:sp>
          <p:sp>
            <p:nvSpPr>
              <p:cNvPr id="48" name="Text Box 41"/>
              <p:cNvSpPr txBox="1"/>
              <p:nvPr/>
            </p:nvSpPr>
            <p:spPr>
              <a:xfrm>
                <a:off x="155973" y="1326808"/>
                <a:ext cx="944052" cy="2381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CA" sz="2800" dirty="0">
                    <a:effectLst/>
                    <a:ea typeface="Calibri"/>
                    <a:cs typeface="Times New Roman"/>
                  </a:rPr>
                  <a:t>25 cm</a:t>
                </a:r>
              </a:p>
            </p:txBody>
          </p:sp>
          <p:sp>
            <p:nvSpPr>
              <p:cNvPr id="49" name="Text Box 42"/>
              <p:cNvSpPr txBox="1"/>
              <p:nvPr/>
            </p:nvSpPr>
            <p:spPr>
              <a:xfrm>
                <a:off x="-96064" y="211976"/>
                <a:ext cx="896838" cy="3143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CA" sz="2800" dirty="0">
                    <a:effectLst/>
                    <a:ea typeface="Calibri"/>
                    <a:cs typeface="Times New Roman"/>
                  </a:rPr>
                  <a:t>25.12 cm</a:t>
                </a:r>
              </a:p>
            </p:txBody>
          </p:sp>
          <p:cxnSp>
            <p:nvCxnSpPr>
              <p:cNvPr id="50" name="Straight Connector 49"/>
              <p:cNvCxnSpPr>
                <a:stCxn id="47" idx="0"/>
                <a:endCxn id="47" idx="3"/>
              </p:cNvCxnSpPr>
              <p:nvPr/>
            </p:nvCxnSpPr>
            <p:spPr>
              <a:xfrm>
                <a:off x="650025" y="364343"/>
                <a:ext cx="0" cy="9036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>
                <a:off x="266700" y="431018"/>
                <a:ext cx="333375" cy="4191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 Box 45"/>
              <p:cNvSpPr txBox="1"/>
              <p:nvPr/>
            </p:nvSpPr>
            <p:spPr>
              <a:xfrm rot="3807828">
                <a:off x="738221" y="641581"/>
                <a:ext cx="876378" cy="2762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CA" sz="2800" dirty="0">
                    <a:effectLst/>
                    <a:ea typeface="Calibri"/>
                    <a:cs typeface="Times New Roman"/>
                  </a:rPr>
                  <a:t>28.06 cm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499987" y="1658921"/>
              <a:ext cx="1266920" cy="1427720"/>
              <a:chOff x="1633914" y="320681"/>
              <a:chExt cx="1051635" cy="1120271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1702022" y="383677"/>
                <a:ext cx="637200" cy="6372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CA"/>
              </a:p>
            </p:txBody>
          </p:sp>
          <p:sp>
            <p:nvSpPr>
              <p:cNvPr id="44" name="Text Box 47"/>
              <p:cNvSpPr txBox="1"/>
              <p:nvPr/>
            </p:nvSpPr>
            <p:spPr>
              <a:xfrm>
                <a:off x="1633914" y="1078027"/>
                <a:ext cx="1051635" cy="3629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CA" sz="2800" dirty="0">
                    <a:effectLst/>
                    <a:ea typeface="Calibri"/>
                    <a:cs typeface="Times New Roman"/>
                  </a:rPr>
                  <a:t>17.72 cm</a:t>
                </a:r>
              </a:p>
            </p:txBody>
          </p:sp>
          <p:sp>
            <p:nvSpPr>
              <p:cNvPr id="45" name="Text Box 48"/>
              <p:cNvSpPr txBox="1"/>
              <p:nvPr/>
            </p:nvSpPr>
            <p:spPr>
              <a:xfrm rot="5400000">
                <a:off x="2137265" y="535590"/>
                <a:ext cx="763193" cy="33337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CA" sz="2800" dirty="0">
                    <a:effectLst/>
                    <a:ea typeface="Calibri"/>
                    <a:cs typeface="Times New Roman"/>
                  </a:rPr>
                  <a:t>17.72 cm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942965" y="1481153"/>
              <a:ext cx="2151730" cy="1586298"/>
              <a:chOff x="2711508" y="131238"/>
              <a:chExt cx="1786091" cy="1244700"/>
            </a:xfrm>
          </p:grpSpPr>
          <p:sp>
            <p:nvSpPr>
              <p:cNvPr id="37" name="Flowchart: Data 36"/>
              <p:cNvSpPr/>
              <p:nvPr/>
            </p:nvSpPr>
            <p:spPr>
              <a:xfrm>
                <a:off x="3311998" y="386312"/>
                <a:ext cx="828883" cy="637200"/>
              </a:xfrm>
              <a:prstGeom prst="flowChartInputOutput">
                <a:avLst/>
              </a:prstGeom>
              <a:solidFill>
                <a:srgbClr val="FFFF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CA"/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3492658" y="386312"/>
                <a:ext cx="0" cy="61815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>
                <a:off x="3045507" y="319637"/>
                <a:ext cx="398146" cy="39794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 Box 50"/>
              <p:cNvSpPr txBox="1"/>
              <p:nvPr/>
            </p:nvSpPr>
            <p:spPr>
              <a:xfrm>
                <a:off x="2711508" y="131238"/>
                <a:ext cx="870739" cy="236024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CA" sz="2800" dirty="0">
                    <a:effectLst/>
                    <a:ea typeface="Calibri"/>
                    <a:cs typeface="Times New Roman"/>
                  </a:rPr>
                  <a:t>17.72 cm</a:t>
                </a:r>
              </a:p>
            </p:txBody>
          </p:sp>
          <p:sp>
            <p:nvSpPr>
              <p:cNvPr id="41" name="Text Box 51"/>
              <p:cNvSpPr txBox="1"/>
              <p:nvPr/>
            </p:nvSpPr>
            <p:spPr>
              <a:xfrm>
                <a:off x="3207375" y="1061613"/>
                <a:ext cx="976803" cy="3143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CA" sz="2800" dirty="0">
                    <a:effectLst/>
                    <a:ea typeface="Calibri"/>
                    <a:cs typeface="Times New Roman"/>
                  </a:rPr>
                  <a:t>17.72 cm</a:t>
                </a:r>
              </a:p>
            </p:txBody>
          </p:sp>
          <p:sp>
            <p:nvSpPr>
              <p:cNvPr id="42" name="Text Box 55"/>
              <p:cNvSpPr txBox="1"/>
              <p:nvPr/>
            </p:nvSpPr>
            <p:spPr>
              <a:xfrm rot="17077673">
                <a:off x="3883707" y="406655"/>
                <a:ext cx="809625" cy="418159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CA" sz="2800" dirty="0">
                    <a:effectLst/>
                    <a:ea typeface="Calibri"/>
                    <a:cs typeface="Times New Roman"/>
                  </a:rPr>
                  <a:t>21.94 cm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55748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6248" y="1268760"/>
            <a:ext cx="8755354" cy="5239217"/>
          </a:xfrm>
          <a:prstGeom prst="rect">
            <a:avLst/>
          </a:prstGeom>
        </p:spPr>
      </p:sp>
      <p:grpSp>
        <p:nvGrpSpPr>
          <p:cNvPr id="11" name="Group 10"/>
          <p:cNvGrpSpPr/>
          <p:nvPr/>
        </p:nvGrpSpPr>
        <p:grpSpPr>
          <a:xfrm>
            <a:off x="166248" y="572266"/>
            <a:ext cx="3026523" cy="2467196"/>
            <a:chOff x="4455685" y="215922"/>
            <a:chExt cx="1526015" cy="1140612"/>
          </a:xfrm>
        </p:grpSpPr>
        <p:sp>
          <p:nvSpPr>
            <p:cNvPr id="32" name="Regular Pentagon 31"/>
            <p:cNvSpPr/>
            <p:nvPr/>
          </p:nvSpPr>
          <p:spPr>
            <a:xfrm>
              <a:off x="4764042" y="215922"/>
              <a:ext cx="939148" cy="890342"/>
            </a:xfrm>
            <a:prstGeom prst="pentagon">
              <a:avLst/>
            </a:prstGeom>
            <a:solidFill>
              <a:srgbClr val="FFFF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33" name="Text Box 56"/>
            <p:cNvSpPr txBox="1"/>
            <p:nvPr/>
          </p:nvSpPr>
          <p:spPr>
            <a:xfrm rot="2456512">
              <a:off x="5181600" y="215948"/>
              <a:ext cx="800100" cy="46272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2800">
                  <a:effectLst/>
                  <a:ea typeface="Calibri"/>
                  <a:cs typeface="Times New Roman"/>
                </a:rPr>
                <a:t>13.51 cm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5233616" y="754739"/>
              <a:ext cx="0" cy="36138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4955984" y="985515"/>
              <a:ext cx="277632" cy="1715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 Box 57"/>
            <p:cNvSpPr txBox="1"/>
            <p:nvPr/>
          </p:nvSpPr>
          <p:spPr>
            <a:xfrm>
              <a:off x="4455685" y="1116125"/>
              <a:ext cx="841622" cy="24040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2800" dirty="0">
                  <a:effectLst/>
                  <a:ea typeface="Calibri"/>
                  <a:cs typeface="Times New Roman"/>
                </a:rPr>
                <a:t>9.29 cm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122275" y="104963"/>
            <a:ext cx="3316908" cy="2871987"/>
            <a:chOff x="4179823" y="3747262"/>
            <a:chExt cx="2014803" cy="1692141"/>
          </a:xfrm>
        </p:grpSpPr>
        <p:sp>
          <p:nvSpPr>
            <p:cNvPr id="5" name="Hexagon 4"/>
            <p:cNvSpPr/>
            <p:nvPr/>
          </p:nvSpPr>
          <p:spPr>
            <a:xfrm>
              <a:off x="4741824" y="4075162"/>
              <a:ext cx="1078641" cy="1089876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13" name="Text Box 66"/>
            <p:cNvSpPr txBox="1"/>
            <p:nvPr/>
          </p:nvSpPr>
          <p:spPr>
            <a:xfrm>
              <a:off x="4978676" y="3747262"/>
              <a:ext cx="1215950" cy="3741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2800" dirty="0">
                  <a:effectLst/>
                  <a:ea typeface="Calibri"/>
                  <a:cs typeface="Times New Roman"/>
                </a:rPr>
                <a:t>11 cm</a:t>
              </a:r>
            </a:p>
          </p:txBody>
        </p:sp>
        <p:sp>
          <p:nvSpPr>
            <p:cNvPr id="14" name="Text Box 69"/>
            <p:cNvSpPr txBox="1"/>
            <p:nvPr/>
          </p:nvSpPr>
          <p:spPr>
            <a:xfrm>
              <a:off x="4179823" y="5006789"/>
              <a:ext cx="890920" cy="43261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2800">
                  <a:effectLst/>
                  <a:ea typeface="Calibri"/>
                  <a:cs typeface="Times New Roman"/>
                </a:rPr>
                <a:t>9.53 cm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293052" y="4664727"/>
              <a:ext cx="0" cy="49941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4819522" y="4811732"/>
              <a:ext cx="401622" cy="35189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6168001" y="788749"/>
            <a:ext cx="2791304" cy="1711453"/>
            <a:chOff x="6789847" y="4020036"/>
            <a:chExt cx="1695533" cy="1008368"/>
          </a:xfrm>
        </p:grpSpPr>
        <p:sp>
          <p:nvSpPr>
            <p:cNvPr id="7" name="Oval 6"/>
            <p:cNvSpPr/>
            <p:nvPr/>
          </p:nvSpPr>
          <p:spPr>
            <a:xfrm>
              <a:off x="7617985" y="4110806"/>
              <a:ext cx="867395" cy="91759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7436566" y="4270254"/>
              <a:ext cx="355722" cy="26058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7" idx="2"/>
            </p:cNvCxnSpPr>
            <p:nvPr/>
          </p:nvCxnSpPr>
          <p:spPr>
            <a:xfrm flipV="1">
              <a:off x="7617985" y="4569122"/>
              <a:ext cx="464236" cy="483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 Box 83"/>
            <p:cNvSpPr txBox="1"/>
            <p:nvPr/>
          </p:nvSpPr>
          <p:spPr>
            <a:xfrm>
              <a:off x="6789847" y="4020036"/>
              <a:ext cx="646720" cy="46238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2800" dirty="0">
                  <a:effectLst/>
                  <a:ea typeface="Calibri"/>
                  <a:cs typeface="Times New Roman"/>
                </a:rPr>
                <a:t>10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2817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Rule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400" dirty="0"/>
              <a:t>Of all equivalent polygons, the one with the </a:t>
            </a:r>
            <a:r>
              <a:rPr lang="en-CA" sz="4400" b="1" dirty="0"/>
              <a:t>greatest number of sides</a:t>
            </a:r>
            <a:r>
              <a:rPr lang="en-CA" sz="4400" dirty="0"/>
              <a:t> will always have the </a:t>
            </a:r>
            <a:r>
              <a:rPr lang="en-CA" sz="4400" b="1" dirty="0"/>
              <a:t>smallest perimeter</a:t>
            </a:r>
            <a:endParaRPr lang="en-CA" sz="4400" dirty="0"/>
          </a:p>
          <a:p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2862506314"/>
      </p:ext>
    </p:extLst>
  </p:cSld>
  <p:clrMapOvr>
    <a:masterClrMapping/>
  </p:clrMapOvr>
</p:sld>
</file>

<file path=ppt/theme/theme1.xml><?xml version="1.0" encoding="utf-8"?>
<a:theme xmlns:a="http://schemas.openxmlformats.org/drawingml/2006/main" name="3028-3d-cubes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028-3d-cubes-powerpoint-template.potx" id="{31EC4B10-1AC8-4272-9787-5C7F5B142AAC}" vid="{C9938D3F-E61D-44C8-8929-DB1180B8F9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3028-3d-cubes-powerpoint-template</Template>
  <TotalTime>1309</TotalTime>
  <Words>246</Words>
  <Application>Microsoft Macintosh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Microsoft Himalaya</vt:lpstr>
      <vt:lpstr>Microsoft New Tai Lue</vt:lpstr>
      <vt:lpstr>Times New Roman</vt:lpstr>
      <vt:lpstr>Arial</vt:lpstr>
      <vt:lpstr>3028-3d-cubes-powerpoint-template</vt:lpstr>
      <vt:lpstr>Equivalent Plane Figures</vt:lpstr>
      <vt:lpstr>Comparing Equivalent Quadrilaterals -Find the Area and Perimeter </vt:lpstr>
      <vt:lpstr>Comparing Equivalent Triangles -Find the Area and Perimeter </vt:lpstr>
      <vt:lpstr>Rule # 1</vt:lpstr>
      <vt:lpstr>“Flip” Rule #1</vt:lpstr>
      <vt:lpstr>TEST Rule # 1 Flipped</vt:lpstr>
      <vt:lpstr>Comparing Equivalent Polygons -Find Area and Perimeter</vt:lpstr>
      <vt:lpstr>PowerPoint Presentation</vt:lpstr>
      <vt:lpstr>Rule #2</vt:lpstr>
      <vt:lpstr>Flip Rule #2</vt:lpstr>
      <vt:lpstr>TEST Rule # 2 Flipped</vt:lpstr>
      <vt:lpstr>PowerPoint Presentation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Tiffany Connell</dc:creator>
  <cp:lastModifiedBy>Microsoft Office User</cp:lastModifiedBy>
  <cp:revision>43</cp:revision>
  <dcterms:created xsi:type="dcterms:W3CDTF">2016-01-29T20:02:58Z</dcterms:created>
  <dcterms:modified xsi:type="dcterms:W3CDTF">2019-03-31T19:27:35Z</dcterms:modified>
</cp:coreProperties>
</file>