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91" r:id="rId9"/>
    <p:sldId id="290" r:id="rId10"/>
    <p:sldId id="289" r:id="rId11"/>
    <p:sldId id="264" r:id="rId12"/>
    <p:sldId id="274" r:id="rId13"/>
    <p:sldId id="265" r:id="rId14"/>
    <p:sldId id="275" r:id="rId15"/>
    <p:sldId id="276" r:id="rId16"/>
    <p:sldId id="266" r:id="rId17"/>
    <p:sldId id="279" r:id="rId18"/>
    <p:sldId id="273" r:id="rId19"/>
    <p:sldId id="268" r:id="rId20"/>
    <p:sldId id="287" r:id="rId21"/>
    <p:sldId id="269" r:id="rId22"/>
    <p:sldId id="270" r:id="rId23"/>
    <p:sldId id="286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8EF5F24-F343-4C46-86AC-1C7A06026F1D}">
          <p14:sldIdLst>
            <p14:sldId id="256"/>
            <p14:sldId id="259"/>
          </p14:sldIdLst>
        </p14:section>
        <p14:section name="Polls" id="{BC103420-528E-4E20-BBEB-575A281D7445}">
          <p14:sldIdLst>
            <p14:sldId id="258"/>
            <p14:sldId id="261"/>
            <p14:sldId id="260"/>
            <p14:sldId id="262"/>
          </p14:sldIdLst>
        </p14:section>
        <p14:section name="Results" id="{BBFD5A2F-A380-4542-9BFB-5A465A166915}">
          <p14:sldIdLst>
            <p14:sldId id="263"/>
          </p14:sldIdLst>
        </p14:section>
        <p14:section name="Plurality" id="{6449848C-8CFD-4229-A137-9CA1CDAE660E}">
          <p14:sldIdLst>
            <p14:sldId id="264"/>
          </p14:sldIdLst>
        </p14:section>
        <p14:section name="Majority" id="{D002EC5A-9B24-4FD0-AB1D-087A9F062AD7}">
          <p14:sldIdLst>
            <p14:sldId id="274"/>
          </p14:sldIdLst>
        </p14:section>
        <p14:section name="Borda Count" id="{240FB044-F37C-472E-A54F-9291B5FC9276}">
          <p14:sldIdLst>
            <p14:sldId id="265"/>
            <p14:sldId id="275"/>
          </p14:sldIdLst>
        </p14:section>
        <p14:section name="Condorcet Method" id="{8D761FDC-DC95-4C13-B28F-865D3B82D6C9}">
          <p14:sldIdLst>
            <p14:sldId id="276"/>
            <p14:sldId id="266"/>
          </p14:sldIdLst>
        </p14:section>
        <p14:section name="Elimination Method" id="{BCB40D74-314F-410E-AD78-0D8738402DC8}">
          <p14:sldIdLst>
            <p14:sldId id="279"/>
            <p14:sldId id="273"/>
          </p14:sldIdLst>
        </p14:section>
        <p14:section name="Another Example" id="{C1BD2E5D-3E6E-4FD8-8EF2-60E95B09FB20}">
          <p14:sldIdLst>
            <p14:sldId id="268"/>
            <p14:sldId id="287"/>
            <p14:sldId id="269"/>
            <p14:sldId id="270"/>
            <p14:sldId id="286"/>
          </p14:sldIdLst>
        </p14:section>
        <p14:section name="Practice" id="{3A4C6893-DA81-4D6F-BF22-6BA4673BE062}">
          <p14:sldIdLst>
            <p14:sldId id="271"/>
          </p14:sldIdLst>
        </p14:section>
        <p14:section name="Approval" id="{7FBEC9F3-5584-49F7-A250-55E98BA0EB9E}">
          <p14:sldIdLst>
            <p14:sldId id="257"/>
            <p14:sldId id="278"/>
            <p14:sldId id="281"/>
          </p14:sldIdLst>
        </p14:section>
        <p14:section name="Proportional Representation" id="{3B0E0839-0BB6-42FA-AE28-6E4E627285F1}">
          <p14:sldIdLst>
            <p14:sldId id="282"/>
            <p14:sldId id="283"/>
            <p14:sldId id="284"/>
            <p14:sldId id="285"/>
          </p14:sldIdLst>
        </p14:section>
        <p14:section name="Untitled Section" id="{FBA82305-9061-43C8-934D-00A175A53662}">
          <p14:sldIdLst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4192" autoAdjust="0"/>
  </p:normalViewPr>
  <p:slideViewPr>
    <p:cSldViewPr>
      <p:cViewPr varScale="1">
        <p:scale>
          <a:sx n="76" d="100"/>
          <a:sy n="76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5C8F-50F0-44A3-94D5-6A80248A930A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FAFCE-CF7B-4FFA-96B0-2901DBF7186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2925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FAFCE-CF7B-4FFA-96B0-2901DBF7186A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4204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359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4905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123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8629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02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4385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9733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242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047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5703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9515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092C-314B-4923-9028-237197716948}" type="datetimeFigureOut">
              <a:rPr lang="en-CA" smtClean="0"/>
              <a:pPr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8D14-CC09-4D64-9A63-32603C005E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0336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6 – Voting Procedures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Day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93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Borda</a:t>
            </a:r>
            <a:r>
              <a:rPr lang="en-CA" dirty="0" smtClean="0"/>
              <a:t>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Candidate A:</a:t>
            </a:r>
          </a:p>
          <a:p>
            <a:pPr lvl="1"/>
            <a:r>
              <a:rPr lang="en-CA" dirty="0" smtClean="0"/>
              <a:t>2(9)+1(9)=27 </a:t>
            </a:r>
            <a:r>
              <a:rPr lang="en-CA" dirty="0" smtClean="0"/>
              <a:t>points</a:t>
            </a:r>
          </a:p>
          <a:p>
            <a:r>
              <a:rPr lang="en-CA" dirty="0" smtClean="0"/>
              <a:t>Candidate B:</a:t>
            </a:r>
          </a:p>
          <a:p>
            <a:pPr lvl="1"/>
            <a:r>
              <a:rPr lang="en-CA" dirty="0" smtClean="0"/>
              <a:t>2(10)+9=29 points</a:t>
            </a:r>
          </a:p>
          <a:p>
            <a:r>
              <a:rPr lang="en-CA" dirty="0" smtClean="0"/>
              <a:t>Candidate C:</a:t>
            </a:r>
          </a:p>
          <a:p>
            <a:pPr lvl="1"/>
            <a:r>
              <a:rPr lang="en-CA" dirty="0" smtClean="0"/>
              <a:t>2(4)+5 = 13 points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Plurality Voting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 smtClean="0"/>
              <a:t>The candidate who receives</a:t>
            </a:r>
            <a:br>
              <a:rPr lang="en-CA" sz="5400" dirty="0" smtClean="0"/>
            </a:br>
            <a:r>
              <a:rPr lang="en-CA" sz="5400" b="1" u="sng" dirty="0" smtClean="0"/>
              <a:t>the most first choice votes</a:t>
            </a:r>
            <a:r>
              <a:rPr lang="en-CA" sz="5400" dirty="0" smtClean="0"/>
              <a:t> </a:t>
            </a:r>
            <a:br>
              <a:rPr lang="en-CA" sz="5400" dirty="0" smtClean="0"/>
            </a:br>
            <a:r>
              <a:rPr lang="en-CA" sz="5400" dirty="0" smtClean="0"/>
              <a:t>is declared as the winner</a:t>
            </a:r>
          </a:p>
          <a:p>
            <a:endParaRPr lang="en-CA" dirty="0"/>
          </a:p>
          <a:p>
            <a:r>
              <a:rPr lang="en-CA" i="1" dirty="0" smtClean="0"/>
              <a:t>This is what you are accustom to using</a:t>
            </a:r>
            <a:endParaRPr lang="en-CA" i="1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Try It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2770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Majority Rule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000" dirty="0" smtClean="0"/>
              <a:t>The candidate who receives an </a:t>
            </a:r>
            <a:r>
              <a:rPr lang="en-CA" sz="5400" dirty="0" smtClean="0"/>
              <a:t/>
            </a:r>
            <a:br>
              <a:rPr lang="en-CA" sz="5400" dirty="0" smtClean="0"/>
            </a:br>
            <a:r>
              <a:rPr lang="en-CA" sz="5400" b="1" u="sng" dirty="0" smtClean="0"/>
              <a:t>absolute majority</a:t>
            </a:r>
            <a:r>
              <a:rPr lang="en-CA" sz="5400" dirty="0" smtClean="0"/>
              <a:t>* </a:t>
            </a:r>
            <a:br>
              <a:rPr lang="en-CA" sz="5400" dirty="0" smtClean="0"/>
            </a:br>
            <a:r>
              <a:rPr lang="en-CA" sz="5400" dirty="0" smtClean="0"/>
              <a:t>of first choice votes is declared as the winner</a:t>
            </a:r>
          </a:p>
          <a:p>
            <a:r>
              <a:rPr lang="en-CA" b="1" u="sng" dirty="0" smtClean="0"/>
              <a:t>Absolute Majority</a:t>
            </a:r>
            <a:r>
              <a:rPr lang="en-CA" dirty="0" smtClean="0"/>
              <a:t> – more than half the votes</a:t>
            </a:r>
            <a:endParaRPr lang="en-CA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Try It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39638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err="1" smtClean="0"/>
              <a:t>Borda</a:t>
            </a:r>
            <a:r>
              <a:rPr lang="en-CA" b="1" u="sng" dirty="0" smtClean="0"/>
              <a:t> Count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 smtClean="0"/>
              <a:t>The candidate who receives</a:t>
            </a:r>
            <a:br>
              <a:rPr lang="en-CA" sz="5400" dirty="0" smtClean="0"/>
            </a:br>
            <a:r>
              <a:rPr lang="en-CA" sz="5400" b="1" u="sng" dirty="0" smtClean="0"/>
              <a:t>the most points</a:t>
            </a:r>
            <a:r>
              <a:rPr lang="en-CA" sz="5400" dirty="0" smtClean="0"/>
              <a:t/>
            </a:r>
            <a:br>
              <a:rPr lang="en-CA" sz="5400" dirty="0" smtClean="0"/>
            </a:br>
            <a:r>
              <a:rPr lang="en-CA" sz="5400" dirty="0" smtClean="0"/>
              <a:t>is declared as the winner</a:t>
            </a:r>
          </a:p>
        </p:txBody>
      </p:sp>
    </p:spTree>
    <p:extLst>
      <p:ext uri="{BB962C8B-B14F-4D97-AF65-F5344CB8AC3E}">
        <p14:creationId xmlns:p14="http://schemas.microsoft.com/office/powerpoint/2010/main" xmlns="" val="33706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Borda</a:t>
            </a:r>
            <a:r>
              <a:rPr lang="en-CA" dirty="0" smtClean="0"/>
              <a:t> Count -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1916"/>
            <a:ext cx="8229600" cy="4853136"/>
          </a:xfrm>
        </p:spPr>
        <p:txBody>
          <a:bodyPr>
            <a:normAutofit/>
          </a:bodyPr>
          <a:lstStyle/>
          <a:p>
            <a:r>
              <a:rPr lang="en-CA" dirty="0" smtClean="0"/>
              <a:t>Each rank of voting is given a point value</a:t>
            </a:r>
          </a:p>
          <a:p>
            <a:r>
              <a:rPr lang="en-CA" dirty="0" smtClean="0"/>
              <a:t>If there are 3 Candidates</a:t>
            </a:r>
          </a:p>
          <a:p>
            <a:pPr lvl="1"/>
            <a:r>
              <a:rPr lang="en-CA" dirty="0" smtClean="0"/>
              <a:t>First choice votes 		= 2 points each</a:t>
            </a:r>
          </a:p>
          <a:p>
            <a:pPr lvl="1"/>
            <a:r>
              <a:rPr lang="en-CA" dirty="0" smtClean="0"/>
              <a:t>Second choice votes 	= 1 point each</a:t>
            </a:r>
          </a:p>
          <a:p>
            <a:pPr lvl="1"/>
            <a:r>
              <a:rPr lang="en-CA" dirty="0" smtClean="0"/>
              <a:t>Third choice votes 		= 0 points each</a:t>
            </a:r>
          </a:p>
          <a:p>
            <a:pPr marL="0" indent="0" algn="ctr">
              <a:buNone/>
            </a:pPr>
            <a:r>
              <a:rPr lang="en-CA" sz="4000" dirty="0" smtClean="0"/>
              <a:t>The candidate who receives</a:t>
            </a:r>
            <a:br>
              <a:rPr lang="en-CA" sz="4000" dirty="0" smtClean="0"/>
            </a:br>
            <a:r>
              <a:rPr lang="en-CA" sz="4000" b="1" u="sng" dirty="0" smtClean="0"/>
              <a:t>the most points</a:t>
            </a: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4000" dirty="0" smtClean="0"/>
              <a:t>is declared as the winner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Try It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40378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Condorcet Method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1916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6000" dirty="0" smtClean="0"/>
              <a:t>The candidate who </a:t>
            </a:r>
            <a:br>
              <a:rPr lang="en-CA" sz="6000" dirty="0" smtClean="0"/>
            </a:br>
            <a:r>
              <a:rPr lang="en-CA" sz="6000" b="1" u="sng" dirty="0" smtClean="0"/>
              <a:t>ranks higher than </a:t>
            </a:r>
          </a:p>
          <a:p>
            <a:pPr marL="0" indent="0" algn="ctr">
              <a:buNone/>
            </a:pPr>
            <a:r>
              <a:rPr lang="en-CA" sz="6000" b="1" u="sng" dirty="0" smtClean="0"/>
              <a:t>ALL of the others</a:t>
            </a:r>
            <a:r>
              <a:rPr lang="en-CA" sz="6000" dirty="0" smtClean="0"/>
              <a:t/>
            </a:r>
            <a:br>
              <a:rPr lang="en-CA" sz="6000" dirty="0" smtClean="0"/>
            </a:br>
            <a:r>
              <a:rPr lang="en-CA" sz="6000" dirty="0" smtClean="0"/>
              <a:t>is declared as the winner</a:t>
            </a:r>
          </a:p>
        </p:txBody>
      </p:sp>
    </p:spTree>
    <p:extLst>
      <p:ext uri="{BB962C8B-B14F-4D97-AF65-F5344CB8AC3E}">
        <p14:creationId xmlns:p14="http://schemas.microsoft.com/office/powerpoint/2010/main" xmlns="" val="32082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Condorcet Method -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1915"/>
            <a:ext cx="8229600" cy="523785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One-on-One comparisons are done with each candidate (who ranks first by each voter)</a:t>
            </a:r>
          </a:p>
          <a:p>
            <a:r>
              <a:rPr lang="en-CA" dirty="0" smtClean="0"/>
              <a:t>If there are 3 Candidates</a:t>
            </a:r>
          </a:p>
          <a:p>
            <a:pPr marL="0" indent="0" algn="ctr">
              <a:buNone/>
            </a:pPr>
            <a:endParaRPr lang="en-CA" sz="4000" dirty="0" smtClean="0"/>
          </a:p>
          <a:p>
            <a:pPr marL="0" indent="0" algn="ctr">
              <a:buNone/>
            </a:pPr>
            <a:endParaRPr lang="en-CA" sz="4000" dirty="0"/>
          </a:p>
          <a:p>
            <a:pPr marL="0" indent="0" algn="ctr">
              <a:buNone/>
            </a:pPr>
            <a:r>
              <a:rPr lang="en-CA" sz="4000" dirty="0" smtClean="0"/>
              <a:t>The candidate who </a:t>
            </a:r>
            <a:br>
              <a:rPr lang="en-CA" sz="4000" dirty="0" smtClean="0"/>
            </a:br>
            <a:r>
              <a:rPr lang="en-CA" sz="4000" b="1" u="sng" dirty="0" smtClean="0"/>
              <a:t>defeats* ALL of the others</a:t>
            </a: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4000" dirty="0" smtClean="0"/>
              <a:t>is declared as the winner</a:t>
            </a:r>
          </a:p>
          <a:p>
            <a:pPr marL="0" indent="0">
              <a:buNone/>
            </a:pPr>
            <a:r>
              <a:rPr lang="en-CA" sz="2800" dirty="0" smtClean="0"/>
              <a:t>Defeats* - ranks higher every time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Try It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899592" y="2780928"/>
            <a:ext cx="7344816" cy="1007515"/>
            <a:chOff x="899592" y="2780928"/>
            <a:chExt cx="7344816" cy="1007515"/>
          </a:xfrm>
        </p:grpSpPr>
        <p:sp>
          <p:nvSpPr>
            <p:cNvPr id="5" name="TextBox 4"/>
            <p:cNvSpPr txBox="1"/>
            <p:nvPr/>
          </p:nvSpPr>
          <p:spPr>
            <a:xfrm>
              <a:off x="899592" y="2780928"/>
              <a:ext cx="7344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b="1" u="sng" dirty="0" smtClean="0"/>
                <a:t>A vs B</a:t>
              </a:r>
              <a:r>
                <a:rPr lang="en-CA" sz="2800" b="1" dirty="0" smtClean="0"/>
                <a:t>			</a:t>
              </a:r>
              <a:r>
                <a:rPr lang="en-CA" sz="2800" b="1" u="sng" dirty="0" smtClean="0"/>
                <a:t>A vs C</a:t>
              </a:r>
              <a:r>
                <a:rPr lang="en-CA" sz="2800" b="1" dirty="0" smtClean="0"/>
                <a:t>			</a:t>
              </a:r>
              <a:r>
                <a:rPr lang="en-CA" sz="2800" b="1" u="sng" dirty="0" smtClean="0"/>
                <a:t>B vs C</a:t>
              </a:r>
              <a:endParaRPr lang="en-CA" sz="2800" b="1" u="sng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835696" y="3231543"/>
              <a:ext cx="0" cy="556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3231543"/>
              <a:ext cx="0" cy="556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3231543"/>
              <a:ext cx="0" cy="556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164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Elimination Method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000" dirty="0" smtClean="0"/>
              <a:t>The candidate who receives an </a:t>
            </a:r>
            <a:r>
              <a:rPr lang="en-CA" sz="5400" dirty="0" smtClean="0"/>
              <a:t/>
            </a:r>
            <a:br>
              <a:rPr lang="en-CA" sz="5400" dirty="0" smtClean="0"/>
            </a:br>
            <a:r>
              <a:rPr lang="en-CA" sz="5400" b="1" u="sng" dirty="0" smtClean="0"/>
              <a:t>absolute majority</a:t>
            </a:r>
            <a:r>
              <a:rPr lang="en-CA" sz="5400" dirty="0" smtClean="0"/>
              <a:t>* </a:t>
            </a:r>
            <a:br>
              <a:rPr lang="en-CA" sz="5400" dirty="0" smtClean="0"/>
            </a:br>
            <a:r>
              <a:rPr lang="en-CA" sz="5400" dirty="0" smtClean="0"/>
              <a:t>is declared as the winner</a:t>
            </a:r>
          </a:p>
          <a:p>
            <a:endParaRPr lang="en-CA" b="1" u="sng" dirty="0" smtClean="0"/>
          </a:p>
          <a:p>
            <a:r>
              <a:rPr lang="en-CA" b="1" u="sng" dirty="0" smtClean="0"/>
              <a:t>Absolute Majority</a:t>
            </a:r>
            <a:r>
              <a:rPr lang="en-CA" dirty="0" smtClean="0"/>
              <a:t> – more than half the votes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9505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Elimination Method -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39573"/>
            <a:ext cx="8229600" cy="499715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First choice votes are tallied </a:t>
            </a:r>
          </a:p>
          <a:p>
            <a:pPr lvl="1"/>
            <a:r>
              <a:rPr lang="en-CA" sz="2400" dirty="0" smtClean="0"/>
              <a:t>If no winner</a:t>
            </a:r>
          </a:p>
          <a:p>
            <a:r>
              <a:rPr lang="en-CA" sz="2800" dirty="0" smtClean="0"/>
              <a:t>Candidate with fewest votes is eliminated and their votes go to the second choice candidate </a:t>
            </a:r>
          </a:p>
          <a:p>
            <a:pPr lvl="1"/>
            <a:r>
              <a:rPr lang="en-CA" sz="2400" dirty="0" smtClean="0"/>
              <a:t>If no winner</a:t>
            </a:r>
          </a:p>
          <a:p>
            <a:r>
              <a:rPr lang="en-CA" sz="2800" dirty="0" smtClean="0"/>
              <a:t>Process repeats until winner declared</a:t>
            </a:r>
          </a:p>
          <a:p>
            <a:pPr marL="0" indent="0" algn="ctr">
              <a:buNone/>
            </a:pPr>
            <a:r>
              <a:rPr lang="en-CA" sz="4000" dirty="0"/>
              <a:t>The candidate who receives an </a:t>
            </a:r>
            <a:br>
              <a:rPr lang="en-CA" sz="4000" dirty="0"/>
            </a:br>
            <a:r>
              <a:rPr lang="en-CA" sz="4000" b="1" u="sng" dirty="0"/>
              <a:t>absolute majority</a:t>
            </a:r>
            <a:r>
              <a:rPr lang="en-CA" sz="4000" dirty="0"/>
              <a:t>* </a:t>
            </a:r>
            <a:br>
              <a:rPr lang="en-CA" sz="4000" dirty="0"/>
            </a:br>
            <a:r>
              <a:rPr lang="en-CA" sz="4000" dirty="0"/>
              <a:t>is declared as the winner</a:t>
            </a:r>
          </a:p>
          <a:p>
            <a:endParaRPr lang="en-CA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Try It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33320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029191353"/>
              </p:ext>
            </p:extLst>
          </p:nvPr>
        </p:nvGraphicFramePr>
        <p:xfrm>
          <a:off x="457200" y="1600200"/>
          <a:ext cx="4038635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CA" b="1" u="sng" dirty="0" smtClean="0"/>
                  <a:t>Plurality</a:t>
                </a:r>
              </a:p>
              <a:p>
                <a:pPr marL="0" indent="0">
                  <a:buNone/>
                </a:pPr>
                <a:r>
                  <a:rPr lang="en-CA" dirty="0" smtClean="0"/>
                  <a:t>Each Candidate</a:t>
                </a:r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𝐴</m:t>
                    </m:r>
                    <m:r>
                      <a:rPr lang="en-CA" i="1" dirty="0" smtClean="0">
                        <a:latin typeface="Cambria Math"/>
                      </a:rPr>
                      <m:t>=23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b="0" dirty="0" smtClean="0"/>
                  <a:t>	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/>
                      </a:rPr>
                      <m:t>𝐵</m:t>
                    </m:r>
                    <m:r>
                      <a:rPr lang="en-CA" b="0" i="1" dirty="0" smtClean="0">
                        <a:latin typeface="Cambria Math"/>
                      </a:rPr>
                      <m:t>=45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=28+32=60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WINNER IS</a:t>
                </a:r>
              </a:p>
              <a:p>
                <a:pPr marL="0" indent="0" algn="ctr">
                  <a:buNone/>
                </a:pPr>
                <a:r>
                  <a:rPr lang="en-CA" sz="4400" dirty="0" smtClean="0"/>
                  <a:t>C</a:t>
                </a:r>
                <a:endParaRPr lang="en-CA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  <a:blipFill rotWithShape="1">
                <a:blip r:embed="rId2" cstate="print"/>
                <a:stretch>
                  <a:fillRect l="-3172" t="-10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349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Vote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	One to Three:</a:t>
            </a:r>
          </a:p>
          <a:p>
            <a:pPr marL="0" indent="0" algn="ctr">
              <a:buNone/>
            </a:pPr>
            <a:r>
              <a:rPr lang="en-CA" sz="4000" dirty="0" smtClean="0"/>
              <a:t>1) MOST favourite </a:t>
            </a:r>
          </a:p>
          <a:p>
            <a:pPr marL="0" indent="0" algn="ctr">
              <a:buNone/>
            </a:pPr>
            <a:r>
              <a:rPr lang="en-CA" sz="4000" dirty="0" smtClean="0"/>
              <a:t>to </a:t>
            </a:r>
          </a:p>
          <a:p>
            <a:pPr marL="0" indent="0" algn="ctr">
              <a:buNone/>
            </a:pPr>
            <a:r>
              <a:rPr lang="en-CA" sz="4000" dirty="0" smtClean="0"/>
              <a:t>3) LEAST favourite</a:t>
            </a:r>
          </a:p>
          <a:p>
            <a:pPr marL="0" indent="0" algn="ctr">
              <a:buNone/>
            </a:pPr>
            <a:endParaRPr lang="en-CA" sz="1800" dirty="0"/>
          </a:p>
          <a:p>
            <a:pPr marL="0" indent="0" algn="ctr">
              <a:buNone/>
            </a:pPr>
            <a:r>
              <a:rPr lang="en-CA" sz="4000" b="1" dirty="0" smtClean="0"/>
              <a:t>NO DUPLICATE NUMBERS</a:t>
            </a:r>
            <a:endParaRPr lang="en-CA" sz="4000" b="1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79512" y="5796084"/>
            <a:ext cx="1872208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Movies</a:t>
            </a:r>
          </a:p>
          <a:p>
            <a:pPr algn="ctr"/>
            <a:endParaRPr lang="en-CA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2412651" y="5796084"/>
            <a:ext cx="1872208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Super Powers</a:t>
            </a:r>
          </a:p>
          <a:p>
            <a:pPr algn="ctr"/>
            <a:endParaRPr lang="en-CA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88024" y="5796084"/>
            <a:ext cx="1872208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Festivals</a:t>
            </a:r>
          </a:p>
          <a:p>
            <a:pPr algn="ctr"/>
            <a:endParaRPr lang="en-CA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7020272" y="5796084"/>
            <a:ext cx="1872208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Interests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31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57333290"/>
              </p:ext>
            </p:extLst>
          </p:nvPr>
        </p:nvGraphicFramePr>
        <p:xfrm>
          <a:off x="457200" y="1600200"/>
          <a:ext cx="4038635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CA" b="1" u="sng" dirty="0" smtClean="0"/>
                  <a:t>Majority Rule</a:t>
                </a:r>
              </a:p>
              <a:p>
                <a:r>
                  <a:rPr lang="en-CA" dirty="0" smtClean="0"/>
                  <a:t>TOTAL VOTES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/>
                        </a:rPr>
                        <m:t>45+32+28+23</m:t>
                      </m:r>
                    </m:oMath>
                  </m:oMathPara>
                </a14:m>
                <a:endParaRPr lang="en-CA" sz="2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𝟏𝟐𝟖</m:t>
                      </m:r>
                    </m:oMath>
                  </m:oMathPara>
                </a14:m>
                <a:endParaRPr lang="en-CA" b="1" dirty="0" smtClean="0"/>
              </a:p>
              <a:p>
                <a:r>
                  <a:rPr lang="en-CA" dirty="0" smtClean="0"/>
                  <a:t>HALF VOTES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𝟔𝟒</m:t>
                      </m:r>
                    </m:oMath>
                  </m:oMathPara>
                </a14:m>
                <a:endParaRPr lang="en-CA" b="1" dirty="0" smtClean="0"/>
              </a:p>
              <a:p>
                <a:pPr marL="0" indent="0">
                  <a:buNone/>
                </a:pPr>
                <a:r>
                  <a:rPr lang="en-CA" dirty="0" smtClean="0"/>
                  <a:t>Each Candidate</a:t>
                </a:r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𝐴</m:t>
                    </m:r>
                    <m:r>
                      <a:rPr lang="en-CA" i="1" dirty="0" smtClean="0">
                        <a:latin typeface="Cambria Math"/>
                      </a:rPr>
                      <m:t>=23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b="0" dirty="0" smtClean="0"/>
                  <a:t>	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/>
                      </a:rPr>
                      <m:t>𝐵</m:t>
                    </m:r>
                    <m:r>
                      <a:rPr lang="en-CA" b="0" i="1" dirty="0" smtClean="0">
                        <a:latin typeface="Cambria Math"/>
                      </a:rPr>
                      <m:t>=45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=28+32=60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NO WINNER</a:t>
                </a: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  <a:blipFill rotWithShape="1">
                <a:blip r:embed="rId2" cstate="print"/>
                <a:stretch>
                  <a:fillRect l="-3172" t="-1925" b="-4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195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17185149"/>
              </p:ext>
            </p:extLst>
          </p:nvPr>
        </p:nvGraphicFramePr>
        <p:xfrm>
          <a:off x="457200" y="1600200"/>
          <a:ext cx="4038635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CA" b="1" u="sng" dirty="0" smtClean="0"/>
                  <a:t>Borda Count</a:t>
                </a:r>
              </a:p>
              <a:p>
                <a:pPr marL="0" indent="0">
                  <a:buNone/>
                </a:pPr>
                <a:r>
                  <a:rPr lang="en-CA" dirty="0" smtClean="0"/>
                  <a:t>3 Candidates (Pts: 2-1-0)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𝐴</m:t>
                      </m:r>
                      <m:r>
                        <a:rPr lang="en-CA" i="1" dirty="0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CA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latin typeface="Cambria Math"/>
                            </a:rPr>
                            <m:t>23</m:t>
                          </m:r>
                        </m:e>
                      </m:d>
                      <m:r>
                        <a:rPr lang="en-CA" b="0" i="1" dirty="0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CA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latin typeface="Cambria Math"/>
                            </a:rPr>
                            <m:t>28</m:t>
                          </m:r>
                        </m:e>
                      </m:d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CA" b="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=74</m:t>
                    </m:r>
                  </m:oMath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/>
                        </a:rPr>
                        <m:t>𝐵</m:t>
                      </m:r>
                      <m:r>
                        <a:rPr lang="en-CA" b="0" i="1" dirty="0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CA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latin typeface="Cambria Math"/>
                            </a:rPr>
                            <m:t>45</m:t>
                          </m:r>
                        </m:e>
                      </m:d>
                      <m:r>
                        <a:rPr lang="en-CA" b="0" i="1" dirty="0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CA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latin typeface="Cambria Math"/>
                            </a:rPr>
                            <m:t>32+23</m:t>
                          </m:r>
                        </m:e>
                      </m:d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CA" b="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=145</m:t>
                    </m:r>
                  </m:oMath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𝐶</m:t>
                      </m:r>
                      <m:r>
                        <a:rPr lang="en-CA" i="1" dirty="0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CA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latin typeface="Cambria Math"/>
                            </a:rPr>
                            <m:t>28+32</m:t>
                          </m:r>
                        </m:e>
                      </m:d>
                      <m:r>
                        <a:rPr lang="en-CA" b="0" i="1" dirty="0" smtClean="0">
                          <a:latin typeface="Cambria Math"/>
                        </a:rPr>
                        <m:t>+1(45)</m:t>
                      </m:r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r>
                  <a:rPr lang="en-CA" dirty="0"/>
                  <a:t>	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=165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WINNER IS</a:t>
                </a:r>
              </a:p>
              <a:p>
                <a:pPr marL="0" indent="0" algn="ctr">
                  <a:buNone/>
                </a:pPr>
                <a:r>
                  <a:rPr lang="en-CA" sz="4400" dirty="0" smtClean="0"/>
                  <a:t>C</a:t>
                </a:r>
                <a:endParaRPr lang="en-CA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69160"/>
              </a:xfrm>
              <a:blipFill rotWithShape="1">
                <a:blip r:embed="rId2" cstate="print"/>
                <a:stretch>
                  <a:fillRect l="-3172" t="-1925" b="-120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2050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275944478"/>
              </p:ext>
            </p:extLst>
          </p:nvPr>
        </p:nvGraphicFramePr>
        <p:xfrm>
          <a:off x="457200" y="1600200"/>
          <a:ext cx="4038635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u="sng" dirty="0" smtClean="0"/>
              <a:t>Condorcet Method</a:t>
            </a:r>
          </a:p>
          <a:p>
            <a:pPr marL="0" indent="0" algn="ctr">
              <a:buNone/>
            </a:pPr>
            <a:r>
              <a:rPr lang="en-CA" sz="2700" b="1" u="sng" dirty="0"/>
              <a:t>A vs B</a:t>
            </a:r>
            <a:r>
              <a:rPr lang="en-CA" sz="2700" b="1" dirty="0"/>
              <a:t>	</a:t>
            </a:r>
            <a:endParaRPr lang="en-CA" sz="2700" b="1" dirty="0" smtClean="0"/>
          </a:p>
          <a:p>
            <a:pPr marL="0" indent="0">
              <a:buNone/>
            </a:pPr>
            <a:endParaRPr lang="en-CA" sz="2700" b="1" dirty="0"/>
          </a:p>
          <a:p>
            <a:pPr marL="0" indent="0">
              <a:buNone/>
            </a:pPr>
            <a:endParaRPr lang="en-CA" sz="2700" b="1" dirty="0" smtClean="0"/>
          </a:p>
          <a:p>
            <a:pPr marL="0" indent="0" algn="ctr">
              <a:buNone/>
            </a:pPr>
            <a:r>
              <a:rPr lang="en-CA" sz="2700" b="1" u="sng" dirty="0" smtClean="0"/>
              <a:t>A </a:t>
            </a:r>
            <a:r>
              <a:rPr lang="en-CA" sz="2700" b="1" u="sng" dirty="0"/>
              <a:t>vs </a:t>
            </a:r>
            <a:r>
              <a:rPr lang="en-CA" sz="2700" b="1" u="sng" dirty="0" smtClean="0"/>
              <a:t>C</a:t>
            </a:r>
          </a:p>
          <a:p>
            <a:pPr marL="0" indent="0">
              <a:buNone/>
            </a:pPr>
            <a:endParaRPr lang="en-CA" sz="2700" b="1" u="sng" dirty="0"/>
          </a:p>
          <a:p>
            <a:pPr marL="0" indent="0">
              <a:buNone/>
            </a:pPr>
            <a:endParaRPr lang="en-CA" sz="2700" b="1" u="sng" dirty="0"/>
          </a:p>
          <a:p>
            <a:pPr marL="0" indent="0" algn="ctr">
              <a:buNone/>
            </a:pPr>
            <a:r>
              <a:rPr lang="en-CA" sz="2700" b="1" u="sng" dirty="0"/>
              <a:t>B vs </a:t>
            </a:r>
            <a:r>
              <a:rPr lang="en-CA" sz="2700" b="1" u="sng" dirty="0" smtClean="0"/>
              <a:t>C</a:t>
            </a:r>
          </a:p>
          <a:p>
            <a:pPr marL="0" indent="0">
              <a:buNone/>
            </a:pPr>
            <a:endParaRPr lang="en-CA" b="1" u="sng" dirty="0"/>
          </a:p>
          <a:p>
            <a:pPr marL="0" indent="0">
              <a:buNone/>
            </a:pPr>
            <a:endParaRPr lang="en-CA" b="1" u="sng" dirty="0"/>
          </a:p>
          <a:p>
            <a:r>
              <a:rPr lang="en-CA" dirty="0" smtClean="0"/>
              <a:t>WINNER IS</a:t>
            </a:r>
          </a:p>
          <a:p>
            <a:pPr marL="0" indent="0" algn="ctr">
              <a:buNone/>
            </a:pPr>
            <a:r>
              <a:rPr lang="en-CA" sz="4400" dirty="0" smtClean="0"/>
              <a:t>B</a:t>
            </a:r>
            <a:endParaRPr lang="en-CA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660232" y="2348880"/>
            <a:ext cx="0" cy="55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60232" y="3429000"/>
            <a:ext cx="0" cy="55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8719" y="4581128"/>
            <a:ext cx="0" cy="55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659163" y="3436462"/>
                <a:ext cx="1558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45+32+28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63" y="3436462"/>
                <a:ext cx="1558440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001523" y="3450668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523" y="3450668"/>
                <a:ext cx="494046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6694009" y="3741079"/>
                <a:ext cx="859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=105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009" y="3741079"/>
                <a:ext cx="859531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5667766" y="2324076"/>
                <a:ext cx="1026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28+23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766" y="2324076"/>
                <a:ext cx="1026243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6754897" y="2331538"/>
                <a:ext cx="1026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45+32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897" y="2331538"/>
                <a:ext cx="1026243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5815242" y="2636155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=51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42" y="2636155"/>
                <a:ext cx="731290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789743" y="2636155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=77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743" y="2636155"/>
                <a:ext cx="731290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5544845" y="4583119"/>
                <a:ext cx="1026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45+23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845" y="4583119"/>
                <a:ext cx="1026243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6631976" y="4590581"/>
                <a:ext cx="1026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32+28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976" y="4590581"/>
                <a:ext cx="1026243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5836609" y="4895198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=68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609" y="4895198"/>
                <a:ext cx="731290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6666822" y="4895198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822" y="4895198"/>
                <a:ext cx="731290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0035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201185749"/>
              </p:ext>
            </p:extLst>
          </p:nvPr>
        </p:nvGraphicFramePr>
        <p:xfrm>
          <a:off x="457200" y="1600200"/>
          <a:ext cx="4038635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7"/>
                <a:gridCol w="807727"/>
                <a:gridCol w="807727"/>
                <a:gridCol w="807727"/>
                <a:gridCol w="807727"/>
              </a:tblGrid>
              <a:tr h="370840">
                <a:tc>
                  <a:txBody>
                    <a:bodyPr/>
                    <a:lstStyle/>
                    <a:p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65750" marR="657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45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32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28</a:t>
                      </a:r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23</a:t>
                      </a:r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 marL="65750" marR="657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marL="65750" marR="65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marL="65750" marR="6575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268760"/>
                <a:ext cx="4495800" cy="54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CA" b="1" u="sng" dirty="0" smtClean="0"/>
                  <a:t>Elimination Method</a:t>
                </a:r>
              </a:p>
              <a:p>
                <a:r>
                  <a:rPr lang="en-CA" dirty="0" smtClean="0"/>
                  <a:t>TOTAL VOTES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=</m:t>
                    </m:r>
                    <m:r>
                      <a:rPr lang="en-CA" b="1" i="1" smtClean="0">
                        <a:latin typeface="Cambria Math"/>
                      </a:rPr>
                      <m:t>𝟏𝟐𝟖</m:t>
                    </m:r>
                  </m:oMath>
                </a14:m>
                <a:endParaRPr lang="en-CA" b="1" dirty="0" smtClean="0"/>
              </a:p>
              <a:p>
                <a:r>
                  <a:rPr lang="en-CA" dirty="0" smtClean="0"/>
                  <a:t>HALF VOTES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 =</m:t>
                    </m:r>
                    <m:r>
                      <a:rPr lang="en-CA" b="1" i="1" smtClean="0">
                        <a:latin typeface="Cambria Math"/>
                      </a:rPr>
                      <m:t>𝟔𝟒</m:t>
                    </m:r>
                  </m:oMath>
                </a14:m>
                <a:endParaRPr lang="en-CA" b="1" dirty="0" smtClean="0"/>
              </a:p>
              <a:p>
                <a:pPr marL="0" indent="0">
                  <a:buNone/>
                </a:pPr>
                <a:r>
                  <a:rPr lang="en-CA" dirty="0" smtClean="0"/>
                  <a:t>First Choice </a:t>
                </a:r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𝐴</m:t>
                    </m:r>
                    <m:r>
                      <a:rPr lang="en-CA" i="1" dirty="0" smtClean="0">
                        <a:latin typeface="Cambria Math"/>
                      </a:rPr>
                      <m:t>=23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b="0" dirty="0" smtClean="0"/>
                  <a:t>	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/>
                      </a:rPr>
                      <m:t>𝐵</m:t>
                    </m:r>
                    <m:r>
                      <a:rPr lang="en-CA" b="0" i="1" dirty="0" smtClean="0">
                        <a:latin typeface="Cambria Math"/>
                      </a:rPr>
                      <m:t>=45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=60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NO WINNER – Eliminate A</a:t>
                </a:r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strike="sngStrike" dirty="0" smtClean="0">
                        <a:latin typeface="Cambria Math"/>
                      </a:rPr>
                      <m:t>𝐴</m:t>
                    </m:r>
                    <m:r>
                      <a:rPr lang="en-CA" i="1" strike="sngStrike" dirty="0" smtClean="0">
                        <a:latin typeface="Cambria Math"/>
                      </a:rPr>
                      <m:t>=23</m:t>
                    </m:r>
                  </m:oMath>
                </a14:m>
                <a:endParaRPr lang="en-CA" b="0" strike="sngStrike" dirty="0" smtClean="0"/>
              </a:p>
              <a:p>
                <a:pPr marL="0" indent="0">
                  <a:buNone/>
                </a:pPr>
                <a:r>
                  <a:rPr lang="en-CA" b="0" dirty="0" smtClean="0"/>
                  <a:t>	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/>
                      </a:rPr>
                      <m:t>𝐵</m:t>
                    </m:r>
                    <m:r>
                      <a:rPr lang="en-CA" b="0" i="1" dirty="0" smtClean="0">
                        <a:latin typeface="Cambria Math"/>
                      </a:rPr>
                      <m:t>=45+23=68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=60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WINNER IS</a:t>
                </a:r>
              </a:p>
              <a:p>
                <a:pPr marL="0" indent="0" algn="ctr">
                  <a:buNone/>
                </a:pPr>
                <a:r>
                  <a:rPr lang="en-CA" sz="3800" dirty="0"/>
                  <a:t>B</a:t>
                </a:r>
                <a:endParaRPr lang="en-CA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268760"/>
                <a:ext cx="4495800" cy="5400600"/>
              </a:xfrm>
              <a:blipFill rotWithShape="1">
                <a:blip r:embed="rId2" cstate="print"/>
                <a:stretch>
                  <a:fillRect l="-2442" t="-2257" b="-25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370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Visions</a:t>
            </a:r>
          </a:p>
          <a:p>
            <a:pPr marL="0" indent="0" algn="ctr">
              <a:buNone/>
            </a:pPr>
            <a:r>
              <a:rPr lang="en-CA" sz="5400" dirty="0" smtClean="0"/>
              <a:t>Page 113</a:t>
            </a:r>
          </a:p>
          <a:p>
            <a:pPr marL="0" indent="0" algn="ctr">
              <a:buNone/>
            </a:pPr>
            <a:r>
              <a:rPr lang="en-CA" sz="8000" dirty="0" smtClean="0"/>
              <a:t># 1ab, 2, 3, 4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xmlns="" val="3445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Rank the following Movies in order of preference to see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Furious 7 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Get Hard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Longest Ride</a:t>
            </a:r>
          </a:p>
          <a:p>
            <a:pPr marL="914400" indent="-914400">
              <a:buFont typeface="+mj-lt"/>
              <a:buAutoNum type="alphaUcPeriod"/>
            </a:pPr>
            <a:endParaRPr lang="en-CA" sz="54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Results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7502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Rank the following Super Powers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Speed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Flight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Strength</a:t>
            </a:r>
          </a:p>
          <a:p>
            <a:pPr marL="914400" indent="-914400">
              <a:buFont typeface="+mj-lt"/>
              <a:buAutoNum type="alphaUcPeriod"/>
            </a:pPr>
            <a:endParaRPr lang="en-CA" sz="54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Results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27697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Rank the following Festivals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CA" sz="5400" dirty="0" err="1" smtClean="0"/>
              <a:t>Bluesfest</a:t>
            </a:r>
            <a:endParaRPr lang="en-CA" sz="5400" dirty="0" smtClean="0"/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Boots and Hearts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Havelock Jamboree</a:t>
            </a:r>
          </a:p>
          <a:p>
            <a:pPr marL="914400" indent="-914400">
              <a:buFont typeface="+mj-lt"/>
              <a:buAutoNum type="alphaUcPeriod"/>
            </a:pPr>
            <a:endParaRPr lang="en-CA" sz="54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Results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26914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Rank the following Interests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Music	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Reading</a:t>
            </a:r>
          </a:p>
          <a:p>
            <a:pPr marL="914400" indent="-914400">
              <a:buFont typeface="+mj-lt"/>
              <a:buAutoNum type="alphaUcPeriod"/>
            </a:pPr>
            <a:r>
              <a:rPr lang="en-CA" sz="5400" dirty="0" smtClean="0"/>
              <a:t>Movies</a:t>
            </a:r>
          </a:p>
          <a:p>
            <a:pPr marL="914400" indent="-914400">
              <a:buFont typeface="+mj-lt"/>
              <a:buAutoNum type="alphaUcPeriod"/>
            </a:pPr>
            <a:endParaRPr lang="en-CA" sz="5400" dirty="0" smtClean="0"/>
          </a:p>
          <a:p>
            <a:pPr marL="914400" indent="-914400">
              <a:buFont typeface="+mj-lt"/>
              <a:buAutoNum type="alphaUcPeriod"/>
            </a:pPr>
            <a:endParaRPr lang="en-CA" sz="5400" dirty="0" smtClean="0"/>
          </a:p>
          <a:p>
            <a:pPr marL="914400" indent="-914400">
              <a:buFont typeface="+mj-lt"/>
              <a:buAutoNum type="alphaUcPeriod"/>
            </a:pPr>
            <a:endParaRPr lang="en-CA" sz="54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020272" y="5830332"/>
            <a:ext cx="1872208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CA" sz="1000" b="1" dirty="0" smtClean="0"/>
          </a:p>
          <a:p>
            <a:pPr algn="ctr"/>
            <a:r>
              <a:rPr lang="en-CA" sz="2400" b="1" dirty="0" smtClean="0"/>
              <a:t>Results</a:t>
            </a:r>
            <a:endParaRPr lang="en-CA" sz="1000" b="1" dirty="0" smtClean="0"/>
          </a:p>
          <a:p>
            <a:pPr algn="ctr"/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xmlns="" val="10122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- 23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4146132"/>
              </p:ext>
            </p:extLst>
          </p:nvPr>
        </p:nvGraphicFramePr>
        <p:xfrm>
          <a:off x="467544" y="1628800"/>
          <a:ext cx="8229599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6</a:t>
                      </a:r>
                      <a:endParaRPr lang="en-CA" sz="2400" dirty="0" smtClean="0"/>
                    </a:p>
                    <a:p>
                      <a:pPr algn="ctr"/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</a:t>
                      </a:r>
                      <a:endParaRPr lang="en-CA" sz="2400" dirty="0" smtClean="0"/>
                    </a:p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8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First</a:t>
                      </a: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Second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6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Third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C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B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 smtClean="0"/>
                        <a:t>A</a:t>
                      </a:r>
                      <a:endParaRPr lang="en-CA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899768" y="4827585"/>
            <a:ext cx="108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dirty="0" smtClean="0"/>
              <a:t>Majority</a:t>
            </a:r>
            <a:endParaRPr lang="en-CA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7899768" y="5196917"/>
            <a:ext cx="108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dirty="0" smtClean="0"/>
              <a:t>Plurality</a:t>
            </a:r>
            <a:endParaRPr lang="en-CA" dirty="0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7899768" y="5562971"/>
            <a:ext cx="108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dirty="0" err="1" smtClean="0"/>
              <a:t>Borda</a:t>
            </a:r>
            <a:endParaRPr lang="en-CA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7897986" y="5932303"/>
            <a:ext cx="10800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sz="1600" dirty="0" smtClean="0"/>
              <a:t>Condorcet</a:t>
            </a:r>
            <a:endParaRPr lang="en-CA" sz="1600" dirty="0"/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7897986" y="6270857"/>
            <a:ext cx="108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sz="1400" dirty="0" smtClean="0"/>
              <a:t>Elimination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xmlns="" val="38210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Elimination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9+1=10</a:t>
            </a:r>
          </a:p>
          <a:p>
            <a:r>
              <a:rPr lang="en-CA" dirty="0" smtClean="0"/>
              <a:t>B = 10+3 = 13</a:t>
            </a:r>
          </a:p>
          <a:p>
            <a:r>
              <a:rPr lang="en-CA" dirty="0" smtClean="0"/>
              <a:t>C = 4 - eliminated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Condorcet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b="1" dirty="0" smtClean="0"/>
              <a:t>B</a:t>
            </a:r>
            <a:r>
              <a:rPr lang="en-CA" dirty="0" smtClean="0"/>
              <a:t>			A </a:t>
            </a:r>
            <a:r>
              <a:rPr lang="en-CA" dirty="0" err="1" smtClean="0"/>
              <a:t>vs</a:t>
            </a:r>
            <a:r>
              <a:rPr lang="en-CA" dirty="0" smtClean="0"/>
              <a:t> C		     B </a:t>
            </a:r>
            <a:r>
              <a:rPr lang="en-CA" dirty="0" err="1" smtClean="0"/>
              <a:t>vs</a:t>
            </a:r>
            <a:r>
              <a:rPr lang="en-CA" dirty="0" smtClean="0"/>
              <a:t> C</a:t>
            </a:r>
          </a:p>
          <a:p>
            <a:pPr>
              <a:buNone/>
            </a:pPr>
            <a:r>
              <a:rPr lang="en-CA" dirty="0" smtClean="0"/>
              <a:t>6		8						     </a:t>
            </a:r>
            <a:r>
              <a:rPr lang="en-CA" b="1" dirty="0" smtClean="0"/>
              <a:t>16    7</a:t>
            </a:r>
          </a:p>
          <a:p>
            <a:pPr marL="514350" indent="-514350">
              <a:buAutoNum type="arabicPlain" startAt="3"/>
            </a:pPr>
            <a:r>
              <a:rPr lang="en-CA" dirty="0" smtClean="0"/>
              <a:t>     2</a:t>
            </a:r>
          </a:p>
          <a:p>
            <a:pPr marL="514350" indent="-514350">
              <a:buNone/>
            </a:pPr>
            <a:r>
              <a:rPr lang="en-CA" dirty="0" smtClean="0"/>
              <a:t>1        3</a:t>
            </a:r>
          </a:p>
          <a:p>
            <a:pPr marL="514350" indent="-514350">
              <a:buNone/>
            </a:pPr>
            <a:r>
              <a:rPr lang="en-CA" b="1" dirty="0" smtClean="0"/>
              <a:t>10      13</a:t>
            </a:r>
          </a:p>
          <a:p>
            <a:pPr marL="514350" indent="-514350">
              <a:buAutoNum type="arabicPlain" startAt="3"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389</Words>
  <Application>Microsoft Office PowerPoint</Application>
  <PresentationFormat>On-screen Show (4:3)</PresentationFormat>
  <Paragraphs>292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6 – Voting Procedures</vt:lpstr>
      <vt:lpstr>To Vote</vt:lpstr>
      <vt:lpstr>Rank the following Movies in order of preference to see</vt:lpstr>
      <vt:lpstr>Rank the following Super Powers</vt:lpstr>
      <vt:lpstr>Rank the following Festivals</vt:lpstr>
      <vt:lpstr>Rank the following Interests</vt:lpstr>
      <vt:lpstr>Results - 23</vt:lpstr>
      <vt:lpstr>Elimination Example</vt:lpstr>
      <vt:lpstr>Condorcet Example</vt:lpstr>
      <vt:lpstr>Borda Example</vt:lpstr>
      <vt:lpstr>Plurality Voting</vt:lpstr>
      <vt:lpstr>Majority Rule</vt:lpstr>
      <vt:lpstr>Borda Count</vt:lpstr>
      <vt:lpstr>Borda Count - Process</vt:lpstr>
      <vt:lpstr>Condorcet Method</vt:lpstr>
      <vt:lpstr>Condorcet Method - Process</vt:lpstr>
      <vt:lpstr>Elimination Method</vt:lpstr>
      <vt:lpstr>Elimination Method - Process</vt:lpstr>
      <vt:lpstr>Example</vt:lpstr>
      <vt:lpstr>Example</vt:lpstr>
      <vt:lpstr>Example</vt:lpstr>
      <vt:lpstr>Example</vt:lpstr>
      <vt:lpstr>Example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Voting Procedures</dc:title>
  <dc:creator>Tiffany Connell</dc:creator>
  <cp:lastModifiedBy>Rafi Khan</cp:lastModifiedBy>
  <cp:revision>20</cp:revision>
  <dcterms:created xsi:type="dcterms:W3CDTF">2015-04-10T17:54:50Z</dcterms:created>
  <dcterms:modified xsi:type="dcterms:W3CDTF">2015-04-13T14:28:11Z</dcterms:modified>
</cp:coreProperties>
</file>