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8" r:id="rId3"/>
    <p:sldId id="281" r:id="rId4"/>
    <p:sldId id="282" r:id="rId5"/>
    <p:sldId id="283" r:id="rId6"/>
    <p:sldId id="284" r:id="rId7"/>
    <p:sldId id="296" r:id="rId8"/>
    <p:sldId id="295" r:id="rId9"/>
    <p:sldId id="294" r:id="rId10"/>
    <p:sldId id="285" r:id="rId11"/>
    <p:sldId id="288" r:id="rId12"/>
    <p:sldId id="289" r:id="rId13"/>
    <p:sldId id="293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3D33305-5185-46AA-A106-587C02CDB08B}">
          <p14:sldIdLst>
            <p14:sldId id="257"/>
            <p14:sldId id="278"/>
            <p14:sldId id="281"/>
            <p14:sldId id="282"/>
            <p14:sldId id="283"/>
            <p14:sldId id="284"/>
            <p14:sldId id="296"/>
            <p14:sldId id="295"/>
            <p14:sldId id="294"/>
            <p14:sldId id="285"/>
            <p14:sldId id="288"/>
            <p14:sldId id="289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4192" autoAdjust="0"/>
  </p:normalViewPr>
  <p:slideViewPr>
    <p:cSldViewPr>
      <p:cViewPr varScale="1">
        <p:scale>
          <a:sx n="45" d="100"/>
          <a:sy n="45" d="100"/>
        </p:scale>
        <p:origin x="-85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notesViewPr>
    <p:cSldViewPr>
      <p:cViewPr varScale="1">
        <p:scale>
          <a:sx n="40" d="100"/>
          <a:sy n="40" d="100"/>
        </p:scale>
        <p:origin x="-2160" y="-86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6.02 Voting Procedures that DON’T rank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dirty="0" smtClean="0"/>
              <a:t>May 3, 2016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dirty="0" smtClean="0"/>
              <a:t>Unit 6 – Voting Procedures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5E14-3C9B-4497-8B3B-4340430D69DF}" type="slidenum">
              <a:rPr lang="en-CA" smtClean="0"/>
              <a:t>‹#›</a:t>
            </a:fld>
            <a:r>
              <a:rPr lang="en-CA" dirty="0" smtClean="0"/>
              <a:t> of 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323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5C8F-50F0-44A3-94D5-6A80248A930A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FAFCE-CF7B-4FFA-96B0-2901DBF718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925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591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905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3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29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24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85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733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27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70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703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15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092C-314B-4923-9028-237197716948}" type="datetimeFigureOut">
              <a:rPr lang="en-CA" smtClean="0"/>
              <a:t>27/04/2016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E8D14-CC09-4D64-9A63-32603C005E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63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Approval Voting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000" dirty="0" smtClean="0"/>
              <a:t>The candidate who receives</a:t>
            </a:r>
            <a:r>
              <a:rPr lang="en-CA" sz="5400" dirty="0" smtClean="0"/>
              <a:t/>
            </a:r>
            <a:br>
              <a:rPr lang="en-CA" sz="5400" dirty="0" smtClean="0"/>
            </a:br>
            <a:r>
              <a:rPr lang="en-CA" sz="5400" b="1" u="sng" dirty="0" smtClean="0"/>
              <a:t>the most votes</a:t>
            </a:r>
            <a:r>
              <a:rPr lang="en-CA" sz="5400" dirty="0" smtClean="0"/>
              <a:t> </a:t>
            </a:r>
            <a:br>
              <a:rPr lang="en-CA" sz="5400" dirty="0" smtClean="0"/>
            </a:br>
            <a:r>
              <a:rPr lang="en-CA" sz="5400" dirty="0" smtClean="0"/>
              <a:t>is declared as the winner</a:t>
            </a:r>
          </a:p>
          <a:p>
            <a:endParaRPr lang="en-CA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2715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Determine number of seats to be filled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Determine the number of voters and how many votes each party receives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Use the formula for each party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Fill in integer and decimal sections on organizer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D</a:t>
            </a:r>
            <a:r>
              <a:rPr lang="en-CA" dirty="0" smtClean="0"/>
              <a:t>istribute seats based on integer found with the formula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Determine how many seats are left over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Distribute the seats in order of decimals (highest to lowest) until all seats are given out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87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parliamentary representation is being generated for the </a:t>
            </a:r>
            <a:r>
              <a:rPr lang="en-CA" dirty="0" err="1" smtClean="0"/>
              <a:t>Outaouais</a:t>
            </a:r>
            <a:r>
              <a:rPr lang="en-CA" dirty="0" smtClean="0"/>
              <a:t> Region.  There are 10 seats available in Parliament for this region.</a:t>
            </a:r>
          </a:p>
          <a:p>
            <a:r>
              <a:rPr lang="en-CA" dirty="0" smtClean="0"/>
              <a:t>Votes have been tallied and the results are below:</a:t>
            </a:r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024684"/>
              </p:ext>
            </p:extLst>
          </p:nvPr>
        </p:nvGraphicFramePr>
        <p:xfrm>
          <a:off x="1115616" y="4797152"/>
          <a:ext cx="7056207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7"/>
                <a:gridCol w="1296000"/>
                <a:gridCol w="1296000"/>
                <a:gridCol w="1296000"/>
                <a:gridCol w="12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Party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A</a:t>
                      </a:r>
                      <a:endParaRPr lang="en-CA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B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C</a:t>
                      </a:r>
                      <a:endParaRPr lang="en-CA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TOTAL 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/>
                        <a:t>Number of Votes Received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15235</a:t>
                      </a:r>
                      <a:endParaRPr lang="en-CA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23429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2893</a:t>
                      </a:r>
                      <a:endParaRPr lang="en-CA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41557</a:t>
                      </a:r>
                      <a:endParaRPr lang="en-C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en-CA" sz="3200" dirty="0" smtClean="0"/>
              <a:t>Steps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1326778"/>
            <a:ext cx="8229600" cy="50545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1800" dirty="0" smtClean="0"/>
              <a:t>Determine number of seats to be filled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1800" dirty="0" smtClean="0"/>
              <a:t>Determine the number of voters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1800" dirty="0" smtClean="0"/>
              <a:t>Use the formula for each party (</a:t>
            </a:r>
            <a:r>
              <a:rPr lang="en-CA" sz="1800" i="1" dirty="0" smtClean="0"/>
              <a:t>do not round</a:t>
            </a:r>
            <a:r>
              <a:rPr lang="en-CA" sz="1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CA" sz="1800" dirty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CA" sz="1800" i="1" dirty="0" smtClean="0"/>
              <a:t>Steps 4-7 on chart</a:t>
            </a:r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 smtClean="0"/>
          </a:p>
          <a:p>
            <a:pPr marL="514350" indent="-514350">
              <a:buFont typeface="+mj-lt"/>
              <a:buAutoNum type="arabicPeriod"/>
            </a:pPr>
            <a:endParaRPr lang="en-CA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694498"/>
              </p:ext>
            </p:extLst>
          </p:nvPr>
        </p:nvGraphicFramePr>
        <p:xfrm>
          <a:off x="1979712" y="0"/>
          <a:ext cx="7056207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7"/>
                <a:gridCol w="1296000"/>
                <a:gridCol w="1296000"/>
                <a:gridCol w="1296000"/>
                <a:gridCol w="12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Party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A</a:t>
                      </a:r>
                      <a:endParaRPr lang="en-CA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B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C</a:t>
                      </a:r>
                      <a:endParaRPr lang="en-CA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TOTAL 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 smtClean="0"/>
                        <a:t>Number of Votes Received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15235</a:t>
                      </a:r>
                      <a:endParaRPr lang="en-CA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23429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2893</a:t>
                      </a:r>
                      <a:endParaRPr lang="en-CA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41557</a:t>
                      </a:r>
                      <a:endParaRPr lang="en-CA" sz="28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7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34565273"/>
                  </p:ext>
                </p:extLst>
              </p:nvPr>
            </p:nvGraphicFramePr>
            <p:xfrm>
              <a:off x="323528" y="2636912"/>
              <a:ext cx="8496944" cy="288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90709"/>
                    <a:gridCol w="859157"/>
                    <a:gridCol w="3334710"/>
                    <a:gridCol w="864096"/>
                    <a:gridCol w="864096"/>
                    <a:gridCol w="792088"/>
                    <a:gridCol w="7920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400" dirty="0" smtClean="0"/>
                            <a:t>Candidates</a:t>
                          </a:r>
                          <a:endParaRPr lang="en-CA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400" dirty="0" smtClean="0"/>
                            <a:t>Number of Votes</a:t>
                          </a:r>
                          <a:endParaRPr lang="en-CA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𝑛𝑢𝑚𝑏𝑒𝑟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𝑜𝑓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𝑠𝑒𝑎𝑡𝑠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)×</m:t>
                                </m:r>
                                <m:f>
                                  <m:fPr>
                                    <m:ctrlPr>
                                      <a:rPr lang="en-CA" sz="11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𝑣𝑜𝑡𝑒𝑠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𝑓𝑜𝑟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𝑝𝑎𝑟𝑡𝑦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𝑡𝑜𝑡𝑎𝑙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𝑛𝑢𝑚𝑏𝑒𝑟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𝑜𝑓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𝑣𝑜𝑡𝑒𝑟𝑠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CA" sz="11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Integer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Decimal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Added Seats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TOTAL SEATS</a:t>
                          </a:r>
                          <a:endParaRPr lang="en-CA" sz="1600" dirty="0"/>
                        </a:p>
                      </a:txBody>
                      <a:tcPr anchor="ctr"/>
                    </a:tc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b="1" dirty="0" smtClean="0"/>
                            <a:t>A</a:t>
                          </a:r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b="1" dirty="0" smtClean="0"/>
                            <a:t>B</a:t>
                          </a:r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b="1" dirty="0" smtClean="0"/>
                            <a:t>C</a:t>
                          </a:r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 smtClean="0"/>
                            <a:t>TOTAL</a:t>
                          </a: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7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34565273"/>
                  </p:ext>
                </p:extLst>
              </p:nvPr>
            </p:nvGraphicFramePr>
            <p:xfrm>
              <a:off x="323528" y="2636912"/>
              <a:ext cx="8496944" cy="288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90709"/>
                    <a:gridCol w="859157"/>
                    <a:gridCol w="3334710"/>
                    <a:gridCol w="864096"/>
                    <a:gridCol w="864096"/>
                    <a:gridCol w="792088"/>
                    <a:gridCol w="792088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400" dirty="0" smtClean="0"/>
                            <a:t>Candidates</a:t>
                          </a:r>
                          <a:endParaRPr lang="en-CA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400" dirty="0" smtClean="0"/>
                            <a:t>Number of Votes</a:t>
                          </a:r>
                          <a:endParaRPr lang="en-CA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5292" t="-3158" r="-99088" b="-39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Integer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Decimal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Added Seats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TOTAL SEATS</a:t>
                          </a:r>
                          <a:endParaRPr lang="en-CA" sz="1600" dirty="0"/>
                        </a:p>
                      </a:txBody>
                      <a:tcPr anchor="ctr"/>
                    </a:tc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b="1" dirty="0" smtClean="0"/>
                            <a:t>A</a:t>
                          </a:r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b="1" dirty="0" smtClean="0"/>
                            <a:t>B</a:t>
                          </a:r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b="1" dirty="0" smtClean="0"/>
                            <a:t>C</a:t>
                          </a:r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 smtClean="0"/>
                            <a:t>TOTAL</a:t>
                          </a: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098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 smtClean="0"/>
              <a:t>Using Percentages</a:t>
            </a:r>
            <a:endParaRPr lang="en-C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1526456"/>
              </p:ext>
            </p:extLst>
          </p:nvPr>
        </p:nvGraphicFramePr>
        <p:xfrm>
          <a:off x="251520" y="3212976"/>
          <a:ext cx="8676456" cy="172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725996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44873" marR="44873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9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TOTAL</a:t>
                      </a:r>
                      <a:endParaRPr lang="en-CA" dirty="0"/>
                    </a:p>
                  </a:txBody>
                  <a:tcPr marL="44873" marR="44873"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33%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34%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35%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40%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55%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33%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32%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38%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39%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41%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38%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32%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25%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26%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45%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40%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33%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33%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23%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32%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47%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33.6%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35%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41%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39%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15%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34%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35%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39%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29%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12%</a:t>
                      </a:r>
                      <a:endParaRPr lang="en-CA" dirty="0"/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28.4%</a:t>
                      </a:r>
                      <a:endParaRPr lang="en-CA" dirty="0"/>
                    </a:p>
                  </a:txBody>
                  <a:tcPr marL="44873" marR="44873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3568" y="1600201"/>
            <a:ext cx="8003232" cy="1468759"/>
          </a:xfrm>
        </p:spPr>
        <p:txBody>
          <a:bodyPr/>
          <a:lstStyle/>
          <a:p>
            <a:r>
              <a:rPr lang="en-CA" dirty="0" smtClean="0"/>
              <a:t>In a region comprising 10 districts of equal population, 10 seats must be attributed, one for each district.  The following are the results: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 rot="20671813">
            <a:off x="7070214" y="5287715"/>
            <a:ext cx="1724369" cy="1514773"/>
          </a:xfrm>
          <a:prstGeom prst="teardrop">
            <a:avLst>
              <a:gd name="adj" fmla="val 105600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CA" sz="1600" dirty="0" smtClean="0"/>
              <a:t>The TOTAL is the average of all of the percentages</a:t>
            </a:r>
            <a:endParaRPr lang="en-CA" sz="1600" dirty="0"/>
          </a:p>
        </p:txBody>
      </p:sp>
      <p:sp>
        <p:nvSpPr>
          <p:cNvPr id="7" name="Rectangle 6"/>
          <p:cNvSpPr/>
          <p:nvPr/>
        </p:nvSpPr>
        <p:spPr>
          <a:xfrm>
            <a:off x="251520" y="5085183"/>
            <a:ext cx="2880320" cy="165618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u="sng" dirty="0" smtClean="0"/>
              <a:t>By Plurality:</a:t>
            </a:r>
          </a:p>
          <a:p>
            <a:pPr algn="ctr"/>
            <a:r>
              <a:rPr lang="en-CA" dirty="0" smtClean="0"/>
              <a:t>Party A wins 2</a:t>
            </a:r>
          </a:p>
          <a:p>
            <a:pPr algn="ctr"/>
            <a:r>
              <a:rPr lang="en-CA" dirty="0" smtClean="0"/>
              <a:t>Party B wins 2</a:t>
            </a:r>
          </a:p>
          <a:p>
            <a:pPr algn="ctr"/>
            <a:r>
              <a:rPr lang="en-CA" dirty="0" smtClean="0"/>
              <a:t>Party C wins 6</a:t>
            </a:r>
          </a:p>
          <a:p>
            <a:pPr algn="ctr"/>
            <a:r>
              <a:rPr lang="en-CA" sz="1400" dirty="0" smtClean="0"/>
              <a:t>Party C has a majority, even though they received the fewest votes</a:t>
            </a:r>
            <a:endParaRPr lang="en-CA" sz="1400" dirty="0"/>
          </a:p>
        </p:txBody>
      </p:sp>
      <p:sp>
        <p:nvSpPr>
          <p:cNvPr id="8" name="Rectangle 7"/>
          <p:cNvSpPr/>
          <p:nvPr/>
        </p:nvSpPr>
        <p:spPr>
          <a:xfrm>
            <a:off x="3284240" y="5085182"/>
            <a:ext cx="3303984" cy="16561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u="sng" dirty="0" smtClean="0"/>
              <a:t>By Proportional Rep:</a:t>
            </a:r>
          </a:p>
          <a:p>
            <a:pPr algn="ctr"/>
            <a:r>
              <a:rPr lang="en-CA" dirty="0" smtClean="0"/>
              <a:t>Party A wins 38% of seats = 4</a:t>
            </a:r>
          </a:p>
          <a:p>
            <a:pPr algn="ctr"/>
            <a:r>
              <a:rPr lang="en-CA" dirty="0" smtClean="0"/>
              <a:t>Party B wins 33.6% of seats = 3</a:t>
            </a:r>
          </a:p>
          <a:p>
            <a:pPr algn="ctr"/>
            <a:r>
              <a:rPr lang="en-CA" dirty="0" smtClean="0"/>
              <a:t>Party C wins 28.4% of seats = 3</a:t>
            </a:r>
          </a:p>
          <a:p>
            <a:pPr algn="ctr"/>
            <a:endParaRPr lang="en-CA" sz="1400" dirty="0" smtClean="0"/>
          </a:p>
          <a:p>
            <a:pPr algn="ctr"/>
            <a:r>
              <a:rPr lang="en-CA" sz="1400" dirty="0" smtClean="0"/>
              <a:t>Party A leads with a minority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5504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Approval Voting -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39573"/>
            <a:ext cx="8229600" cy="499715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Votes cast votes for as many candidates as they like (approve of)</a:t>
            </a:r>
          </a:p>
          <a:p>
            <a:r>
              <a:rPr lang="en-CA" sz="2800" dirty="0" smtClean="0"/>
              <a:t>Votes are counted</a:t>
            </a:r>
          </a:p>
          <a:p>
            <a:pPr marL="0" indent="0" algn="ctr">
              <a:buNone/>
            </a:pPr>
            <a:r>
              <a:rPr lang="en-CA" sz="4000" dirty="0" smtClean="0"/>
              <a:t>The </a:t>
            </a:r>
            <a:r>
              <a:rPr lang="en-CA" sz="4000" dirty="0"/>
              <a:t>candidate who receives an </a:t>
            </a:r>
            <a:br>
              <a:rPr lang="en-CA" sz="4000" dirty="0"/>
            </a:br>
            <a:r>
              <a:rPr lang="en-CA" sz="4000" b="1" u="sng" dirty="0" smtClean="0"/>
              <a:t>the most votes</a:t>
            </a:r>
            <a:r>
              <a:rPr lang="en-CA" sz="4000" dirty="0"/>
              <a:t/>
            </a:r>
            <a:br>
              <a:rPr lang="en-CA" sz="4000" dirty="0"/>
            </a:br>
            <a:r>
              <a:rPr lang="en-CA" sz="4000" dirty="0"/>
              <a:t>is declared as the winner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72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44008" y="1600200"/>
                <a:ext cx="4042792" cy="499715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CA" b="1" u="sng" dirty="0" smtClean="0"/>
                  <a:t>Approval Voting</a:t>
                </a:r>
                <a:r>
                  <a:rPr lang="en-CA" dirty="0" smtClean="0"/>
                  <a:t>	</a:t>
                </a:r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 dirty="0" smtClean="0">
                          <a:latin typeface="Cambria Math"/>
                        </a:rPr>
                        <m:t>𝐴</m:t>
                      </m:r>
                      <m:r>
                        <a:rPr lang="en-CA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dirty="0" smtClean="0">
                          <a:latin typeface="Cambria Math"/>
                        </a:rPr>
                        <m:t>𝐵</m:t>
                      </m:r>
                      <m:r>
                        <a:rPr lang="en-CA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 dirty="0" smtClean="0">
                          <a:latin typeface="Cambria Math"/>
                        </a:rPr>
                        <m:t>𝐶</m:t>
                      </m:r>
                      <m:r>
                        <a:rPr lang="en-CA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dirty="0" smtClean="0">
                          <a:latin typeface="Cambria Math"/>
                        </a:rPr>
                        <m:t>𝐷</m:t>
                      </m:r>
                      <m:r>
                        <a:rPr lang="en-CA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CA" b="0" dirty="0" smtClean="0"/>
                  <a:t>	</a:t>
                </a:r>
                <a:endParaRPr lang="en-CA" b="0" dirty="0" smtClean="0"/>
              </a:p>
              <a:p>
                <a:r>
                  <a:rPr lang="en-CA" dirty="0" smtClean="0"/>
                  <a:t>WINNER </a:t>
                </a:r>
                <a:r>
                  <a:rPr lang="en-CA" dirty="0" smtClean="0"/>
                  <a:t>IS</a:t>
                </a:r>
              </a:p>
              <a:p>
                <a:pPr marL="0" indent="0">
                  <a:buNone/>
                </a:pPr>
                <a:r>
                  <a:rPr lang="en-CA" dirty="0" smtClean="0"/>
                  <a:t> </a:t>
                </a:r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44008" y="1600200"/>
                <a:ext cx="4042792" cy="4997152"/>
              </a:xfrm>
              <a:blipFill rotWithShape="1">
                <a:blip r:embed="rId2"/>
                <a:stretch>
                  <a:fillRect l="-2866" t="-18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693980"/>
              </p:ext>
            </p:extLst>
          </p:nvPr>
        </p:nvGraphicFramePr>
        <p:xfrm>
          <a:off x="467544" y="1628800"/>
          <a:ext cx="3524235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327"/>
                <a:gridCol w="807727"/>
                <a:gridCol w="807727"/>
                <a:gridCol w="807727"/>
                <a:gridCol w="807727"/>
              </a:tblGrid>
              <a:tr h="370840">
                <a:tc>
                  <a:txBody>
                    <a:bodyPr/>
                    <a:lstStyle/>
                    <a:p>
                      <a:endParaRPr lang="en-CA" sz="2400" dirty="0" smtClean="0"/>
                    </a:p>
                    <a:p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45</a:t>
                      </a:r>
                      <a:endParaRPr lang="en-CA" sz="2400" dirty="0"/>
                    </a:p>
                  </a:txBody>
                  <a:tcPr marL="65750" marR="6575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32</a:t>
                      </a:r>
                    </a:p>
                  </a:txBody>
                  <a:tcPr marL="65750" marR="6575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28</a:t>
                      </a:r>
                    </a:p>
                  </a:txBody>
                  <a:tcPr marL="65750" marR="6575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23</a:t>
                      </a:r>
                    </a:p>
                  </a:txBody>
                  <a:tcPr marL="65750" marR="6575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 </a:t>
                      </a: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/>
                    </a:p>
                  </a:txBody>
                  <a:tcPr marL="65750" marR="657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D</a:t>
                      </a:r>
                      <a:endParaRPr lang="en-CA" sz="2400" dirty="0"/>
                    </a:p>
                  </a:txBody>
                  <a:tcPr marL="65750" marR="657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D</a:t>
                      </a:r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6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Proportional Representation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CA" dirty="0" smtClean="0"/>
              <a:t>This is the method that is used to determine how many of the available seats within a committee will go to each party that is interested in contributing </a:t>
            </a:r>
            <a:r>
              <a:rPr lang="en-CA" dirty="0"/>
              <a:t>to the </a:t>
            </a:r>
            <a:r>
              <a:rPr lang="en-CA" dirty="0" smtClean="0"/>
              <a:t>decision-making process </a:t>
            </a:r>
          </a:p>
          <a:p>
            <a:r>
              <a:rPr lang="en-CA" dirty="0" smtClean="0"/>
              <a:t>Think of our government:</a:t>
            </a:r>
          </a:p>
          <a:p>
            <a:pPr lvl="1"/>
            <a:r>
              <a:rPr lang="en-CA" dirty="0" smtClean="0"/>
              <a:t>Each party is allowed so many senators to represent them based on the votes they receive in specific areas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83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CA" sz="4400" dirty="0" smtClean="0"/>
              <a:t>Committee – a collective group with members from each party</a:t>
            </a:r>
            <a:endParaRPr lang="en-CA" sz="4400" dirty="0" smtClean="0"/>
          </a:p>
          <a:p>
            <a:endParaRPr lang="en-CA" sz="4400" dirty="0" smtClean="0"/>
          </a:p>
          <a:p>
            <a:r>
              <a:rPr lang="en-CA" sz="4400" dirty="0" smtClean="0"/>
              <a:t>Party – a group of people who share the same view points</a:t>
            </a:r>
            <a:endParaRPr lang="en-CA" sz="4400" dirty="0" smtClean="0"/>
          </a:p>
          <a:p>
            <a:endParaRPr lang="en-CA" sz="4400" dirty="0" smtClean="0"/>
          </a:p>
          <a:p>
            <a:r>
              <a:rPr lang="en-CA" sz="4400" dirty="0" smtClean="0"/>
              <a:t>Seats – the number of positions available on the committee</a:t>
            </a:r>
            <a:endParaRPr lang="en-CA" sz="4400" dirty="0" smtClean="0"/>
          </a:p>
          <a:p>
            <a:endParaRPr lang="en-CA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36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Proportional Representation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Decision-making power is distributed among the parties in proportion to the number of votes they have received</a:t>
                </a:r>
              </a:p>
              <a:p>
                <a:endParaRPr lang="en-CA" dirty="0" smtClean="0"/>
              </a:p>
              <a:p>
                <a:r>
                  <a:rPr lang="en-CA" dirty="0" smtClean="0"/>
                  <a:t>Formula Used</a:t>
                </a: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(</m:t>
                      </m:r>
                      <m:r>
                        <a:rPr lang="en-CA" sz="2800" b="0" i="1" smtClean="0">
                          <a:latin typeface="Cambria Math"/>
                        </a:rPr>
                        <m:t>𝑛𝑢𝑚𝑏𝑒𝑟</m:t>
                      </m:r>
                      <m:r>
                        <a:rPr lang="en-CA" sz="2800" b="0" i="1" smtClean="0">
                          <a:latin typeface="Cambria Math"/>
                        </a:rPr>
                        <m:t> </m:t>
                      </m:r>
                      <m:r>
                        <a:rPr lang="en-CA" sz="2800" b="0" i="1" smtClean="0">
                          <a:latin typeface="Cambria Math"/>
                        </a:rPr>
                        <m:t>𝑜𝑓</m:t>
                      </m:r>
                      <m:r>
                        <a:rPr lang="en-CA" sz="2800" b="0" i="1" smtClean="0">
                          <a:latin typeface="Cambria Math"/>
                        </a:rPr>
                        <m:t> </m:t>
                      </m:r>
                      <m:r>
                        <a:rPr lang="en-CA" sz="2800" b="0" i="1" smtClean="0">
                          <a:latin typeface="Cambria Math"/>
                        </a:rPr>
                        <m:t>𝑠𝑒𝑎𝑡𝑠</m:t>
                      </m:r>
                      <m:r>
                        <a:rPr lang="en-CA" sz="2800" b="0" i="1" smtClean="0">
                          <a:latin typeface="Cambria Math"/>
                        </a:rPr>
                        <m:t>)×</m:t>
                      </m:r>
                      <m:f>
                        <m:fPr>
                          <m:ctrlPr>
                            <a:rPr lang="en-CA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𝑣𝑜𝑡𝑒𝑠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𝑓𝑜𝑟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𝑝𝑎𝑟𝑡𝑦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CA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𝑡𝑜𝑡𝑎𝑙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𝑛𝑢𝑚𝑏𝑒𝑟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𝑣𝑜𝑡𝑒𝑟𝑠</m:t>
                          </m:r>
                          <m:r>
                            <a:rPr lang="en-CA" sz="28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01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411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48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Organizer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70516576"/>
                  </p:ext>
                </p:extLst>
              </p:nvPr>
            </p:nvGraphicFramePr>
            <p:xfrm>
              <a:off x="323528" y="1556792"/>
              <a:ext cx="8496944" cy="2433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90709"/>
                    <a:gridCol w="859157"/>
                    <a:gridCol w="3334710"/>
                    <a:gridCol w="864096"/>
                    <a:gridCol w="864096"/>
                    <a:gridCol w="792088"/>
                    <a:gridCol w="79208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400" dirty="0" smtClean="0"/>
                            <a:t>Candidates</a:t>
                          </a:r>
                          <a:endParaRPr lang="en-CA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400" dirty="0" smtClean="0"/>
                            <a:t>Number of Votes</a:t>
                          </a:r>
                          <a:endParaRPr lang="en-CA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𝑛𝑢𝑚𝑏𝑒𝑟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𝑜𝑓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𝑠𝑒𝑎𝑡𝑠</m:t>
                                </m:r>
                                <m:r>
                                  <a:rPr lang="en-CA" sz="1100" b="0" i="1" smtClean="0">
                                    <a:latin typeface="Cambria Math"/>
                                  </a:rPr>
                                  <m:t>)×</m:t>
                                </m:r>
                                <m:f>
                                  <m:fPr>
                                    <m:ctrlPr>
                                      <a:rPr lang="en-CA" sz="11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𝑣𝑜𝑡𝑒𝑠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𝑓𝑜𝑟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𝑝𝑎𝑟𝑡𝑦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𝑡𝑜𝑡𝑎𝑙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𝑛𝑢𝑚𝑏𝑒𝑟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𝑜𝑓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𝑣𝑜𝑡𝑒𝑟𝑠</m:t>
                                    </m:r>
                                    <m:r>
                                      <a:rPr lang="en-CA" sz="11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CA" sz="11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Integer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Decimal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Added Seats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TOTAL SEATS</a:t>
                          </a:r>
                          <a:endParaRPr lang="en-CA" sz="16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 smtClean="0"/>
                            <a:t>TOTAL</a:t>
                          </a: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70516576"/>
                  </p:ext>
                </p:extLst>
              </p:nvPr>
            </p:nvGraphicFramePr>
            <p:xfrm>
              <a:off x="323528" y="1556792"/>
              <a:ext cx="8496944" cy="2433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90709"/>
                    <a:gridCol w="859157"/>
                    <a:gridCol w="3334710"/>
                    <a:gridCol w="864096"/>
                    <a:gridCol w="864096"/>
                    <a:gridCol w="792088"/>
                    <a:gridCol w="792088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400" dirty="0" smtClean="0"/>
                            <a:t>Candidates</a:t>
                          </a:r>
                          <a:endParaRPr lang="en-CA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400" dirty="0" smtClean="0"/>
                            <a:t>Number of Votes</a:t>
                          </a:r>
                          <a:endParaRPr lang="en-CA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5292" t="-3158" r="-99088" b="-3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Integer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Decimal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Added Seats</a:t>
                          </a:r>
                          <a:endParaRPr lang="en-C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600" dirty="0" smtClean="0"/>
                            <a:t>TOTAL SEATS</a:t>
                          </a:r>
                          <a:endParaRPr lang="en-CA" sz="16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CA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 smtClean="0"/>
                            <a:t>TOTAL</a:t>
                          </a:r>
                          <a:endParaRPr lang="en-C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891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570</Words>
  <Application>Microsoft Office PowerPoint</Application>
  <PresentationFormat>On-screen Show (4:3)</PresentationFormat>
  <Paragraphs>186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Approval Voting</vt:lpstr>
      <vt:lpstr>Approval Voting - Process</vt:lpstr>
      <vt:lpstr>Example</vt:lpstr>
      <vt:lpstr>Proportional Representation</vt:lpstr>
      <vt:lpstr>Terminology</vt:lpstr>
      <vt:lpstr>Proportional Representation</vt:lpstr>
      <vt:lpstr>PowerPoint Presentation</vt:lpstr>
      <vt:lpstr>PowerPoint Presentation</vt:lpstr>
      <vt:lpstr>Organizer</vt:lpstr>
      <vt:lpstr>Steps</vt:lpstr>
      <vt:lpstr>Example</vt:lpstr>
      <vt:lpstr>Steps</vt:lpstr>
      <vt:lpstr>Using Percentages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– Voting Procedures</dc:title>
  <dc:creator>Tiffany Connell</dc:creator>
  <cp:lastModifiedBy>Tiffany Connell</cp:lastModifiedBy>
  <cp:revision>31</cp:revision>
  <dcterms:created xsi:type="dcterms:W3CDTF">2015-04-10T17:54:50Z</dcterms:created>
  <dcterms:modified xsi:type="dcterms:W3CDTF">2016-04-27T18:36:25Z</dcterms:modified>
</cp:coreProperties>
</file>