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A7D0A-2D93-864F-942F-059AE082799C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153A-664E-6249-ADC5-19B774C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Unit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Solving Algebraic Word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2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247407" y="420130"/>
                <a:ext cx="10363826" cy="643787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Andrew is four years older than his brother </a:t>
                </a:r>
                <a:r>
                  <a:rPr lang="en-US" dirty="0" err="1" smtClean="0"/>
                  <a:t>geoff</a:t>
                </a:r>
                <a:r>
                  <a:rPr lang="en-US" dirty="0" smtClean="0"/>
                  <a:t>.  The sum of their ages is 30.  how old are </a:t>
                </a:r>
                <a:r>
                  <a:rPr lang="en-US" dirty="0" err="1" smtClean="0"/>
                  <a:t>andrew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geoff</a:t>
                </a:r>
                <a:r>
                  <a:rPr lang="en-US" dirty="0" smtClean="0"/>
                  <a:t>?  </a:t>
                </a:r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US" dirty="0" smtClean="0"/>
                  <a:t>Unknowns: Andrew’s age; Geoff’s age</a:t>
                </a:r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dirty="0" smtClean="0"/>
                  <a:t> be Andrew’s age.  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 smtClean="0"/>
                  <a:t> be </a:t>
                </a:r>
                <a:r>
                  <a:rPr lang="en-US" dirty="0" err="1" smtClean="0"/>
                  <a:t>geoff’s</a:t>
                </a:r>
                <a:r>
                  <a:rPr lang="en-US" dirty="0" smtClean="0"/>
                  <a:t> age.  </a:t>
                </a:r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𝑎</m:t>
                    </m:r>
                    <m:r>
                      <a:rPr lang="en-CA" b="0" i="1" smtClean="0">
                        <a:latin typeface="Cambria Math" charset="0"/>
                      </a:rPr>
                      <m:t>+</m:t>
                    </m:r>
                    <m:r>
                      <a:rPr lang="en-CA" b="0" i="1" smtClean="0">
                        <a:latin typeface="Cambria Math" charset="0"/>
                      </a:rPr>
                      <m:t>𝑔</m:t>
                    </m:r>
                    <m:r>
                      <a:rPr lang="en-CA" b="0" i="1" smtClean="0">
                        <a:latin typeface="Cambria Math" charset="0"/>
                      </a:rPr>
                      <m:t>=30</m:t>
                    </m:r>
                  </m:oMath>
                </a14:m>
                <a:endParaRPr lang="en-CA" b="0" dirty="0" smtClean="0"/>
              </a:p>
              <a:p>
                <a:pPr marL="0" indent="0">
                  <a:buNone/>
                </a:pPr>
                <a:r>
                  <a:rPr lang="en-CA" b="0" dirty="0" smtClean="0"/>
                  <a:t>      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𝑔</m:t>
                    </m:r>
                    <m:r>
                      <a:rPr lang="en-CA" b="0" i="1" smtClean="0">
                        <a:latin typeface="Cambria Math" charset="0"/>
                      </a:rPr>
                      <m:t>+4=</m:t>
                    </m:r>
                    <m:r>
                      <a:rPr lang="en-CA" b="0" i="1" smtClean="0">
                        <a:latin typeface="Cambria Math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en-CA" b="0" dirty="0" smtClean="0"/>
                  <a:t>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𝑎</m:t>
                    </m:r>
                    <m:r>
                      <a:rPr lang="en-CA" b="0" i="1" smtClean="0">
                        <a:latin typeface="Cambria Math" charset="0"/>
                      </a:rPr>
                      <m:t>+</m:t>
                    </m:r>
                    <m:r>
                      <a:rPr lang="en-CA" b="0" i="1" smtClean="0">
                        <a:latin typeface="Cambria Math" charset="0"/>
                      </a:rPr>
                      <m:t>𝑔</m:t>
                    </m:r>
                    <m:r>
                      <a:rPr lang="en-CA" b="0" i="1" smtClean="0">
                        <a:latin typeface="Cambria Math" charset="0"/>
                      </a:rPr>
                      <m:t>=30</m:t>
                    </m:r>
                  </m:oMath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charset="0"/>
                            </a:rPr>
                            <m:t>𝑔</m:t>
                          </m:r>
                          <m:r>
                            <a:rPr lang="en-CA" b="0" i="1" smtClean="0">
                              <a:latin typeface="Cambria Math" charset="0"/>
                            </a:rPr>
                            <m:t>+4</m:t>
                          </m:r>
                        </m:e>
                      </m:d>
                      <m:r>
                        <a:rPr lang="en-CA" b="0" i="1" smtClean="0">
                          <a:latin typeface="Cambria Math" charset="0"/>
                        </a:rPr>
                        <m:t>+</m:t>
                      </m:r>
                      <m:r>
                        <a:rPr lang="en-CA" b="0" i="1" smtClean="0">
                          <a:latin typeface="Cambria Math" charset="0"/>
                        </a:rPr>
                        <m:t>𝑔</m:t>
                      </m:r>
                      <m:r>
                        <a:rPr lang="en-CA" b="0" i="1" smtClean="0">
                          <a:latin typeface="Cambria Math" charset="0"/>
                        </a:rPr>
                        <m:t>=30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2</m:t>
                      </m:r>
                      <m:r>
                        <a:rPr lang="en-CA" b="0" i="1" smtClean="0">
                          <a:latin typeface="Cambria Math" charset="0"/>
                        </a:rPr>
                        <m:t>𝑔</m:t>
                      </m:r>
                      <m:r>
                        <a:rPr lang="en-CA" b="0" i="1" smtClean="0">
                          <a:latin typeface="Cambria Math" charset="0"/>
                        </a:rPr>
                        <m:t>+4=30</m:t>
                      </m:r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:r>
                  <a:rPr lang="en-CA" b="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2</m:t>
                    </m:r>
                    <m:r>
                      <a:rPr lang="en-CA" b="0" i="1" smtClean="0">
                        <a:latin typeface="Cambria Math" charset="0"/>
                      </a:rPr>
                      <m:t>𝑔</m:t>
                    </m:r>
                    <m:r>
                      <a:rPr lang="en-CA" b="0" i="1" smtClean="0">
                        <a:latin typeface="Cambria Math" charset="0"/>
                      </a:rPr>
                      <m:t>=26</m:t>
                    </m:r>
                  </m:oMath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  </m:t>
                      </m:r>
                      <m:r>
                        <a:rPr lang="en-CA" b="0" i="1" smtClean="0">
                          <a:latin typeface="Cambria Math" charset="0"/>
                        </a:rPr>
                        <m:t>𝑔</m:t>
                      </m:r>
                      <m:r>
                        <a:rPr lang="en-CA" b="0" i="1" smtClean="0">
                          <a:latin typeface="Cambria Math" charset="0"/>
                        </a:rPr>
                        <m:t>=13</m:t>
                      </m:r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:r>
                  <a:rPr lang="en-CA" b="0" dirty="0" smtClean="0"/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charset="0"/>
                      </a:rPr>
                      <m:t>𝑔</m:t>
                    </m:r>
                    <m:r>
                      <a:rPr lang="en-CA" i="1">
                        <a:latin typeface="Cambria Math" charset="0"/>
                      </a:rPr>
                      <m:t>=13</m:t>
                    </m:r>
                  </m:oMath>
                </a14:m>
                <a:r>
                  <a:rPr lang="en-CA" dirty="0" smtClean="0"/>
                  <a:t>,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charset="0"/>
                      </a:rPr>
                      <m:t>𝑔</m:t>
                    </m:r>
                    <m:r>
                      <a:rPr lang="en-CA" i="1">
                        <a:latin typeface="Cambria Math" charset="0"/>
                      </a:rPr>
                      <m:t>+4=</m:t>
                    </m:r>
                    <m:r>
                      <a:rPr lang="en-CA" i="1">
                        <a:latin typeface="Cambria Math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13+4=</m:t>
                      </m:r>
                      <m:r>
                        <a:rPr lang="en-CA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17=</m:t>
                      </m:r>
                      <m:r>
                        <a:rPr lang="en-CA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CA" dirty="0" smtClean="0"/>
              </a:p>
              <a:p>
                <a:pPr marL="457200" indent="-457200">
                  <a:buFont typeface="+mj-lt"/>
                  <a:buAutoNum type="arabicParenR" startAt="6"/>
                </a:pPr>
                <a:r>
                  <a:rPr lang="en-CA" dirty="0" smtClean="0"/>
                  <a:t>Therefore, </a:t>
                </a:r>
                <a:r>
                  <a:rPr lang="en-CA" dirty="0" err="1" smtClean="0"/>
                  <a:t>andrew</a:t>
                </a:r>
                <a:r>
                  <a:rPr lang="en-CA" dirty="0" smtClean="0"/>
                  <a:t> is 17 and </a:t>
                </a:r>
                <a:r>
                  <a:rPr lang="en-CA" dirty="0" err="1" smtClean="0"/>
                  <a:t>geoff</a:t>
                </a:r>
                <a:r>
                  <a:rPr lang="en-CA" dirty="0" smtClean="0"/>
                  <a:t> is 13.  </a:t>
                </a:r>
                <a:endParaRPr lang="en-CA" dirty="0"/>
              </a:p>
              <a:p>
                <a:pPr marL="0" indent="0">
                  <a:buNone/>
                </a:pPr>
                <a:endParaRPr lang="en-CA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arenR" startAt="5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247407" y="420130"/>
                <a:ext cx="10363826" cy="6437870"/>
              </a:xfrm>
              <a:blipFill rotWithShape="0">
                <a:blip r:embed="rId2"/>
                <a:stretch>
                  <a:fillRect l="-647" t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8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247407" y="420130"/>
                <a:ext cx="10363826" cy="643787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Stephanie, her brother bob, and their sister </a:t>
                </a:r>
                <a:r>
                  <a:rPr lang="en-US" dirty="0" err="1" smtClean="0"/>
                  <a:t>allison</a:t>
                </a:r>
                <a:r>
                  <a:rPr lang="en-US" dirty="0" smtClean="0"/>
                  <a:t>, each contribute money to buy their parents an anniversary gift.  Bob contributed twice as much as </a:t>
                </a:r>
                <a:r>
                  <a:rPr lang="en-US" dirty="0" err="1" smtClean="0"/>
                  <a:t>stephanie</a:t>
                </a:r>
                <a:r>
                  <a:rPr lang="en-US" dirty="0" smtClean="0"/>
                  <a:t>.  Allison contributed ten dollars more than 3 times the amount contributed by </a:t>
                </a:r>
                <a:r>
                  <a:rPr lang="en-US" dirty="0" err="1" smtClean="0"/>
                  <a:t>stephanie</a:t>
                </a:r>
                <a:r>
                  <a:rPr lang="en-US" dirty="0" smtClean="0"/>
                  <a:t>.  All together, the three of them contributed three hundred ten dollars.  How much did each person contribute?  </a:t>
                </a:r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US" dirty="0" smtClean="0"/>
                  <a:t>Unknowns: </a:t>
                </a:r>
                <a:r>
                  <a:rPr lang="en-US" dirty="0" err="1" smtClean="0"/>
                  <a:t>stephanie’s</a:t>
                </a:r>
                <a:r>
                  <a:rPr lang="en-US" dirty="0" smtClean="0"/>
                  <a:t> contribution, </a:t>
                </a:r>
                <a:r>
                  <a:rPr lang="en-US" dirty="0" err="1" smtClean="0"/>
                  <a:t>allison’s</a:t>
                </a:r>
                <a:r>
                  <a:rPr lang="en-US" dirty="0" smtClean="0"/>
                  <a:t> contribution; bob’s contribution</a:t>
                </a:r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dirty="0" smtClean="0"/>
                  <a:t> be </a:t>
                </a:r>
                <a:r>
                  <a:rPr lang="en-US" dirty="0" err="1" smtClean="0"/>
                  <a:t>stephanie’s</a:t>
                </a:r>
                <a:r>
                  <a:rPr lang="en-US" dirty="0" smtClean="0"/>
                  <a:t> contribution.  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dirty="0" smtClean="0"/>
                  <a:t> be </a:t>
                </a:r>
                <a:r>
                  <a:rPr lang="en-US" dirty="0" err="1" smtClean="0"/>
                  <a:t>allison’s</a:t>
                </a:r>
                <a:r>
                  <a:rPr lang="en-US" dirty="0" smtClean="0"/>
                  <a:t> contribution.  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dirty="0" smtClean="0"/>
                  <a:t> be bob’s contribution.</a:t>
                </a:r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𝑠</m:t>
                    </m:r>
                    <m:r>
                      <a:rPr lang="en-CA" b="0" i="1" smtClean="0">
                        <a:latin typeface="Cambria Math" charset="0"/>
                      </a:rPr>
                      <m:t>+</m:t>
                    </m:r>
                    <m:r>
                      <a:rPr lang="en-CA" b="0" i="1" smtClean="0">
                        <a:latin typeface="Cambria Math" charset="0"/>
                      </a:rPr>
                      <m:t>𝑎</m:t>
                    </m:r>
                    <m:r>
                      <a:rPr lang="en-CA" b="0" i="1" smtClean="0">
                        <a:latin typeface="Cambria Math" charset="0"/>
                      </a:rPr>
                      <m:t>+</m:t>
                    </m:r>
                    <m:r>
                      <a:rPr lang="en-CA" b="0" i="1" smtClean="0">
                        <a:latin typeface="Cambria Math" charset="0"/>
                      </a:rPr>
                      <m:t>𝑏</m:t>
                    </m:r>
                    <m:r>
                      <a:rPr lang="en-CA" b="0" i="1" smtClean="0">
                        <a:latin typeface="Cambria Math" charset="0"/>
                      </a:rPr>
                      <m:t>=310</m:t>
                    </m:r>
                  </m:oMath>
                </a14:m>
                <a:endParaRPr lang="en-CA" b="0" dirty="0" smtClean="0"/>
              </a:p>
              <a:p>
                <a:pPr marL="0" indent="0">
                  <a:buNone/>
                </a:pPr>
                <a:r>
                  <a:rPr lang="en-CA" b="0" dirty="0" smtClean="0"/>
                  <a:t>       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𝑏</m:t>
                    </m:r>
                    <m:r>
                      <a:rPr lang="en-CA" b="0" i="1" smtClean="0">
                        <a:latin typeface="Cambria Math" charset="0"/>
                      </a:rPr>
                      <m:t>=2</m:t>
                    </m:r>
                    <m:r>
                      <a:rPr lang="en-CA" b="0" i="1" smtClean="0">
                        <a:latin typeface="Cambria Math" charset="0"/>
                      </a:rPr>
                      <m:t>𝑠</m:t>
                    </m:r>
                  </m:oMath>
                </a14:m>
                <a:endParaRPr lang="en-CA" b="0" dirty="0" smtClean="0"/>
              </a:p>
              <a:p>
                <a:pPr marL="0" indent="0">
                  <a:buNone/>
                </a:pPr>
                <a:r>
                  <a:rPr lang="en-CA" b="0" dirty="0" smtClean="0"/>
                  <a:t>        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charset="0"/>
                      </a:rPr>
                      <m:t> </m:t>
                    </m:r>
                    <m:r>
                      <a:rPr lang="en-CA" b="0" i="1" smtClean="0">
                        <a:latin typeface="Cambria Math" charset="0"/>
                      </a:rPr>
                      <m:t>𝑎</m:t>
                    </m:r>
                    <m:r>
                      <a:rPr lang="en-CA" b="0" i="1" smtClean="0">
                        <a:latin typeface="Cambria Math" charset="0"/>
                      </a:rPr>
                      <m:t>=3</m:t>
                    </m:r>
                    <m:r>
                      <a:rPr lang="en-CA" b="0" i="1" smtClean="0">
                        <a:latin typeface="Cambria Math" charset="0"/>
                      </a:rPr>
                      <m:t>𝑠</m:t>
                    </m:r>
                    <m:r>
                      <a:rPr lang="en-CA" b="0" i="1" smtClean="0">
                        <a:latin typeface="Cambria Math" charset="0"/>
                      </a:rPr>
                      <m:t>+10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en-CA" b="0" dirty="0" smtClean="0"/>
                  <a:t>       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𝑠</m:t>
                    </m:r>
                    <m:r>
                      <a:rPr lang="en-CA" b="0" i="1" smtClean="0">
                        <a:latin typeface="Cambria Math" charset="0"/>
                      </a:rPr>
                      <m:t>+</m:t>
                    </m:r>
                    <m:r>
                      <a:rPr lang="en-CA" b="0" i="1" smtClean="0">
                        <a:latin typeface="Cambria Math" charset="0"/>
                      </a:rPr>
                      <m:t>𝑎</m:t>
                    </m:r>
                    <m:r>
                      <a:rPr lang="en-CA" b="0" i="1" smtClean="0">
                        <a:latin typeface="Cambria Math" charset="0"/>
                      </a:rPr>
                      <m:t>+</m:t>
                    </m:r>
                    <m:r>
                      <a:rPr lang="en-CA" b="0" i="1" smtClean="0">
                        <a:latin typeface="Cambria Math" charset="0"/>
                      </a:rPr>
                      <m:t>𝑏</m:t>
                    </m:r>
                    <m:r>
                      <a:rPr lang="en-CA" b="0" i="1" smtClean="0">
                        <a:latin typeface="Cambria Math" charset="0"/>
                      </a:rPr>
                      <m:t>=310</m:t>
                    </m:r>
                  </m:oMath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𝑠</m:t>
                      </m:r>
                      <m:r>
                        <a:rPr lang="en-CA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CA" b="0" i="1" smtClean="0"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CA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en-CA" b="0" i="1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en-CA" b="0" i="1" smtClean="0">
                              <a:latin typeface="Cambria Math" charset="0"/>
                            </a:rPr>
                            <m:t>+10</m:t>
                          </m:r>
                        </m:e>
                      </m:d>
                      <m:r>
                        <a:rPr lang="en-CA" b="0" i="1" smtClean="0">
                          <a:latin typeface="Cambria Math" charset="0"/>
                        </a:rPr>
                        <m:t>=310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        6</m:t>
                      </m:r>
                      <m:r>
                        <a:rPr lang="en-CA" b="0" i="1" smtClean="0">
                          <a:latin typeface="Cambria Math" charset="0"/>
                        </a:rPr>
                        <m:t>𝑠</m:t>
                      </m:r>
                      <m:r>
                        <a:rPr lang="en-CA" b="0" i="1" smtClean="0">
                          <a:latin typeface="Cambria Math" charset="0"/>
                        </a:rPr>
                        <m:t>+10=310</m:t>
                      </m:r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:r>
                  <a:rPr lang="en-CA" b="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6</m:t>
                    </m:r>
                    <m:r>
                      <a:rPr lang="en-CA" b="0" i="1" smtClean="0">
                        <a:latin typeface="Cambria Math" charset="0"/>
                      </a:rPr>
                      <m:t>𝑠</m:t>
                    </m:r>
                    <m:r>
                      <a:rPr lang="en-CA" b="0" i="1" smtClean="0">
                        <a:latin typeface="Cambria Math" charset="0"/>
                      </a:rPr>
                      <m:t>=300</m:t>
                    </m:r>
                  </m:oMath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                     </m:t>
                      </m:r>
                      <m:r>
                        <a:rPr lang="en-CA" b="0" i="1" smtClean="0">
                          <a:latin typeface="Cambria Math" charset="0"/>
                        </a:rPr>
                        <m:t>𝑠</m:t>
                      </m:r>
                      <m:r>
                        <a:rPr lang="en-CA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:r>
                  <a:rPr lang="en-CA" b="0" dirty="0" smtClean="0"/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𝑠</m:t>
                    </m:r>
                    <m:r>
                      <a:rPr lang="en-CA" b="0" i="1" smtClean="0">
                        <a:latin typeface="Cambria Math" charset="0"/>
                      </a:rPr>
                      <m:t>=50</m:t>
                    </m:r>
                  </m:oMath>
                </a14:m>
                <a:r>
                  <a:rPr lang="en-CA" dirty="0" smtClean="0"/>
                  <a:t>,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𝑏</m:t>
                    </m:r>
                    <m:r>
                      <a:rPr lang="en-CA" b="0" i="1" smtClean="0">
                        <a:latin typeface="Cambria Math" charset="0"/>
                      </a:rPr>
                      <m:t>=2</m:t>
                    </m:r>
                    <m:r>
                      <a:rPr lang="en-CA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charset="0"/>
                      </a:rPr>
                      <m:t>𝑎</m:t>
                    </m:r>
                    <m:r>
                      <a:rPr lang="en-CA" i="1">
                        <a:latin typeface="Cambria Math" charset="0"/>
                      </a:rPr>
                      <m:t>=3</m:t>
                    </m:r>
                    <m:r>
                      <a:rPr lang="en-CA" i="1">
                        <a:latin typeface="Cambria Math" charset="0"/>
                      </a:rPr>
                      <m:t>𝑠</m:t>
                    </m:r>
                    <m:r>
                      <a:rPr lang="en-CA" i="1">
                        <a:latin typeface="Cambria Math" charset="0"/>
                      </a:rPr>
                      <m:t>+10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𝑏</m:t>
                    </m:r>
                    <m:r>
                      <a:rPr lang="en-CA" b="0" i="1" smtClean="0">
                        <a:latin typeface="Cambria Math" charset="0"/>
                      </a:rPr>
                      <m:t>=2(50)</m:t>
                    </m:r>
                  </m:oMath>
                </a14:m>
                <a:r>
                  <a:rPr lang="en-CA" b="0" dirty="0" smtClean="0"/>
                  <a:t>		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charset="0"/>
                      </a:rPr>
                      <m:t>𝑎</m:t>
                    </m:r>
                    <m:r>
                      <a:rPr lang="en-CA" i="1">
                        <a:latin typeface="Cambria Math" charset="0"/>
                      </a:rPr>
                      <m:t>=3</m:t>
                    </m:r>
                    <m:r>
                      <a:rPr lang="en-CA" i="1">
                        <a:latin typeface="Cambria Math" charset="0"/>
                      </a:rPr>
                      <m:t>𝑠</m:t>
                    </m:r>
                    <m:r>
                      <a:rPr lang="en-CA" i="1">
                        <a:latin typeface="Cambria Math" charset="0"/>
                      </a:rPr>
                      <m:t>+10</m:t>
                    </m:r>
                  </m:oMath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𝑏</m:t>
                    </m:r>
                    <m:r>
                      <a:rPr lang="en-CA" b="0" i="1" smtClean="0">
                        <a:latin typeface="Cambria Math" charset="0"/>
                      </a:rPr>
                      <m:t>=100</m:t>
                    </m:r>
                  </m:oMath>
                </a14:m>
                <a:r>
                  <a:rPr lang="en-CA" dirty="0" smtClean="0"/>
                  <a:t>		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charset="0"/>
                      </a:rPr>
                      <m:t>𝑎</m:t>
                    </m:r>
                    <m:r>
                      <a:rPr lang="en-CA" i="1">
                        <a:latin typeface="Cambria Math" charset="0"/>
                      </a:rPr>
                      <m:t>=3(50)</m:t>
                    </m:r>
                    <m:r>
                      <a:rPr lang="en-CA" i="1">
                        <a:latin typeface="Cambria Math" charset="0"/>
                      </a:rPr>
                      <m:t>+10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		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charset="0"/>
                      </a:rPr>
                      <m:t>𝑎</m:t>
                    </m:r>
                    <m:r>
                      <a:rPr lang="en-CA" i="1">
                        <a:latin typeface="Cambria Math" charset="0"/>
                      </a:rPr>
                      <m:t>=160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457200" indent="-457200">
                  <a:buFont typeface="+mj-lt"/>
                  <a:buAutoNum type="arabicParenR" startAt="6"/>
                </a:pPr>
                <a:r>
                  <a:rPr lang="en-CA" dirty="0" smtClean="0"/>
                  <a:t>Therefore </a:t>
                </a:r>
                <a:r>
                  <a:rPr lang="en-CA" dirty="0" err="1" smtClean="0"/>
                  <a:t>stephanie</a:t>
                </a:r>
                <a:r>
                  <a:rPr lang="en-CA" smtClean="0"/>
                  <a:t> contributed $50, bob contributed $100, and Allison contributed $160.  </a:t>
                </a:r>
                <a:endParaRPr lang="en-CA" dirty="0"/>
              </a:p>
              <a:p>
                <a:pPr marL="0" indent="0">
                  <a:buNone/>
                </a:pPr>
                <a:endParaRPr lang="en-CA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arenR" startAt="5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247407" y="420130"/>
                <a:ext cx="10363826" cy="6437870"/>
              </a:xfrm>
              <a:blipFill rotWithShape="0">
                <a:blip r:embed="rId2"/>
                <a:stretch>
                  <a:fillRect l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76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 the problem (several times)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the unknowns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Represent the unknowns with variables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an equation based representing the situation, paying careful attention to wording for the order in which operations need to occur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Solve equation for variable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Answer the question using a complete statement</a:t>
            </a:r>
          </a:p>
        </p:txBody>
      </p:sp>
    </p:spTree>
    <p:extLst>
      <p:ext uri="{BB962C8B-B14F-4D97-AF65-F5344CB8AC3E}">
        <p14:creationId xmlns:p14="http://schemas.microsoft.com/office/powerpoint/2010/main" val="177316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163330" y="976184"/>
                <a:ext cx="8114270" cy="48150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sum of a number and 6 is 14.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Read the statement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Unknowns: the number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Let the number be represented by x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𝑥</m:t>
                    </m:r>
                    <m:r>
                      <a:rPr lang="en-CA" b="0" i="1" smtClean="0">
                        <a:latin typeface="Cambria Math" charset="0"/>
                      </a:rPr>
                      <m:t>+6=14</m:t>
                    </m:r>
                  </m:oMath>
                </a14:m>
                <a:endParaRPr lang="en-CA" b="0" dirty="0" smtClean="0"/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𝑥</m:t>
                    </m:r>
                    <m:r>
                      <a:rPr lang="en-CA" b="0" i="1" smtClean="0">
                        <a:latin typeface="Cambria Math" charset="0"/>
                      </a:rPr>
                      <m:t>+6=14</m:t>
                    </m:r>
                  </m:oMath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−6    −6</m:t>
                      </m:r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</m:t>
                      </m:r>
                      <m:r>
                        <a:rPr lang="en-CA" b="0" i="1" smtClean="0">
                          <a:latin typeface="Cambria Math" charset="0"/>
                        </a:rPr>
                        <m:t>𝑥</m:t>
                      </m:r>
                      <m:r>
                        <a:rPr lang="en-CA" b="0" i="1" smtClean="0"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CA" b="0" dirty="0" smtClean="0"/>
              </a:p>
              <a:p>
                <a:pPr marL="457200" indent="-457200">
                  <a:buFont typeface="+mj-lt"/>
                  <a:buAutoNum type="arabicParenR" startAt="6"/>
                </a:pPr>
                <a:r>
                  <a:rPr lang="en-CA" dirty="0" smtClean="0"/>
                  <a:t>The number is 8</a:t>
                </a:r>
                <a:endParaRPr lang="en-CA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163330" y="976184"/>
                <a:ext cx="8114270" cy="4815016"/>
              </a:xfrm>
              <a:blipFill rotWithShape="0">
                <a:blip r:embed="rId2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55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163330" y="210065"/>
                <a:ext cx="8114270" cy="6647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quotient of 15 and a number equals 3.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Read the statement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Unknowns: the number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Let the number be represented by a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charset="0"/>
                          </a:rPr>
                          <m:t>15</m:t>
                        </m:r>
                      </m:num>
                      <m:den>
                        <m:r>
                          <a:rPr lang="en-CA" b="0" i="1" smtClean="0">
                            <a:latin typeface="Cambria Math" charset="0"/>
                          </a:rPr>
                          <m:t>𝑎</m:t>
                        </m:r>
                      </m:den>
                    </m:f>
                    <m:r>
                      <a:rPr lang="en-CA" b="0" i="1" smtClean="0">
                        <a:latin typeface="Cambria Math" charset="0"/>
                      </a:rPr>
                      <m:t>=3</m:t>
                    </m:r>
                  </m:oMath>
                </a14:m>
                <a:endParaRPr lang="en-CA" b="0" dirty="0" smtClean="0"/>
              </a:p>
              <a:p>
                <a:pPr marL="457200" indent="-457200">
                  <a:buAutoNum type="arabicParenR"/>
                </a:pPr>
                <a:r>
                  <a:rPr lang="en-CA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charset="0"/>
                          </a:rPr>
                          <m:t>15</m:t>
                        </m:r>
                      </m:num>
                      <m:den>
                        <m:r>
                          <a:rPr lang="en-CA" i="1">
                            <a:latin typeface="Cambria Math" charset="0"/>
                          </a:rPr>
                          <m:t>𝑎</m:t>
                        </m:r>
                      </m:den>
                    </m:f>
                    <m:r>
                      <a:rPr lang="en-CA" i="1">
                        <a:latin typeface="Cambria Math" charset="0"/>
                      </a:rPr>
                      <m:t>=3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charset="0"/>
                          </a:rPr>
                          <m:t>15</m:t>
                        </m:r>
                      </m:num>
                      <m:den>
                        <m:r>
                          <a:rPr lang="en-CA" i="1">
                            <a:latin typeface="Cambria Math" charset="0"/>
                          </a:rPr>
                          <m:t>𝑎</m:t>
                        </m:r>
                      </m:den>
                    </m:f>
                    <m:r>
                      <a:rPr lang="en-CA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CA" b="0" i="1" smtClean="0">
                            <a:latin typeface="Cambria Math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CA" b="0" dirty="0" smtClean="0"/>
                  <a:t>     </a:t>
                </a:r>
                <a:r>
                  <a:rPr lang="en-CA" sz="1200" b="0" dirty="0" smtClean="0"/>
                  <a:t>*remember you can write any integer as a fraction with a denominator of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</m:t>
                      </m:r>
                      <m:d>
                        <m:d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charset="0"/>
                            </a:rPr>
                            <m:t>3</m:t>
                          </m:r>
                        </m:e>
                      </m:d>
                      <m:r>
                        <a:rPr lang="en-CA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charset="0"/>
                            </a:rPr>
                            <m:t>15</m:t>
                          </m:r>
                        </m:e>
                      </m:d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3</m:t>
                      </m:r>
                      <m:r>
                        <a:rPr lang="en-CA" b="0" i="1" smtClean="0">
                          <a:latin typeface="Cambria Math" charset="0"/>
                        </a:rPr>
                        <m:t>𝑎</m:t>
                      </m:r>
                      <m:r>
                        <a:rPr lang="en-CA" b="0" i="1" smtClean="0">
                          <a:latin typeface="Cambria Math" charset="0"/>
                        </a:rPr>
                        <m:t>=15</m:t>
                      </m:r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:r>
                  <a:rPr lang="en-CA" b="0" dirty="0" smtClean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charset="0"/>
                          </a:rPr>
                          <m:t>3</m:t>
                        </m:r>
                        <m:r>
                          <a:rPr lang="en-CA" b="0" i="1" smtClean="0">
                            <a:latin typeface="Cambria Math" charset="0"/>
                          </a:rPr>
                          <m:t>𝑎</m:t>
                        </m:r>
                      </m:num>
                      <m:den>
                        <m:r>
                          <a:rPr lang="en-CA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CA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charset="0"/>
                          </a:rPr>
                          <m:t>15</m:t>
                        </m:r>
                      </m:num>
                      <m:den>
                        <m:r>
                          <a:rPr lang="en-CA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</m:t>
                      </m:r>
                      <m:r>
                        <a:rPr lang="en-CA" b="0" i="1" smtClean="0">
                          <a:latin typeface="Cambria Math" charset="0"/>
                        </a:rPr>
                        <m:t>𝑎</m:t>
                      </m:r>
                      <m:r>
                        <a:rPr lang="en-CA" b="0" i="1" smtClean="0">
                          <a:latin typeface="Cambria Math" charset="0"/>
                        </a:rPr>
                        <m:t>=5</m:t>
                      </m:r>
                    </m:oMath>
                  </m:oMathPara>
                </a14:m>
                <a:endParaRPr lang="en-CA" b="0" dirty="0" smtClean="0"/>
              </a:p>
              <a:p>
                <a:pPr marL="457200" indent="-457200">
                  <a:buFont typeface="+mj-lt"/>
                  <a:buAutoNum type="arabicParenR" startAt="6"/>
                </a:pPr>
                <a:r>
                  <a:rPr lang="en-CA" dirty="0" smtClean="0"/>
                  <a:t>The number is 5</a:t>
                </a:r>
                <a:endParaRPr lang="en-CA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163330" y="210065"/>
                <a:ext cx="8114270" cy="6647935"/>
              </a:xfrm>
              <a:blipFill rotWithShape="0">
                <a:blip r:embed="rId2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7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163330" y="210065"/>
                <a:ext cx="8114270" cy="6647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One-fifth of a number is 15.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Read the statement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Unknowns: the number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Let the number be represented by y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charset="0"/>
                          </a:rPr>
                          <m:t>5</m:t>
                        </m:r>
                      </m:den>
                    </m:f>
                    <m:r>
                      <a:rPr lang="en-CA" b="0" i="1" smtClean="0">
                        <a:latin typeface="Cambria Math" charset="0"/>
                      </a:rPr>
                      <m:t>𝑦</m:t>
                    </m:r>
                    <m:r>
                      <a:rPr lang="en-CA" b="0" i="1" smtClean="0">
                        <a:latin typeface="Cambria Math" charset="0"/>
                      </a:rPr>
                      <m:t>=15</m:t>
                    </m:r>
                  </m:oMath>
                </a14:m>
                <a:endParaRPr lang="en-CA" b="0" dirty="0" smtClean="0"/>
              </a:p>
              <a:p>
                <a:pPr marL="457200" indent="-457200">
                  <a:buAutoNum type="arabicParenR"/>
                </a:pPr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charset="0"/>
                          </a:rPr>
                          <m:t>5</m:t>
                        </m:r>
                      </m:den>
                    </m:f>
                    <m:r>
                      <a:rPr lang="en-CA" i="1">
                        <a:latin typeface="Cambria Math" charset="0"/>
                      </a:rPr>
                      <m:t>𝑦</m:t>
                    </m:r>
                    <m:r>
                      <a:rPr lang="en-CA" i="1">
                        <a:latin typeface="Cambria Math" charset="0"/>
                      </a:rPr>
                      <m:t>=15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s-IS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i="1">
                                <a:latin typeface="Cambria Math" charset="0"/>
                              </a:rPr>
                              <m:t>5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is-IS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CA" i="1">
                        <a:latin typeface="Cambria Math" charset="0"/>
                      </a:rPr>
                      <m:t>=</m:t>
                    </m:r>
                    <m:r>
                      <a:rPr lang="en-CA" b="0" i="1" smtClean="0">
                        <a:latin typeface="Cambria Math" charset="0"/>
                      </a:rPr>
                      <m:t>15</m:t>
                    </m:r>
                  </m:oMath>
                </a14:m>
                <a:r>
                  <a:rPr lang="en-CA" b="0" dirty="0" smtClean="0"/>
                  <a:t>     </a:t>
                </a:r>
                <a:endParaRPr lang="en-CA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CA" b="0" i="1" smtClean="0">
                              <a:latin typeface="Cambria Math" charset="0"/>
                            </a:rPr>
                            <m:t>5</m:t>
                          </m:r>
                        </m:den>
                      </m:f>
                      <m:r>
                        <a:rPr lang="en-CA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charset="0"/>
                            </a:rPr>
                            <m:t>15</m:t>
                          </m:r>
                        </m:num>
                        <m:den>
                          <m:r>
                            <a:rPr lang="en-CA" b="0" i="1" smtClean="0">
                              <a:latin typeface="Cambria Math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CA" b="0" i="1" smtClean="0">
                          <a:latin typeface="Cambria Math" charset="0"/>
                        </a:rPr>
                        <m:t>=(5)(15)</m:t>
                      </m:r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:r>
                  <a:rPr lang="en-CA" b="0" dirty="0" smtClean="0"/>
                  <a:t>      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charset="0"/>
                      </a:rPr>
                      <m:t>  </m:t>
                    </m:r>
                    <m:r>
                      <a:rPr lang="en-CA" b="0" i="1" smtClean="0">
                        <a:latin typeface="Cambria Math" charset="0"/>
                      </a:rPr>
                      <m:t>𝑦</m:t>
                    </m:r>
                    <m:r>
                      <a:rPr lang="en-CA" b="0" i="1" smtClean="0">
                        <a:latin typeface="Cambria Math" charset="0"/>
                      </a:rPr>
                      <m:t>=75</m:t>
                    </m:r>
                  </m:oMath>
                </a14:m>
                <a:endParaRPr lang="en-CA" b="0" dirty="0" smtClean="0"/>
              </a:p>
              <a:p>
                <a:pPr marL="457200" indent="-457200">
                  <a:buFont typeface="+mj-lt"/>
                  <a:buAutoNum type="arabicParenR" startAt="6"/>
                </a:pPr>
                <a:r>
                  <a:rPr lang="en-CA" dirty="0" smtClean="0"/>
                  <a:t>The number is 75</a:t>
                </a:r>
                <a:endParaRPr lang="en-CA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163330" y="210065"/>
                <a:ext cx="8114270" cy="6647935"/>
              </a:xfrm>
              <a:blipFill rotWithShape="0">
                <a:blip r:embed="rId2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8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163330" y="210065"/>
                <a:ext cx="8114270" cy="6647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Four times a number is 48.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Read the statement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Unknowns: the number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Let the number be represented by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CA" b="0" i="1" smtClean="0">
                        <a:latin typeface="Cambria Math" charset="0"/>
                      </a:rPr>
                      <m:t>=48</m:t>
                    </m:r>
                  </m:oMath>
                </a14:m>
                <a:endParaRPr lang="en-CA" b="0" dirty="0" smtClean="0"/>
              </a:p>
              <a:p>
                <a:pPr marL="457200" indent="-457200">
                  <a:buAutoNum type="arabicParenR"/>
                </a:pPr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CA" b="0" i="1" smtClean="0">
                        <a:latin typeface="Cambria Math" charset="0"/>
                      </a:rPr>
                      <m:t>=48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4</m:t>
                      </m:r>
                      <m:r>
                        <a:rPr lang="en-CA" b="0" i="1" smtClean="0">
                          <a:latin typeface="Cambria Math" charset="0"/>
                        </a:rPr>
                        <m:t>𝑏</m:t>
                      </m:r>
                      <m:r>
                        <a:rPr lang="en-CA" b="0" i="1" smtClean="0">
                          <a:latin typeface="Cambria Math" charset="0"/>
                        </a:rPr>
                        <m:t>=48</m:t>
                      </m:r>
                    </m:oMath>
                  </m:oMathPara>
                </a14:m>
                <a:endParaRPr lang="en-CA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charset="0"/>
                            </a:rPr>
                            <m:t>4</m:t>
                          </m:r>
                          <m:r>
                            <a:rPr lang="en-CA" b="0" i="1" smtClean="0">
                              <a:latin typeface="Cambria Math" charset="0"/>
                            </a:rPr>
                            <m:t>𝑏</m:t>
                          </m:r>
                        </m:num>
                        <m:den>
                          <m:r>
                            <a:rPr lang="en-CA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  <m:r>
                        <a:rPr lang="en-CA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charset="0"/>
                            </a:rPr>
                            <m:t>48</m:t>
                          </m:r>
                        </m:num>
                        <m:den>
                          <m:r>
                            <a:rPr lang="en-CA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   </m:t>
                      </m:r>
                      <m:r>
                        <a:rPr lang="en-CA" b="0" i="1" smtClean="0">
                          <a:latin typeface="Cambria Math" charset="0"/>
                        </a:rPr>
                        <m:t>𝑏</m:t>
                      </m:r>
                      <m:r>
                        <a:rPr lang="en-CA" b="0" i="1" smtClean="0">
                          <a:latin typeface="Cambria Math" charset="0"/>
                        </a:rPr>
                        <m:t>=12</m:t>
                      </m:r>
                    </m:oMath>
                  </m:oMathPara>
                </a14:m>
                <a:endParaRPr lang="en-CA" b="0" dirty="0" smtClean="0"/>
              </a:p>
              <a:p>
                <a:pPr marL="457200" indent="-457200">
                  <a:buFont typeface="+mj-lt"/>
                  <a:buAutoNum type="arabicParenR" startAt="6"/>
                </a:pPr>
                <a:r>
                  <a:rPr lang="en-CA" dirty="0" smtClean="0"/>
                  <a:t>The number is 12</a:t>
                </a:r>
                <a:endParaRPr lang="en-CA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163330" y="210065"/>
                <a:ext cx="8114270" cy="6647935"/>
              </a:xfrm>
              <a:blipFill rotWithShape="0">
                <a:blip r:embed="rId2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34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163330" y="210065"/>
                <a:ext cx="8114270" cy="6647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17 more than four times John’s age is 89.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Read the statement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Unknowns: john’s age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Let john’s age be represented </a:t>
                </a:r>
                <a:r>
                  <a:rPr lang="en-US" dirty="0" err="1" smtClean="0"/>
                  <a:t>bY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17+</m:t>
                    </m:r>
                    <m:d>
                      <m:d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CA" b="0" i="1" smtClean="0">
                        <a:latin typeface="Cambria Math" charset="0"/>
                      </a:rPr>
                      <m:t>=89</m:t>
                    </m:r>
                  </m:oMath>
                </a14:m>
                <a:endParaRPr lang="en-CA" b="0" dirty="0" smtClean="0"/>
              </a:p>
              <a:p>
                <a:pPr marL="457200" indent="-457200">
                  <a:buAutoNum type="arabicParenR"/>
                </a:pPr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charset="0"/>
                      </a:rPr>
                      <m:t>17+</m:t>
                    </m:r>
                    <m:d>
                      <m:d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CA" b="0" i="1" smtClean="0">
                        <a:latin typeface="Cambria Math" charset="0"/>
                      </a:rPr>
                      <m:t>=89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17+4</m:t>
                      </m:r>
                      <m:r>
                        <a:rPr lang="en-CA" b="0" i="1" smtClean="0">
                          <a:latin typeface="Cambria Math" charset="0"/>
                        </a:rPr>
                        <m:t>𝑎</m:t>
                      </m:r>
                      <m:r>
                        <a:rPr lang="en-CA" b="0" i="1" smtClean="0">
                          <a:latin typeface="Cambria Math" charset="0"/>
                        </a:rPr>
                        <m:t>=89</m:t>
                      </m:r>
                    </m:oMath>
                  </m:oMathPara>
                </a14:m>
                <a:endParaRPr lang="en-CA" sz="1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1200" b="0" i="1" smtClean="0">
                          <a:latin typeface="Cambria Math" charset="0"/>
                        </a:rPr>
                        <m:t>                          −17                           −17</m:t>
                      </m:r>
                    </m:oMath>
                  </m:oMathPara>
                </a14:m>
                <a:endParaRPr lang="en-CA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            4</m:t>
                      </m:r>
                      <m:r>
                        <a:rPr lang="en-CA" b="0" i="1" smtClean="0">
                          <a:latin typeface="Cambria Math" charset="0"/>
                        </a:rPr>
                        <m:t>𝑎</m:t>
                      </m:r>
                      <m:r>
                        <a:rPr lang="en-CA" b="0" i="1" smtClean="0">
                          <a:latin typeface="Cambria Math" charset="0"/>
                        </a:rPr>
                        <m:t>=72</m:t>
                      </m:r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             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charset="0"/>
                            </a:rPr>
                            <m:t>4</m:t>
                          </m:r>
                          <m:r>
                            <a:rPr lang="en-CA" b="0" i="1" smtClean="0">
                              <a:latin typeface="Cambria Math" charset="0"/>
                            </a:rPr>
                            <m:t>𝑎</m:t>
                          </m:r>
                        </m:num>
                        <m:den>
                          <m:r>
                            <a:rPr lang="en-CA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  <m:r>
                        <a:rPr lang="en-CA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charset="0"/>
                            </a:rPr>
                            <m:t>72</m:t>
                          </m:r>
                        </m:num>
                        <m:den>
                          <m:r>
                            <a:rPr lang="en-CA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               </m:t>
                      </m:r>
                      <m:r>
                        <a:rPr lang="en-CA" b="0" i="1" smtClean="0">
                          <a:latin typeface="Cambria Math" charset="0"/>
                        </a:rPr>
                        <m:t>𝑎</m:t>
                      </m:r>
                      <m:r>
                        <a:rPr lang="en-CA" b="0" i="1" smtClean="0">
                          <a:latin typeface="Cambria Math" charset="0"/>
                        </a:rPr>
                        <m:t>=18</m:t>
                      </m:r>
                    </m:oMath>
                  </m:oMathPara>
                </a14:m>
                <a:endParaRPr lang="en-CA" b="0" dirty="0" smtClean="0"/>
              </a:p>
              <a:p>
                <a:pPr marL="457200" indent="-457200">
                  <a:buFont typeface="+mj-lt"/>
                  <a:buAutoNum type="arabicParenR" startAt="6"/>
                </a:pPr>
                <a:r>
                  <a:rPr lang="en-CA" smtClean="0"/>
                  <a:t>John’s age is 18.</a:t>
                </a:r>
                <a:endParaRPr lang="en-CA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163330" y="210065"/>
                <a:ext cx="8114270" cy="6647935"/>
              </a:xfrm>
              <a:blipFill rotWithShape="0">
                <a:blip r:embed="rId2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66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163330" y="210065"/>
                <a:ext cx="8114270" cy="6647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mtClean="0"/>
                  <a:t>If we double john’s age plus eight, we get 42.</a:t>
                </a:r>
                <a:endParaRPr lang="en-US" dirty="0" smtClean="0"/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Read the statement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Unknowns: john’s age</a:t>
                </a:r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Let john’s age be represented </a:t>
                </a:r>
                <a:r>
                  <a:rPr lang="en-US" dirty="0" err="1" smtClean="0"/>
                  <a:t>bY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charset="0"/>
                          </a:rPr>
                          <m:t>+8</m:t>
                        </m:r>
                      </m:e>
                    </m:d>
                    <m:r>
                      <a:rPr lang="en-CA" b="0" i="1" smtClean="0">
                        <a:latin typeface="Cambria Math" charset="0"/>
                      </a:rPr>
                      <m:t>=42</m:t>
                    </m:r>
                  </m:oMath>
                </a14:m>
                <a:endParaRPr lang="en-CA" b="0" dirty="0" smtClean="0"/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CA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charset="0"/>
                          </a:rPr>
                          <m:t>𝑎</m:t>
                        </m:r>
                        <m:r>
                          <a:rPr lang="en-CA" i="1">
                            <a:latin typeface="Cambria Math" charset="0"/>
                          </a:rPr>
                          <m:t>+8</m:t>
                        </m:r>
                      </m:e>
                    </m:d>
                    <m:r>
                      <a:rPr lang="en-CA" i="1">
                        <a:latin typeface="Cambria Math" charset="0"/>
                      </a:rPr>
                      <m:t>=42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b="0" smtClean="0"/>
                  <a:t>    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     2</m:t>
                    </m:r>
                    <m:r>
                      <a:rPr lang="en-CA" b="0" i="1" smtClean="0">
                        <a:latin typeface="Cambria Math" charset="0"/>
                      </a:rPr>
                      <m:t>𝑎</m:t>
                    </m:r>
                    <m:r>
                      <a:rPr lang="en-CA" b="0" i="1" smtClean="0">
                        <a:latin typeface="Cambria Math" charset="0"/>
                      </a:rPr>
                      <m:t>+16=42</m:t>
                    </m:r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1200" b="0" i="1" smtClean="0">
                          <a:latin typeface="Cambria Math" charset="0"/>
                        </a:rPr>
                        <m:t>                                       −16         −16</m:t>
                      </m:r>
                    </m:oMath>
                  </m:oMathPara>
                </a14:m>
                <a:endParaRPr lang="en-CA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         2</m:t>
                      </m:r>
                      <m:r>
                        <a:rPr lang="en-CA" b="0" i="1" smtClean="0">
                          <a:latin typeface="Cambria Math" charset="0"/>
                        </a:rPr>
                        <m:t>𝑎</m:t>
                      </m:r>
                      <m:r>
                        <a:rPr lang="en-CA" b="0" i="1" smtClean="0">
                          <a:latin typeface="Cambria Math" charset="0"/>
                        </a:rPr>
                        <m:t>=26</m:t>
                      </m:r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             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CA" b="0" i="1" smtClean="0">
                              <a:latin typeface="Cambria Math" charset="0"/>
                            </a:rPr>
                            <m:t>𝑎</m:t>
                          </m:r>
                        </m:num>
                        <m:den>
                          <m:r>
                            <a:rPr lang="en-CA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CA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charset="0"/>
                            </a:rPr>
                            <m:t>26</m:t>
                          </m:r>
                        </m:num>
                        <m:den>
                          <m:r>
                            <a:rPr lang="en-CA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charset="0"/>
                        </a:rPr>
                        <m:t>                                </m:t>
                      </m:r>
                      <m:r>
                        <a:rPr lang="en-CA" b="0" i="1" smtClean="0">
                          <a:latin typeface="Cambria Math" charset="0"/>
                        </a:rPr>
                        <m:t>𝑎</m:t>
                      </m:r>
                      <m:r>
                        <a:rPr lang="en-CA" b="0" i="1" smtClean="0">
                          <a:latin typeface="Cambria Math" charset="0"/>
                        </a:rPr>
                        <m:t>=13</m:t>
                      </m:r>
                    </m:oMath>
                  </m:oMathPara>
                </a14:m>
                <a:endParaRPr lang="en-CA" b="0" dirty="0" smtClean="0"/>
              </a:p>
              <a:p>
                <a:pPr marL="457200" indent="-457200">
                  <a:buFont typeface="+mj-lt"/>
                  <a:buAutoNum type="arabicParenR" startAt="6"/>
                </a:pPr>
                <a:r>
                  <a:rPr lang="en-CA" smtClean="0"/>
                  <a:t>John’s age is 13.</a:t>
                </a:r>
                <a:endParaRPr lang="en-CA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163330" y="210065"/>
                <a:ext cx="8114270" cy="6647935"/>
              </a:xfrm>
              <a:blipFill rotWithShape="0">
                <a:blip r:embed="rId2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26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Now let’s think about word problems that contain two or more variables</a:t>
            </a:r>
            <a:r>
              <a:rPr lang="is-I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708002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157</TotalTime>
  <Words>423</Words>
  <Application>Microsoft Macintosh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Cambria Math</vt:lpstr>
      <vt:lpstr>Tw Cen MT</vt:lpstr>
      <vt:lpstr>Arial</vt:lpstr>
      <vt:lpstr>Droplet</vt:lpstr>
      <vt:lpstr>Review Unit</vt:lpstr>
      <vt:lpstr>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Unit</dc:title>
  <dc:creator>Microsoft Office User</dc:creator>
  <cp:lastModifiedBy>Microsoft Office User</cp:lastModifiedBy>
  <cp:revision>11</cp:revision>
  <cp:lastPrinted>2018-09-08T00:04:00Z</cp:lastPrinted>
  <dcterms:created xsi:type="dcterms:W3CDTF">2018-09-07T23:18:38Z</dcterms:created>
  <dcterms:modified xsi:type="dcterms:W3CDTF">2018-09-08T20:23:56Z</dcterms:modified>
</cp:coreProperties>
</file>