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77"/>
  </p:notesMasterIdLst>
  <p:sldIdLst>
    <p:sldId id="256" r:id="rId2"/>
    <p:sldId id="258" r:id="rId3"/>
    <p:sldId id="325" r:id="rId4"/>
    <p:sldId id="259" r:id="rId5"/>
    <p:sldId id="260" r:id="rId6"/>
    <p:sldId id="261" r:id="rId7"/>
    <p:sldId id="327" r:id="rId8"/>
    <p:sldId id="263" r:id="rId9"/>
    <p:sldId id="264" r:id="rId10"/>
    <p:sldId id="326" r:id="rId11"/>
    <p:sldId id="262" r:id="rId12"/>
    <p:sldId id="265" r:id="rId13"/>
    <p:sldId id="324" r:id="rId14"/>
    <p:sldId id="266" r:id="rId15"/>
    <p:sldId id="332" r:id="rId16"/>
    <p:sldId id="267" r:id="rId17"/>
    <p:sldId id="268" r:id="rId18"/>
    <p:sldId id="274" r:id="rId19"/>
    <p:sldId id="275" r:id="rId20"/>
    <p:sldId id="276" r:id="rId21"/>
    <p:sldId id="329" r:id="rId22"/>
    <p:sldId id="269" r:id="rId23"/>
    <p:sldId id="330" r:id="rId24"/>
    <p:sldId id="270" r:id="rId25"/>
    <p:sldId id="331" r:id="rId26"/>
    <p:sldId id="271" r:id="rId27"/>
    <p:sldId id="272" r:id="rId28"/>
    <p:sldId id="273" r:id="rId29"/>
    <p:sldId id="277" r:id="rId30"/>
    <p:sldId id="278" r:id="rId31"/>
    <p:sldId id="279" r:id="rId32"/>
    <p:sldId id="333" r:id="rId33"/>
    <p:sldId id="280" r:id="rId34"/>
    <p:sldId id="281" r:id="rId35"/>
    <p:sldId id="282" r:id="rId36"/>
    <p:sldId id="283" r:id="rId37"/>
    <p:sldId id="284" r:id="rId38"/>
    <p:sldId id="286" r:id="rId39"/>
    <p:sldId id="335" r:id="rId40"/>
    <p:sldId id="334" r:id="rId41"/>
    <p:sldId id="257"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23" r:id="rId58"/>
    <p:sldId id="302" r:id="rId59"/>
    <p:sldId id="303" r:id="rId60"/>
    <p:sldId id="308" r:id="rId61"/>
    <p:sldId id="309" r:id="rId62"/>
    <p:sldId id="310" r:id="rId63"/>
    <p:sldId id="311" r:id="rId64"/>
    <p:sldId id="312" r:id="rId65"/>
    <p:sldId id="313" r:id="rId66"/>
    <p:sldId id="314" r:id="rId67"/>
    <p:sldId id="315" r:id="rId68"/>
    <p:sldId id="316" r:id="rId69"/>
    <p:sldId id="318" r:id="rId70"/>
    <p:sldId id="319" r:id="rId71"/>
    <p:sldId id="321" r:id="rId72"/>
    <p:sldId id="320" r:id="rId73"/>
    <p:sldId id="322" r:id="rId74"/>
    <p:sldId id="336" r:id="rId75"/>
    <p:sldId id="337"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692"/>
  </p:normalViewPr>
  <p:slideViewPr>
    <p:cSldViewPr>
      <p:cViewPr>
        <p:scale>
          <a:sx n="60" d="100"/>
          <a:sy n="60" d="100"/>
        </p:scale>
        <p:origin x="86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2692BC2-A932-D149-9873-7CA7BA459D07}" type="datetimeFigureOut">
              <a:rPr lang="en-CA"/>
              <a:pPr>
                <a:defRPr/>
              </a:pPr>
              <a:t>2019-03-24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C314AEA-D9A0-5F49-898D-DA2FE0342206}" type="slidenum">
              <a:rPr lang="en-CA" altLang="en-US"/>
              <a:pPr/>
              <a:t>‹#›</a:t>
            </a:fld>
            <a:endParaRPr lang="en-CA" altLang="en-US"/>
          </a:p>
        </p:txBody>
      </p:sp>
    </p:spTree>
    <p:extLst>
      <p:ext uri="{BB962C8B-B14F-4D97-AF65-F5344CB8AC3E}">
        <p14:creationId xmlns:p14="http://schemas.microsoft.com/office/powerpoint/2010/main" val="20726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0EDA6C-BBD9-F344-93C0-43372F9ED42F}" type="slidenum">
              <a:rPr lang="en-US" altLang="en-US">
                <a:latin typeface="Calibri" charset="0"/>
              </a:rPr>
              <a:pPr eaLnBrk="1" hangingPunct="1"/>
              <a:t>16</a:t>
            </a:fld>
            <a:endParaRPr lang="en-US" altLang="en-US">
              <a:latin typeface="Calibri"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46465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D1E0DD-30C7-5541-872C-7AF77C29B31C}" type="slidenum">
              <a:rPr lang="en-US" altLang="en-US">
                <a:latin typeface="Calibri" charset="0"/>
              </a:rPr>
              <a:pPr eaLnBrk="1" hangingPunct="1"/>
              <a:t>31</a:t>
            </a:fld>
            <a:endParaRPr lang="en-US" altLang="en-US">
              <a:latin typeface="Calibri"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39701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78575-48A0-264B-A3B5-59D5600A4B1B}" type="slidenum">
              <a:rPr lang="en-US" altLang="en-US">
                <a:latin typeface="Calibri" charset="0"/>
              </a:rPr>
              <a:pPr eaLnBrk="1" hangingPunct="1"/>
              <a:t>18</a:t>
            </a:fld>
            <a:endParaRPr lang="en-US" altLang="en-US">
              <a:latin typeface="Calibri"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124782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821017-51AA-0945-BF37-9798FA5707BA}" type="slidenum">
              <a:rPr lang="en-US" altLang="en-US">
                <a:latin typeface="Calibri" charset="0"/>
              </a:rPr>
              <a:pPr eaLnBrk="1" hangingPunct="1"/>
              <a:t>20</a:t>
            </a:fld>
            <a:endParaRPr lang="en-US" altLang="en-US">
              <a:latin typeface="Calibri"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204570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7D0795-745E-D846-BD27-6AC19106D3D3}" type="slidenum">
              <a:rPr lang="en-US" altLang="en-US">
                <a:latin typeface="Calibri" charset="0"/>
              </a:rPr>
              <a:pPr eaLnBrk="1" hangingPunct="1"/>
              <a:t>21</a:t>
            </a:fld>
            <a:endParaRPr lang="en-US" altLang="en-US">
              <a:latin typeface="Calibri"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90057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00408A-3823-EF4E-A3C8-8092C55D41E4}" type="slidenum">
              <a:rPr lang="en-US" altLang="en-US">
                <a:latin typeface="Calibri" charset="0"/>
              </a:rPr>
              <a:pPr eaLnBrk="1" hangingPunct="1"/>
              <a:t>22</a:t>
            </a:fld>
            <a:endParaRPr lang="en-US" altLang="en-US">
              <a:latin typeface="Calibri"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5435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49B80-D902-C14F-A4AB-4FFFA248BB0B}" type="slidenum">
              <a:rPr lang="en-US" altLang="en-US">
                <a:latin typeface="Calibri" charset="0"/>
              </a:rPr>
              <a:pPr eaLnBrk="1" hangingPunct="1"/>
              <a:t>26</a:t>
            </a:fld>
            <a:endParaRPr lang="en-US" altLang="en-US">
              <a:latin typeface="Calibri"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34167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0FBB8A-1875-1F46-B0BD-1767DD1964C9}" type="slidenum">
              <a:rPr lang="en-US" altLang="en-US">
                <a:latin typeface="Calibri" charset="0"/>
              </a:rPr>
              <a:pPr eaLnBrk="1" hangingPunct="1"/>
              <a:t>28</a:t>
            </a:fld>
            <a:endParaRPr lang="en-US" altLang="en-US">
              <a:latin typeface="Calibri"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11986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563FDF-9EA6-784A-AE8B-EB9208D69CE4}" type="slidenum">
              <a:rPr lang="en-US" altLang="en-US">
                <a:latin typeface="Calibri" charset="0"/>
              </a:rPr>
              <a:pPr eaLnBrk="1" hangingPunct="1"/>
              <a:t>29</a:t>
            </a:fld>
            <a:endParaRPr lang="en-US" altLang="en-US">
              <a:latin typeface="Calibri"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21487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453FBD-79C2-C840-A850-F3336A6FF9E2}" type="slidenum">
              <a:rPr lang="en-US" altLang="en-US">
                <a:latin typeface="Calibri" charset="0"/>
              </a:rPr>
              <a:pPr eaLnBrk="1" hangingPunct="1"/>
              <a:t>30</a:t>
            </a:fld>
            <a:endParaRPr lang="en-US" altLang="en-US">
              <a:latin typeface="Calibri"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en-US"/>
          </a:p>
        </p:txBody>
      </p:sp>
    </p:spTree>
    <p:extLst>
      <p:ext uri="{BB962C8B-B14F-4D97-AF65-F5344CB8AC3E}">
        <p14:creationId xmlns:p14="http://schemas.microsoft.com/office/powerpoint/2010/main" val="144769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B7617139-76BE-584F-B4C8-899CAF90F032}" type="datetimeFigureOut">
              <a:rPr lang="en-CA"/>
              <a:pPr>
                <a:defRPr/>
              </a:pPr>
              <a:t>2019-03-24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F1B710B3-FE9F-7348-86EE-B1674FE42704}" type="slidenum">
              <a:rPr lang="en-CA" altLang="en-US"/>
              <a:pPr/>
              <a:t>‹#›</a:t>
            </a:fld>
            <a:endParaRPr lang="en-CA" altLang="en-US"/>
          </a:p>
        </p:txBody>
      </p:sp>
    </p:spTree>
    <p:extLst>
      <p:ext uri="{BB962C8B-B14F-4D97-AF65-F5344CB8AC3E}">
        <p14:creationId xmlns:p14="http://schemas.microsoft.com/office/powerpoint/2010/main" val="45080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E285483-5738-7F48-93CF-F1E66B956816}" type="datetimeFigureOut">
              <a:rPr lang="en-CA"/>
              <a:pPr>
                <a:defRPr/>
              </a:pPr>
              <a:t>2019-03-24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335A8011-4EF4-7A4C-94B3-689B1DED6B8C}" type="slidenum">
              <a:rPr lang="en-CA" altLang="en-US"/>
              <a:pPr/>
              <a:t>‹#›</a:t>
            </a:fld>
            <a:endParaRPr lang="en-CA" altLang="en-US"/>
          </a:p>
        </p:txBody>
      </p:sp>
    </p:spTree>
    <p:extLst>
      <p:ext uri="{BB962C8B-B14F-4D97-AF65-F5344CB8AC3E}">
        <p14:creationId xmlns:p14="http://schemas.microsoft.com/office/powerpoint/2010/main" val="80063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1B47890-C902-7544-9460-30023F09514C}" type="datetimeFigureOut">
              <a:rPr lang="en-CA"/>
              <a:pPr>
                <a:defRPr/>
              </a:pPr>
              <a:t>2019-03-24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F08CFD4-8300-4449-BD45-3028FBED30B0}" type="slidenum">
              <a:rPr lang="en-CA" altLang="en-US"/>
              <a:pPr/>
              <a:t>‹#›</a:t>
            </a:fld>
            <a:endParaRPr lang="en-CA" altLang="en-US"/>
          </a:p>
        </p:txBody>
      </p:sp>
    </p:spTree>
    <p:extLst>
      <p:ext uri="{BB962C8B-B14F-4D97-AF65-F5344CB8AC3E}">
        <p14:creationId xmlns:p14="http://schemas.microsoft.com/office/powerpoint/2010/main" val="9446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CA"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AB2E2C9-AB2E-F143-9CDC-255C4275FD1D}" type="slidenum">
              <a:rPr lang="en-US" altLang="en-US"/>
              <a:pPr/>
              <a:t>‹#›</a:t>
            </a:fld>
            <a:endParaRPr lang="en-US" altLang="en-US"/>
          </a:p>
        </p:txBody>
      </p:sp>
    </p:spTree>
    <p:extLst>
      <p:ext uri="{BB962C8B-B14F-4D97-AF65-F5344CB8AC3E}">
        <p14:creationId xmlns:p14="http://schemas.microsoft.com/office/powerpoint/2010/main" val="71258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E86A927-1002-DB47-9BDC-066A58793690}" type="datetimeFigureOut">
              <a:rPr lang="en-CA"/>
              <a:pPr>
                <a:defRPr/>
              </a:pPr>
              <a:t>2019-03-24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BD7879AB-5B36-A446-82E4-B2C768A301FF}" type="slidenum">
              <a:rPr lang="en-CA" altLang="en-US"/>
              <a:pPr/>
              <a:t>‹#›</a:t>
            </a:fld>
            <a:endParaRPr lang="en-CA" altLang="en-US"/>
          </a:p>
        </p:txBody>
      </p:sp>
    </p:spTree>
    <p:extLst>
      <p:ext uri="{BB962C8B-B14F-4D97-AF65-F5344CB8AC3E}">
        <p14:creationId xmlns:p14="http://schemas.microsoft.com/office/powerpoint/2010/main" val="4342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B05218-8FC6-EE4D-8477-CCBC22FC89FF}" type="datetimeFigureOut">
              <a:rPr lang="en-CA"/>
              <a:pPr>
                <a:defRPr/>
              </a:pPr>
              <a:t>2019-03-24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A2F29F0A-B57D-E64E-BAA5-C0CDF6BD62B5}" type="slidenum">
              <a:rPr lang="en-CA" altLang="en-US"/>
              <a:pPr/>
              <a:t>‹#›</a:t>
            </a:fld>
            <a:endParaRPr lang="en-CA" altLang="en-US"/>
          </a:p>
        </p:txBody>
      </p:sp>
    </p:spTree>
    <p:extLst>
      <p:ext uri="{BB962C8B-B14F-4D97-AF65-F5344CB8AC3E}">
        <p14:creationId xmlns:p14="http://schemas.microsoft.com/office/powerpoint/2010/main" val="135793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C662B94-E80A-9041-A1FB-56EC11529092}" type="datetimeFigureOut">
              <a:rPr lang="en-CA"/>
              <a:pPr>
                <a:defRPr/>
              </a:pPr>
              <a:t>2019-03-24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5859806D-1E7F-2949-9826-4A23ED1F4A3C}" type="slidenum">
              <a:rPr lang="en-CA" altLang="en-US"/>
              <a:pPr/>
              <a:t>‹#›</a:t>
            </a:fld>
            <a:endParaRPr lang="en-CA" altLang="en-US"/>
          </a:p>
        </p:txBody>
      </p:sp>
    </p:spTree>
    <p:extLst>
      <p:ext uri="{BB962C8B-B14F-4D97-AF65-F5344CB8AC3E}">
        <p14:creationId xmlns:p14="http://schemas.microsoft.com/office/powerpoint/2010/main" val="145533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DF1F3459-B219-E741-8AC4-5F8AA6E90F72}" type="datetimeFigureOut">
              <a:rPr lang="en-CA"/>
              <a:pPr>
                <a:defRPr/>
              </a:pPr>
              <a:t>2019-03-24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F894EDC2-E0E5-264D-9F5C-39EA1BCD80EB}" type="slidenum">
              <a:rPr lang="en-CA" altLang="en-US"/>
              <a:pPr/>
              <a:t>‹#›</a:t>
            </a:fld>
            <a:endParaRPr lang="en-CA" altLang="en-US"/>
          </a:p>
        </p:txBody>
      </p:sp>
    </p:spTree>
    <p:extLst>
      <p:ext uri="{BB962C8B-B14F-4D97-AF65-F5344CB8AC3E}">
        <p14:creationId xmlns:p14="http://schemas.microsoft.com/office/powerpoint/2010/main" val="206889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F7BC0FBE-52FB-D940-8BE6-0DC8F854ECBB}" type="datetimeFigureOut">
              <a:rPr lang="en-CA"/>
              <a:pPr>
                <a:defRPr/>
              </a:pPr>
              <a:t>2019-03-24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A9C06257-E770-AB46-97B2-D5474188B49D}" type="slidenum">
              <a:rPr lang="en-CA" altLang="en-US"/>
              <a:pPr/>
              <a:t>‹#›</a:t>
            </a:fld>
            <a:endParaRPr lang="en-CA" altLang="en-US"/>
          </a:p>
        </p:txBody>
      </p:sp>
    </p:spTree>
    <p:extLst>
      <p:ext uri="{BB962C8B-B14F-4D97-AF65-F5344CB8AC3E}">
        <p14:creationId xmlns:p14="http://schemas.microsoft.com/office/powerpoint/2010/main" val="201270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7C8FB-3CF7-6A49-984F-BB7F6744EAC9}" type="datetimeFigureOut">
              <a:rPr lang="en-CA"/>
              <a:pPr>
                <a:defRPr/>
              </a:pPr>
              <a:t>2019-03-24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29A3033C-09D4-8F46-BD32-3EB2470E0A35}" type="slidenum">
              <a:rPr lang="en-CA" altLang="en-US"/>
              <a:pPr/>
              <a:t>‹#›</a:t>
            </a:fld>
            <a:endParaRPr lang="en-CA" altLang="en-US"/>
          </a:p>
        </p:txBody>
      </p:sp>
    </p:spTree>
    <p:extLst>
      <p:ext uri="{BB962C8B-B14F-4D97-AF65-F5344CB8AC3E}">
        <p14:creationId xmlns:p14="http://schemas.microsoft.com/office/powerpoint/2010/main" val="362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C621D7-DFC1-FC40-ABE3-674ACBE7103C}" type="datetimeFigureOut">
              <a:rPr lang="en-CA"/>
              <a:pPr>
                <a:defRPr/>
              </a:pPr>
              <a:t>2019-03-24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D7A401D8-AF8A-804A-A774-A53384604A19}" type="slidenum">
              <a:rPr lang="en-CA" altLang="en-US"/>
              <a:pPr/>
              <a:t>‹#›</a:t>
            </a:fld>
            <a:endParaRPr lang="en-CA" altLang="en-US"/>
          </a:p>
        </p:txBody>
      </p:sp>
    </p:spTree>
    <p:extLst>
      <p:ext uri="{BB962C8B-B14F-4D97-AF65-F5344CB8AC3E}">
        <p14:creationId xmlns:p14="http://schemas.microsoft.com/office/powerpoint/2010/main" val="115057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23AC87-9392-354B-91CF-5BF478FE403D}" type="datetimeFigureOut">
              <a:rPr lang="en-CA"/>
              <a:pPr>
                <a:defRPr/>
              </a:pPr>
              <a:t>2019-03-24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89A51939-F3C7-A549-87CA-1601B47DCB78}" type="slidenum">
              <a:rPr lang="en-CA" altLang="en-US"/>
              <a:pPr/>
              <a:t>‹#›</a:t>
            </a:fld>
            <a:endParaRPr lang="en-CA" altLang="en-US"/>
          </a:p>
        </p:txBody>
      </p:sp>
    </p:spTree>
    <p:extLst>
      <p:ext uri="{BB962C8B-B14F-4D97-AF65-F5344CB8AC3E}">
        <p14:creationId xmlns:p14="http://schemas.microsoft.com/office/powerpoint/2010/main" val="1828865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8372EB6-2604-7C40-BEA1-684F6560B119}" type="datetimeFigureOut">
              <a:rPr lang="en-CA"/>
              <a:pPr>
                <a:defRPr/>
              </a:pPr>
              <a:t>2019-03-24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6C90D5B-A5CC-CF48-8B99-252E805DD14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www.exploratorium.edu/baseball/reactiontime.html" TargetMode="External"/><Relationship Id="rId4" Type="http://schemas.openxmlformats.org/officeDocument/2006/relationships/image" Target="../media/image10.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christopherreeve.org/Research/Research.cfm?ID=178&amp;c=21"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4.wmf"/><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hyperlink" Target="http://abdellab.sunderland.ac.uk/lectures/Parmacology/Pics/anatomy/PNS.GIF"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ploratorium.edu/baseball/reactiontime.html" TargetMode="Externa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gif"/><Relationship Id="rId1" Type="http://schemas.openxmlformats.org/officeDocument/2006/relationships/slideLayout" Target="../slideLayouts/slideLayout1.xml"/><Relationship Id="rId2" Type="http://schemas.openxmlformats.org/officeDocument/2006/relationships/image" Target="../media/image4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wmf"/><Relationship Id="rId3" Type="http://schemas.openxmlformats.org/officeDocument/2006/relationships/image" Target="../media/image5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wmf"/><Relationship Id="rId3" Type="http://schemas.openxmlformats.org/officeDocument/2006/relationships/image" Target="../media/image6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wmf"/><Relationship Id="rId3" Type="http://schemas.openxmlformats.org/officeDocument/2006/relationships/image" Target="../media/image6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6/67/Illu_upper_extremity.jpg" TargetMode="External"/><Relationship Id="rId3" Type="http://schemas.openxmlformats.org/officeDocument/2006/relationships/image" Target="../media/image6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Human_leg_bones_labeled.svg" TargetMode="External"/><Relationship Id="rId3"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image" Target="../media/image8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69.xml.rels><?xml version="1.0" encoding="UTF-8" standalone="yes"?>
<Relationships xmlns="http://schemas.openxmlformats.org/package/2006/relationships"><Relationship Id="rId3" Type="http://schemas.openxmlformats.org/officeDocument/2006/relationships/image" Target="../media/image88.gif"/><Relationship Id="rId4" Type="http://schemas.openxmlformats.org/officeDocument/2006/relationships/image" Target="../media/image89.jpeg"/><Relationship Id="rId5" Type="http://schemas.openxmlformats.org/officeDocument/2006/relationships/image" Target="../media/image90.gif"/><Relationship Id="rId6"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image" Target="../media/image87.gi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eg"/><Relationship Id="rId3" Type="http://schemas.openxmlformats.org/officeDocument/2006/relationships/image" Target="../media/image8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gif"/></Relationships>
</file>

<file path=ppt/slides/_rels/slide73.xml.rels><?xml version="1.0" encoding="UTF-8" standalone="yes"?>
<Relationships xmlns="http://schemas.openxmlformats.org/package/2006/relationships"><Relationship Id="rId3" Type="http://schemas.openxmlformats.org/officeDocument/2006/relationships/image" Target="../media/image95.gif"/><Relationship Id="rId4" Type="http://schemas.openxmlformats.org/officeDocument/2006/relationships/image" Target="../media/image96.png"/><Relationship Id="rId5"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775"/>
            <a:ext cx="7772400" cy="1971675"/>
          </a:xfrm>
        </p:spPr>
        <p:txBody>
          <a:bodyPr rtlCol="0">
            <a:normAutofit fontScale="90000"/>
          </a:bodyPr>
          <a:lstStyle/>
          <a:p>
            <a:pPr eaLnBrk="1" fontAlgn="auto" hangingPunct="1">
              <a:spcAft>
                <a:spcPts val="0"/>
              </a:spcAft>
              <a:defRPr/>
            </a:pPr>
            <a:r>
              <a:rPr lang="en-CA" dirty="0" smtClean="0">
                <a:solidFill>
                  <a:srgbClr val="FFFF00"/>
                </a:solidFill>
                <a:effectLst>
                  <a:outerShdw blurRad="38100" dist="38100" dir="2700000" algn="tl">
                    <a:srgbClr val="000000">
                      <a:alpha val="43137"/>
                    </a:srgbClr>
                  </a:outerShdw>
                </a:effectLst>
              </a:rPr>
              <a:t>Chapter 7</a:t>
            </a:r>
            <a:br>
              <a:rPr lang="en-CA" dirty="0" smtClean="0">
                <a:solidFill>
                  <a:srgbClr val="FFFF00"/>
                </a:solidFill>
                <a:effectLst>
                  <a:outerShdw blurRad="38100" dist="38100" dir="2700000" algn="tl">
                    <a:srgbClr val="000000">
                      <a:alpha val="43137"/>
                    </a:srgbClr>
                  </a:outerShdw>
                </a:effectLst>
              </a:rPr>
            </a:br>
            <a:r>
              <a:rPr lang="en-CA" dirty="0" smtClean="0">
                <a:solidFill>
                  <a:srgbClr val="FFFF00"/>
                </a:solidFill>
                <a:effectLst>
                  <a:outerShdw blurRad="38100" dist="38100" dir="2700000" algn="tl">
                    <a:srgbClr val="000000">
                      <a:alpha val="43137"/>
                    </a:srgbClr>
                  </a:outerShdw>
                </a:effectLst>
              </a:rPr>
              <a:t>The Human Organism and the External World</a:t>
            </a:r>
          </a:p>
        </p:txBody>
      </p:sp>
      <p:sp>
        <p:nvSpPr>
          <p:cNvPr id="3" name="Subtitle 2"/>
          <p:cNvSpPr>
            <a:spLocks noGrp="1"/>
          </p:cNvSpPr>
          <p:nvPr>
            <p:ph type="subTitle" idx="1"/>
          </p:nvPr>
        </p:nvSpPr>
        <p:spPr>
          <a:xfrm>
            <a:off x="1371600" y="3886200"/>
            <a:ext cx="6400800" cy="2351088"/>
          </a:xfrm>
        </p:spPr>
        <p:txBody>
          <a:bodyPr rtlCol="0">
            <a:normAutofit/>
          </a:bodyPr>
          <a:lstStyle/>
          <a:p>
            <a:pPr eaLnBrk="1" fontAlgn="auto" hangingPunct="1">
              <a:spcAft>
                <a:spcPts val="0"/>
              </a:spcAft>
              <a:buFont typeface="Arial" pitchFamily="34" charset="0"/>
              <a:buNone/>
              <a:defRPr/>
            </a:pPr>
            <a:r>
              <a:rPr lang="en-CA" dirty="0" smtClean="0">
                <a:solidFill>
                  <a:srgbClr val="FFCCFF"/>
                </a:solidFill>
                <a:effectLst>
                  <a:outerShdw blurRad="38100" dist="38100" dir="2700000" algn="tl">
                    <a:srgbClr val="000000">
                      <a:alpha val="43137"/>
                    </a:srgbClr>
                  </a:outerShdw>
                </a:effectLst>
              </a:rPr>
              <a:t>Main Topics:</a:t>
            </a:r>
          </a:p>
          <a:p>
            <a:pPr eaLnBrk="1" fontAlgn="auto" hangingPunct="1">
              <a:spcAft>
                <a:spcPts val="0"/>
              </a:spcAft>
              <a:buFont typeface="Arial" pitchFamily="34" charset="0"/>
              <a:buNone/>
              <a:defRPr/>
            </a:pPr>
            <a:r>
              <a:rPr lang="en-CA" dirty="0" smtClean="0">
                <a:solidFill>
                  <a:srgbClr val="FFCCFF"/>
                </a:solidFill>
                <a:effectLst>
                  <a:outerShdw blurRad="38100" dist="38100" dir="2700000" algn="tl">
                    <a:srgbClr val="000000">
                      <a:alpha val="43137"/>
                    </a:srgbClr>
                  </a:outerShdw>
                </a:effectLst>
              </a:rPr>
              <a:t>The Nervous System</a:t>
            </a:r>
          </a:p>
          <a:p>
            <a:pPr eaLnBrk="1" fontAlgn="auto" hangingPunct="1">
              <a:spcAft>
                <a:spcPts val="0"/>
              </a:spcAft>
              <a:buFont typeface="Arial" pitchFamily="34" charset="0"/>
              <a:buNone/>
              <a:defRPr/>
            </a:pPr>
            <a:r>
              <a:rPr lang="en-CA" dirty="0" smtClean="0">
                <a:solidFill>
                  <a:srgbClr val="FFCCFF"/>
                </a:solidFill>
                <a:effectLst>
                  <a:outerShdw blurRad="38100" dist="38100" dir="2700000" algn="tl">
                    <a:srgbClr val="000000">
                      <a:alpha val="43137"/>
                    </a:srgbClr>
                  </a:outerShdw>
                </a:effectLst>
              </a:rPr>
              <a:t>The Sensory Organs</a:t>
            </a:r>
          </a:p>
          <a:p>
            <a:pPr eaLnBrk="1" fontAlgn="auto" hangingPunct="1">
              <a:spcAft>
                <a:spcPts val="0"/>
              </a:spcAft>
              <a:buFont typeface="Arial" pitchFamily="34" charset="0"/>
              <a:buNone/>
              <a:defRPr/>
            </a:pPr>
            <a:r>
              <a:rPr lang="en-CA" dirty="0" smtClean="0">
                <a:solidFill>
                  <a:srgbClr val="FFCCFF"/>
                </a:solidFill>
                <a:effectLst>
                  <a:outerShdw blurRad="38100" dist="38100" dir="2700000" algn="tl">
                    <a:srgbClr val="000000">
                      <a:alpha val="43137"/>
                    </a:srgbClr>
                  </a:outerShdw>
                </a:effectLst>
              </a:rPr>
              <a:t>Musculoskeletal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ltLang="en-US"/>
              <a:t>Nerves</a:t>
            </a:r>
          </a:p>
        </p:txBody>
      </p:sp>
      <p:pic>
        <p:nvPicPr>
          <p:cNvPr id="12291" name="Picture 2" descr="http://www.becomehealthynow.com/images/organs/nervous/nerve_bund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3213100"/>
            <a:ext cx="39751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ontent Placeholder 2"/>
          <p:cNvSpPr>
            <a:spLocks noGrp="1"/>
          </p:cNvSpPr>
          <p:nvPr>
            <p:ph idx="1"/>
          </p:nvPr>
        </p:nvSpPr>
        <p:spPr>
          <a:xfrm>
            <a:off x="323850" y="1412875"/>
            <a:ext cx="8229600" cy="4525963"/>
          </a:xfrm>
        </p:spPr>
        <p:txBody>
          <a:bodyPr/>
          <a:lstStyle/>
          <a:p>
            <a:r>
              <a:rPr lang="en-CA" altLang="en-US"/>
              <a:t>A nerve is a structure that helps transmit information between the central nervous system and the various regions of the body.</a:t>
            </a:r>
          </a:p>
          <a:p>
            <a:r>
              <a:rPr lang="en-CA" altLang="en-US"/>
              <a:t>A nerve contains:</a:t>
            </a:r>
          </a:p>
          <a:p>
            <a:pPr lvl="1"/>
            <a:r>
              <a:rPr lang="en-CA" altLang="en-US"/>
              <a:t>Bundles of neurons and their axons.</a:t>
            </a:r>
          </a:p>
          <a:p>
            <a:pPr lvl="1"/>
            <a:r>
              <a:rPr lang="en-CA" altLang="en-US"/>
              <a:t>Protective connective tissue.</a:t>
            </a:r>
          </a:p>
          <a:p>
            <a:pPr lvl="1"/>
            <a:r>
              <a:rPr lang="en-CA" altLang="en-US"/>
              <a:t>Blood vessels.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descr="Rectangle: Click to edit Master text styles&#10;Second level&#10;Third level&#10;Fourth level&#10;Fifth level"/>
          <p:cNvSpPr>
            <a:spLocks noGrp="1" noChangeArrowheads="1"/>
          </p:cNvSpPr>
          <p:nvPr>
            <p:ph type="body" idx="1"/>
          </p:nvPr>
        </p:nvSpPr>
        <p:spPr>
          <a:xfrm>
            <a:off x="685800" y="0"/>
            <a:ext cx="7772400" cy="4114800"/>
          </a:xfrm>
        </p:spPr>
        <p:txBody>
          <a:bodyPr/>
          <a:lstStyle/>
          <a:p>
            <a:pPr eaLnBrk="1" hangingPunct="1"/>
            <a:r>
              <a:rPr lang="en-US" altLang="en-US" sz="2800"/>
              <a:t>Types of nerve tissue: </a:t>
            </a:r>
          </a:p>
          <a:p>
            <a:pPr lvl="1" eaLnBrk="1" hangingPunct="1"/>
            <a:r>
              <a:rPr lang="en-US" altLang="en-US" sz="2400" b="1"/>
              <a:t>Sensory receptors </a:t>
            </a:r>
            <a:r>
              <a:rPr lang="en-US" altLang="en-US" sz="2400" b="1" i="1"/>
              <a:t>(receptors)</a:t>
            </a:r>
          </a:p>
          <a:p>
            <a:pPr lvl="2" eaLnBrk="1" hangingPunct="1"/>
            <a:r>
              <a:rPr lang="en-US" altLang="en-US" sz="2000"/>
              <a:t>Picks up stimulus and transforms it into an impulse</a:t>
            </a:r>
          </a:p>
          <a:p>
            <a:pPr lvl="1" eaLnBrk="1" hangingPunct="1"/>
            <a:r>
              <a:rPr lang="en-US" altLang="en-US" sz="2400" b="1"/>
              <a:t>Sensory nerves</a:t>
            </a:r>
            <a:r>
              <a:rPr lang="en-US" altLang="en-US" sz="2400"/>
              <a:t> </a:t>
            </a:r>
            <a:r>
              <a:rPr lang="en-US" altLang="en-US" sz="2400" b="1" i="1"/>
              <a:t>(Incoming stimulus)</a:t>
            </a:r>
          </a:p>
          <a:p>
            <a:pPr lvl="2" eaLnBrk="1" hangingPunct="1"/>
            <a:r>
              <a:rPr lang="en-US" altLang="en-US" sz="2000"/>
              <a:t>connect sensory organs to spine and/or brain.</a:t>
            </a:r>
          </a:p>
          <a:p>
            <a:pPr lvl="1" eaLnBrk="1" hangingPunct="1"/>
            <a:r>
              <a:rPr lang="en-US" altLang="en-US" sz="2400" b="1"/>
              <a:t>Motor nerves</a:t>
            </a:r>
            <a:r>
              <a:rPr lang="en-US" altLang="en-US" sz="2400"/>
              <a:t> </a:t>
            </a:r>
            <a:r>
              <a:rPr lang="en-US" altLang="en-US" sz="2400" b="1" i="1"/>
              <a:t>(Outgoing response)</a:t>
            </a:r>
          </a:p>
          <a:p>
            <a:pPr lvl="2" eaLnBrk="1" hangingPunct="1"/>
            <a:r>
              <a:rPr lang="en-US" altLang="en-US" sz="2000"/>
              <a:t>connect (spinal cord and brain) to (muscles and glands)</a:t>
            </a:r>
          </a:p>
          <a:p>
            <a:pPr lvl="1" eaLnBrk="1" hangingPunct="1"/>
            <a:r>
              <a:rPr lang="en-US" altLang="en-US" sz="2400" b="1"/>
              <a:t>Interneurons (</a:t>
            </a:r>
            <a:r>
              <a:rPr lang="en-US" altLang="en-US" sz="2400" b="1" i="1"/>
              <a:t>nervous system highway)</a:t>
            </a:r>
            <a:r>
              <a:rPr lang="en-US" altLang="en-US" sz="2400" b="1"/>
              <a:t> </a:t>
            </a:r>
          </a:p>
          <a:p>
            <a:pPr lvl="2" eaLnBrk="1" hangingPunct="1"/>
            <a:r>
              <a:rPr lang="en-US" altLang="en-US" sz="1800"/>
              <a:t>Connect sensory and motor neurons and carry impulses between them</a:t>
            </a:r>
          </a:p>
        </p:txBody>
      </p:sp>
      <p:pic>
        <p:nvPicPr>
          <p:cNvPr id="13315" name="Picture 13"/>
          <p:cNvPicPr>
            <a:picLocks noChangeAspect="1" noChangeArrowheads="1"/>
          </p:cNvPicPr>
          <p:nvPr/>
        </p:nvPicPr>
        <p:blipFill>
          <a:blip r:embed="rId2">
            <a:lum bright="-34000" contrast="50000"/>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79" name="Picture 15" descr="http://peapods.typepad.com/.a/6a00d8341cfdd653ef011168f49ec5970c-700w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5589588"/>
            <a:ext cx="12604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n-US" altLang="en-US"/>
              <a:t>Movement of an </a:t>
            </a:r>
            <a:r>
              <a:rPr lang="en-US" altLang="en-US">
                <a:hlinkClick r:id="rId3"/>
              </a:rPr>
              <a:t>Impulse</a:t>
            </a:r>
            <a:endParaRPr lang="en-US" altLang="en-US"/>
          </a:p>
        </p:txBody>
      </p:sp>
      <p:sp>
        <p:nvSpPr>
          <p:cNvPr id="10243" name="Rectangle 3" descr="Rectangle: Click to edit Master text styles&#10;Second level&#10;Third level&#10;Fourth level&#10;Fifth level"/>
          <p:cNvSpPr>
            <a:spLocks noGrp="1" noChangeArrowheads="1"/>
          </p:cNvSpPr>
          <p:nvPr>
            <p:ph type="body" idx="1"/>
          </p:nvPr>
        </p:nvSpPr>
        <p:spPr>
          <a:xfrm>
            <a:off x="1371600" y="1341438"/>
            <a:ext cx="7772400" cy="4114800"/>
          </a:xfrm>
        </p:spPr>
        <p:txBody>
          <a:bodyPr/>
          <a:lstStyle/>
          <a:p>
            <a:pPr eaLnBrk="1" hangingPunct="1"/>
            <a:r>
              <a:rPr lang="en-US" altLang="en-US"/>
              <a:t>An Impulse is an electro-chemical signal </a:t>
            </a:r>
          </a:p>
          <a:p>
            <a:pPr eaLnBrk="1" hangingPunct="1"/>
            <a:r>
              <a:rPr lang="en-US" altLang="en-US"/>
              <a:t>It passes through neurons that either: </a:t>
            </a:r>
          </a:p>
          <a:p>
            <a:pPr lvl="1" eaLnBrk="1" hangingPunct="1"/>
            <a:r>
              <a:rPr lang="en-US" altLang="en-US"/>
              <a:t>pick up sensory info and send impulse for processing (sensory neurons)</a:t>
            </a:r>
          </a:p>
          <a:p>
            <a:pPr lvl="2" eaLnBrk="1" hangingPunct="1"/>
            <a:r>
              <a:rPr lang="en-US" altLang="en-US"/>
              <a:t>(to the brain/spinal cord) or</a:t>
            </a:r>
          </a:p>
          <a:p>
            <a:pPr lvl="1" eaLnBrk="1" hangingPunct="1"/>
            <a:r>
              <a:rPr lang="en-US" altLang="en-US"/>
              <a:t>Send impulse from processor to effect a response (motor neurons)</a:t>
            </a:r>
          </a:p>
          <a:p>
            <a:pPr lvl="1" eaLnBrk="1" hangingPunct="1">
              <a:buFont typeface="Wingdings" charset="2"/>
              <a:buNone/>
            </a:pPr>
            <a:endParaRPr lang="en-US" altLang="en-US"/>
          </a:p>
        </p:txBody>
      </p:sp>
      <p:pic>
        <p:nvPicPr>
          <p:cNvPr id="14341" name="Picture 5" descr="bio_ch35_6160"/>
          <p:cNvPicPr>
            <a:picLocks noChangeAspect="1" noChangeArrowheads="1"/>
          </p:cNvPicPr>
          <p:nvPr/>
        </p:nvPicPr>
        <p:blipFill>
          <a:blip r:embed="rId4">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6019800" y="5097463"/>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bio_ch35_6160"/>
          <p:cNvPicPr>
            <a:picLocks noChangeAspect="1" noChangeArrowheads="1"/>
          </p:cNvPicPr>
          <p:nvPr/>
        </p:nvPicPr>
        <p:blipFill>
          <a:blip r:embed="rId4">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2971800" y="5435600"/>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bio_ch35_6160"/>
          <p:cNvPicPr>
            <a:picLocks noChangeAspect="1" noChangeArrowheads="1"/>
          </p:cNvPicPr>
          <p:nvPr/>
        </p:nvPicPr>
        <p:blipFill>
          <a:blip r:embed="rId4">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0" y="5435600"/>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19"/>
          <p:cNvGrpSpPr>
            <a:grpSpLocks/>
          </p:cNvGrpSpPr>
          <p:nvPr/>
        </p:nvGrpSpPr>
        <p:grpSpPr bwMode="auto">
          <a:xfrm>
            <a:off x="3429000" y="4716463"/>
            <a:ext cx="4038600" cy="1447800"/>
            <a:chOff x="2160" y="2971"/>
            <a:chExt cx="2544" cy="912"/>
          </a:xfrm>
        </p:grpSpPr>
        <p:sp>
          <p:nvSpPr>
            <p:cNvPr id="14347" name="AutoShape 9"/>
            <p:cNvSpPr>
              <a:spLocks/>
            </p:cNvSpPr>
            <p:nvPr/>
          </p:nvSpPr>
          <p:spPr bwMode="auto">
            <a:xfrm rot="5627002">
              <a:off x="3720" y="3091"/>
              <a:ext cx="192" cy="624"/>
            </a:xfrm>
            <a:prstGeom prst="leftBrace">
              <a:avLst>
                <a:gd name="adj1" fmla="val 2708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14348" name="Text Box 10"/>
            <p:cNvSpPr txBox="1">
              <a:spLocks noChangeArrowheads="1"/>
            </p:cNvSpPr>
            <p:nvPr/>
          </p:nvSpPr>
          <p:spPr bwMode="auto">
            <a:xfrm>
              <a:off x="3360" y="2971"/>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alibri" charset="0"/>
                </a:rPr>
                <a:t>Synapse</a:t>
              </a:r>
            </a:p>
          </p:txBody>
        </p:sp>
        <p:sp>
          <p:nvSpPr>
            <p:cNvPr id="14349" name="AutoShape 11"/>
            <p:cNvSpPr>
              <a:spLocks/>
            </p:cNvSpPr>
            <p:nvPr/>
          </p:nvSpPr>
          <p:spPr bwMode="auto">
            <a:xfrm rot="10095721">
              <a:off x="2160" y="3259"/>
              <a:ext cx="192" cy="624"/>
            </a:xfrm>
            <a:prstGeom prst="leftBrace">
              <a:avLst>
                <a:gd name="adj1" fmla="val 2708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14350" name="Text Box 12"/>
            <p:cNvSpPr txBox="1">
              <a:spLocks noChangeArrowheads="1"/>
            </p:cNvSpPr>
            <p:nvPr/>
          </p:nvSpPr>
          <p:spPr bwMode="auto">
            <a:xfrm>
              <a:off x="2160" y="2971"/>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alibri" charset="0"/>
                </a:rPr>
                <a:t>Synapse</a:t>
              </a:r>
            </a:p>
          </p:txBody>
        </p:sp>
      </p:grpSp>
      <p:pic>
        <p:nvPicPr>
          <p:cNvPr id="1025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720">
            <a:off x="0" y="3276600"/>
            <a:ext cx="16478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8" descr="bio_ch35_6160"/>
          <p:cNvPicPr>
            <a:picLocks noChangeAspect="1" noChangeArrowheads="1"/>
          </p:cNvPicPr>
          <p:nvPr/>
        </p:nvPicPr>
        <p:blipFill>
          <a:blip r:embed="rId4">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rot="1711436">
            <a:off x="1371600" y="4259263"/>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repeatCount="indefinite" fill="hold" nodeType="clickEffect">
                                  <p:stCondLst>
                                    <p:cond delay="0"/>
                                  </p:stCondLst>
                                  <p:childTnLst>
                                    <p:animMotion origin="layout" path="M -4.72222E-6 1.11111E-6 C -0.02205 0.00926 -0.0441 0.01875 -0.06406 0.02292 C -0.08403 0.02708 -0.10156 0.02477 -0.12031 0.025 C -0.13906 0.02523 -0.16042 0.02778 -0.17656 0.025 C -0.19271 0.02222 -0.20573 0.01458 -0.21719 0.00833 C -0.22865 0.00208 -0.23281 -0.01227 -0.24531 -0.0125 C -0.25799 -0.01273 -0.27969 -0.00301 -0.29375 0.00625 C -0.30781 0.01551 -0.31441 0.03171 -0.32969 0.04375 C -0.34514 0.05579 -0.36597 0.07361 -0.38594 0.07917 C -0.4059 0.08472 -0.43003 0.07639 -0.45 0.07708 C -0.46997 0.07778 -0.49149 0.08495 -0.50625 0.08333 C -0.52101 0.08171 -0.52708 0.07477 -0.53906 0.06667 C -0.55104 0.05856 -0.56597 0.0419 -0.57812 0.03542 C -0.59028 0.02894 -0.59965 0.02616 -0.6125 0.02708 C -0.62535 0.02801 -0.64149 0.03588 -0.65469 0.04167 C -0.66788 0.04745 -0.6776 0.05556 -0.69219 0.0625 C -0.70677 0.06944 -0.72552 0.08125 -0.74219 0.08333 C -0.75885 0.08542 -0.77639 0.07523 -0.79219 0.075 C -0.80799 0.07477 -0.82187 0.08611 -0.8375 0.08125 C -0.85312 0.07639 -0.87795 0.05162 -0.88594 0.04583 " pathEditMode="relative" ptsTypes="aaaaaaaaaaaaaaaaaaaA">
                                      <p:cBhvr>
                                        <p:cTn id="28" dur="2000" fill="hold"/>
                                        <p:tgtEl>
                                          <p:spTgt spid="112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altLang="en-US"/>
              <a:t>Nerve Impulses</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5400675"/>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53616">
            <a:off x="166688" y="3173413"/>
            <a:ext cx="3152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fade">
                                      <p:cBhvr>
                                        <p:cTn id="7" dur="500"/>
                                        <p:tgtEl>
                                          <p:spTgt spid="10752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7527"/>
                                        </p:tgtEl>
                                        <p:attrNameLst>
                                          <p:attrName>style.visibility</p:attrName>
                                        </p:attrNameLst>
                                      </p:cBhvr>
                                      <p:to>
                                        <p:strVal val="visible"/>
                                      </p:to>
                                    </p:set>
                                    <p:animEffect transition="in" filter="fade">
                                      <p:cBhvr>
                                        <p:cTn id="11" dur="500"/>
                                        <p:tgtEl>
                                          <p:spTgt spid="1075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529"/>
                                        </p:tgtEl>
                                        <p:attrNameLst>
                                          <p:attrName>style.visibility</p:attrName>
                                        </p:attrNameLst>
                                      </p:cBhvr>
                                      <p:to>
                                        <p:strVal val="visible"/>
                                      </p:to>
                                    </p:set>
                                    <p:animEffect transition="in" filter="fade">
                                      <p:cBhvr>
                                        <p:cTn id="15" dur="500"/>
                                        <p:tgtEl>
                                          <p:spTgt spid="10752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7530"/>
                                        </p:tgtEl>
                                        <p:attrNameLst>
                                          <p:attrName>style.visibility</p:attrName>
                                        </p:attrNameLst>
                                      </p:cBhvr>
                                      <p:to>
                                        <p:strVal val="visible"/>
                                      </p:to>
                                    </p:set>
                                    <p:animEffect transition="in" filter="fade">
                                      <p:cBhvr>
                                        <p:cTn id="19" dur="500"/>
                                        <p:tgtEl>
                                          <p:spTgt spid="10753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nodeType="afterGroup">
                            <p:stCondLst>
                              <p:cond delay="550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nodeType="afterGroup">
                            <p:stCondLst>
                              <p:cond delay="60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nodeType="afterGroup">
                            <p:stCondLst>
                              <p:cond delay="6500"/>
                            </p:stCondLst>
                            <p:childTnLst>
                              <p:par>
                                <p:cTn id="66" presetID="10"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nodeType="afterGroup">
                            <p:stCondLst>
                              <p:cond delay="70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eaLnBrk="1" hangingPunct="1"/>
            <a:r>
              <a:rPr lang="en-CA" altLang="en-US"/>
              <a:t>Quick definitions</a:t>
            </a:r>
          </a:p>
        </p:txBody>
      </p:sp>
      <p:sp>
        <p:nvSpPr>
          <p:cNvPr id="16387" name="Rectangle 3" descr="Rectangle: Click to edit Master text styles&#10;Second level&#10;Third level&#10;Fourth level&#10;Fifth level"/>
          <p:cNvSpPr>
            <a:spLocks noGrp="1" noChangeArrowheads="1"/>
          </p:cNvSpPr>
          <p:nvPr>
            <p:ph type="body" idx="1"/>
          </p:nvPr>
        </p:nvSpPr>
        <p:spPr>
          <a:xfrm>
            <a:off x="468313" y="908050"/>
            <a:ext cx="8280400" cy="5662613"/>
          </a:xfrm>
        </p:spPr>
        <p:txBody>
          <a:bodyPr/>
          <a:lstStyle/>
          <a:p>
            <a:pPr eaLnBrk="1" hangingPunct="1">
              <a:lnSpc>
                <a:spcPct val="80000"/>
              </a:lnSpc>
            </a:pPr>
            <a:r>
              <a:rPr lang="en-CA" altLang="en-US" sz="2400" u="sng"/>
              <a:t>Neuron</a:t>
            </a:r>
            <a:r>
              <a:rPr lang="en-CA" altLang="en-US" sz="2400"/>
              <a:t>: a specialized nerve cell</a:t>
            </a:r>
          </a:p>
          <a:p>
            <a:pPr eaLnBrk="1" hangingPunct="1">
              <a:lnSpc>
                <a:spcPct val="80000"/>
              </a:lnSpc>
            </a:pPr>
            <a:r>
              <a:rPr lang="en-CA" altLang="en-US" sz="2400" u="sng"/>
              <a:t>Impulse:</a:t>
            </a:r>
            <a:r>
              <a:rPr lang="en-CA" altLang="en-US" sz="2400"/>
              <a:t> an electro-chemical signal transmitted through a neuron (or nerve).</a:t>
            </a:r>
          </a:p>
          <a:p>
            <a:pPr eaLnBrk="1" hangingPunct="1">
              <a:lnSpc>
                <a:spcPct val="80000"/>
              </a:lnSpc>
            </a:pPr>
            <a:r>
              <a:rPr lang="en-CA" altLang="en-US" sz="2400" u="sng"/>
              <a:t>CNS</a:t>
            </a:r>
            <a:r>
              <a:rPr lang="en-CA" altLang="en-US" sz="2400"/>
              <a:t> </a:t>
            </a:r>
            <a:r>
              <a:rPr lang="en-CA" altLang="en-US" sz="1800"/>
              <a:t>(Central Nervous System)</a:t>
            </a:r>
            <a:r>
              <a:rPr lang="en-CA" altLang="en-US" sz="2400"/>
              <a:t>:  The brain &amp; spinal cord.</a:t>
            </a:r>
          </a:p>
          <a:p>
            <a:pPr eaLnBrk="1" hangingPunct="1">
              <a:lnSpc>
                <a:spcPct val="80000"/>
              </a:lnSpc>
            </a:pPr>
            <a:r>
              <a:rPr lang="en-CA" altLang="en-US" sz="2400" u="sng"/>
              <a:t>PNS</a:t>
            </a:r>
            <a:r>
              <a:rPr lang="en-CA" altLang="en-US" sz="2400"/>
              <a:t> </a:t>
            </a:r>
            <a:r>
              <a:rPr lang="en-CA" altLang="en-US" sz="2000"/>
              <a:t>(Peripheral Nervous System) </a:t>
            </a:r>
            <a:r>
              <a:rPr lang="en-CA" altLang="en-US" sz="2400"/>
              <a:t>: The other nerves. They connect different parts of the body to the CNS. </a:t>
            </a:r>
          </a:p>
          <a:p>
            <a:pPr eaLnBrk="1" hangingPunct="1">
              <a:lnSpc>
                <a:spcPct val="80000"/>
              </a:lnSpc>
            </a:pPr>
            <a:r>
              <a:rPr lang="en-CA" altLang="en-US" sz="2400" u="sng"/>
              <a:t>Stimulus</a:t>
            </a:r>
            <a:r>
              <a:rPr lang="en-CA" altLang="en-US" sz="2400"/>
              <a:t>:  anything perceived by a living organism that can trigger a reaction.  Examples: light, sound, heat etc.</a:t>
            </a:r>
          </a:p>
          <a:p>
            <a:pPr eaLnBrk="1" hangingPunct="1">
              <a:lnSpc>
                <a:spcPct val="80000"/>
              </a:lnSpc>
            </a:pPr>
            <a:r>
              <a:rPr lang="en-CA" altLang="en-US" sz="2400" u="sng"/>
              <a:t>Sensory </a:t>
            </a:r>
            <a:r>
              <a:rPr lang="en-CA" altLang="en-US" sz="2400" i="1" u="sng"/>
              <a:t>neuron</a:t>
            </a:r>
            <a:r>
              <a:rPr lang="en-CA" altLang="en-US" sz="2400"/>
              <a:t>: one that sends an </a:t>
            </a:r>
            <a:r>
              <a:rPr lang="en-CA" altLang="en-US" sz="2400" i="1"/>
              <a:t>impulse</a:t>
            </a:r>
            <a:r>
              <a:rPr lang="en-CA" altLang="en-US" sz="2400"/>
              <a:t> </a:t>
            </a:r>
            <a:r>
              <a:rPr lang="en-CA" altLang="en-US" sz="2400" b="1"/>
              <a:t>towards</a:t>
            </a:r>
            <a:r>
              <a:rPr lang="en-CA" altLang="en-US" sz="2400"/>
              <a:t> the </a:t>
            </a:r>
            <a:r>
              <a:rPr lang="en-CA" altLang="en-US" sz="2400" i="1"/>
              <a:t>CNS</a:t>
            </a:r>
          </a:p>
          <a:p>
            <a:pPr eaLnBrk="1" hangingPunct="1">
              <a:lnSpc>
                <a:spcPct val="80000"/>
              </a:lnSpc>
            </a:pPr>
            <a:r>
              <a:rPr lang="en-CA" altLang="en-US" sz="2400" u="sng"/>
              <a:t>Motor </a:t>
            </a:r>
            <a:r>
              <a:rPr lang="en-CA" altLang="en-US" sz="2400" i="1" u="sng"/>
              <a:t>neuron</a:t>
            </a:r>
            <a:r>
              <a:rPr lang="en-CA" altLang="en-US" sz="2400"/>
              <a:t>: one that carries an </a:t>
            </a:r>
            <a:r>
              <a:rPr lang="en-CA" altLang="en-US" sz="2400" i="1"/>
              <a:t>impulse</a:t>
            </a:r>
            <a:r>
              <a:rPr lang="en-CA" altLang="en-US" sz="2400" b="1"/>
              <a:t> away </a:t>
            </a:r>
            <a:r>
              <a:rPr lang="en-CA" altLang="en-US" sz="2400"/>
              <a:t>from the brain towards a muscle or gland</a:t>
            </a:r>
          </a:p>
          <a:p>
            <a:pPr eaLnBrk="1" hangingPunct="1">
              <a:lnSpc>
                <a:spcPct val="80000"/>
              </a:lnSpc>
            </a:pPr>
            <a:r>
              <a:rPr lang="en-CA" altLang="en-US" sz="2400" u="sng"/>
              <a:t>Interneurons</a:t>
            </a:r>
            <a:r>
              <a:rPr lang="en-CA" altLang="en-US" sz="2400"/>
              <a:t>: neurons in the brain &amp; spinal cord that may connect </a:t>
            </a:r>
            <a:r>
              <a:rPr lang="en-CA" altLang="en-US" sz="2400" i="1"/>
              <a:t>sensory</a:t>
            </a:r>
            <a:r>
              <a:rPr lang="en-CA" altLang="en-US" sz="2400"/>
              <a:t> and </a:t>
            </a:r>
            <a:r>
              <a:rPr lang="en-CA" altLang="en-US" sz="2400" i="1"/>
              <a:t>motor</a:t>
            </a:r>
            <a:r>
              <a:rPr lang="en-CA" altLang="en-US" sz="2400"/>
              <a:t> </a:t>
            </a:r>
            <a:r>
              <a:rPr lang="en-CA" altLang="en-US" sz="2400" i="1"/>
              <a:t>neurons</a:t>
            </a:r>
            <a:r>
              <a:rPr lang="en-CA" altLang="en-US" sz="2400"/>
              <a:t>, and can process </a:t>
            </a:r>
            <a:r>
              <a:rPr lang="en-CA" altLang="en-US" sz="2400" i="1"/>
              <a:t>impulses</a:t>
            </a:r>
            <a:r>
              <a:rPr lang="en-CA" altLang="en-US" sz="2400"/>
              <a:t>.</a:t>
            </a:r>
          </a:p>
          <a:p>
            <a:pPr eaLnBrk="1" hangingPunct="1">
              <a:lnSpc>
                <a:spcPct val="80000"/>
              </a:lnSpc>
            </a:pPr>
            <a:r>
              <a:rPr lang="en-CA" altLang="en-US" sz="2400" u="sng"/>
              <a:t>Synapse</a:t>
            </a:r>
            <a:r>
              <a:rPr lang="en-CA" altLang="en-US" sz="2400"/>
              <a:t>: A transition zone where two </a:t>
            </a:r>
            <a:r>
              <a:rPr lang="en-CA" altLang="en-US" sz="2400" i="1"/>
              <a:t>neurons</a:t>
            </a:r>
            <a:r>
              <a:rPr lang="en-CA" altLang="en-US" sz="2400"/>
              <a:t> connect that allows a nerve impulse to be transmitted.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altLang="en-US"/>
              <a:t>Assignments</a:t>
            </a:r>
          </a:p>
        </p:txBody>
      </p:sp>
      <p:sp>
        <p:nvSpPr>
          <p:cNvPr id="17411" name="Content Placeholder 2"/>
          <p:cNvSpPr>
            <a:spLocks noGrp="1"/>
          </p:cNvSpPr>
          <p:nvPr>
            <p:ph idx="1"/>
          </p:nvPr>
        </p:nvSpPr>
        <p:spPr/>
        <p:txBody>
          <a:bodyPr/>
          <a:lstStyle/>
          <a:p>
            <a:r>
              <a:rPr lang="en-CA" altLang="en-US"/>
              <a:t>Read pages 201 to 204 in textbook</a:t>
            </a:r>
          </a:p>
          <a:p>
            <a:r>
              <a:rPr lang="en-CA" altLang="en-US"/>
              <a:t>Do pages 121 and 122 in workbook.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2590800"/>
            <a:ext cx="7772400" cy="1143000"/>
          </a:xfrm>
        </p:spPr>
        <p:txBody>
          <a:bodyPr/>
          <a:lstStyle/>
          <a:p>
            <a:pPr eaLnBrk="1" hangingPunct="1"/>
            <a:r>
              <a:rPr lang="en-US" altLang="en-US"/>
              <a:t>Divisions of the Nervous System</a:t>
            </a:r>
          </a:p>
        </p:txBody>
      </p:sp>
      <p:sp>
        <p:nvSpPr>
          <p:cNvPr id="2051" name="Rectangle 3"/>
          <p:cNvSpPr>
            <a:spLocks noGrp="1" noChangeArrowheads="1"/>
          </p:cNvSpPr>
          <p:nvPr>
            <p:ph type="subTitle" idx="1"/>
          </p:nvPr>
        </p:nvSpPr>
        <p:spPr>
          <a:xfrm>
            <a:off x="0" y="3810000"/>
            <a:ext cx="6400800" cy="1752600"/>
          </a:xfrm>
        </p:spPr>
        <p:txBody>
          <a:bodyPr rtlCol="0">
            <a:normAutofit fontScale="70000" lnSpcReduction="20000"/>
          </a:bodyPr>
          <a:lstStyle/>
          <a:p>
            <a:pPr eaLnBrk="1" fontAlgn="auto" hangingPunct="1">
              <a:spcAft>
                <a:spcPts val="0"/>
              </a:spcAft>
              <a:buFont typeface="Arial" pitchFamily="34" charset="0"/>
              <a:buNone/>
              <a:defRPr/>
            </a:pPr>
            <a:r>
              <a:rPr lang="en-US" smtClean="0"/>
              <a:t>Topics:</a:t>
            </a:r>
          </a:p>
          <a:p>
            <a:pPr eaLnBrk="1" fontAlgn="auto" hangingPunct="1">
              <a:spcAft>
                <a:spcPts val="0"/>
              </a:spcAft>
              <a:buFont typeface="Wingdings" pitchFamily="2" charset="2"/>
              <a:buChar char="v"/>
              <a:defRPr/>
            </a:pPr>
            <a:r>
              <a:rPr lang="en-US" smtClean="0"/>
              <a:t>Brain/Central Nervous System</a:t>
            </a:r>
          </a:p>
          <a:p>
            <a:pPr eaLnBrk="1" fontAlgn="auto" hangingPunct="1">
              <a:spcAft>
                <a:spcPts val="0"/>
              </a:spcAft>
              <a:buFont typeface="Wingdings" pitchFamily="2" charset="2"/>
              <a:buChar char="v"/>
              <a:defRPr/>
            </a:pPr>
            <a:r>
              <a:rPr lang="en-US" smtClean="0"/>
              <a:t>Spinal Cord</a:t>
            </a:r>
          </a:p>
          <a:p>
            <a:pPr eaLnBrk="1" fontAlgn="auto" hangingPunct="1">
              <a:spcAft>
                <a:spcPts val="0"/>
              </a:spcAft>
              <a:buFont typeface="Wingdings" pitchFamily="2" charset="2"/>
              <a:buChar char="v"/>
              <a:defRPr/>
            </a:pPr>
            <a:r>
              <a:rPr lang="en-US" smtClean="0"/>
              <a:t>Peripheral Nervous System</a:t>
            </a:r>
          </a:p>
          <a:p>
            <a:pPr eaLnBrk="1" fontAlgn="auto" hangingPunct="1">
              <a:spcAft>
                <a:spcPts val="0"/>
              </a:spcAft>
              <a:buFont typeface="Wingdings" pitchFamily="2" charset="2"/>
              <a:buChar char="v"/>
              <a:defRPr/>
            </a:pPr>
            <a:r>
              <a:rPr lang="en-US" smtClean="0"/>
              <a:t>Sense Organs</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3352800" cy="26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038600"/>
            <a:ext cx="27432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CA" altLang="en-US"/>
              <a:t>Divisions of the Nervous System</a:t>
            </a:r>
          </a:p>
        </p:txBody>
      </p:sp>
      <p:graphicFrame>
        <p:nvGraphicFramePr>
          <p:cNvPr id="52303" name="Group 79"/>
          <p:cNvGraphicFramePr>
            <a:graphicFrameLocks noGrp="1"/>
          </p:cNvGraphicFramePr>
          <p:nvPr>
            <p:ph idx="1"/>
          </p:nvPr>
        </p:nvGraphicFramePr>
        <p:xfrm>
          <a:off x="0" y="1905000"/>
          <a:ext cx="7772400" cy="4398264"/>
        </p:xfrm>
        <a:graphic>
          <a:graphicData uri="http://schemas.openxmlformats.org/drawingml/2006/table">
            <a:tbl>
              <a:tblPr/>
              <a:tblGrid>
                <a:gridCol w="1943100"/>
                <a:gridCol w="1790700"/>
                <a:gridCol w="1981200"/>
                <a:gridCol w="2057400"/>
              </a:tblGrid>
              <a:tr h="1028700">
                <a:tc gridSpan="4">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800" b="0" i="0" u="none" strike="noStrike" cap="none" normalizeH="0" baseline="0">
                          <a:ln>
                            <a:noFill/>
                          </a:ln>
                          <a:solidFill>
                            <a:schemeClr val="tx1"/>
                          </a:solidFill>
                          <a:effectLst/>
                          <a:latin typeface="Times New Roman" charset="0"/>
                        </a:rPr>
                        <a:t>Nervous System</a:t>
                      </a: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8700">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400" b="0" i="0" u="none" strike="noStrike" cap="none" normalizeH="0" baseline="0">
                          <a:ln>
                            <a:noFill/>
                          </a:ln>
                          <a:solidFill>
                            <a:schemeClr val="tx1"/>
                          </a:solidFill>
                          <a:effectLst/>
                          <a:latin typeface="Times New Roman" charset="0"/>
                        </a:rPr>
                        <a:t>Central Nervous System</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800" b="1" i="0" u="none" strike="noStrike" cap="none" normalizeH="0" baseline="0">
                          <a:ln>
                            <a:noFill/>
                          </a:ln>
                          <a:solidFill>
                            <a:schemeClr val="tx1"/>
                          </a:solidFill>
                          <a:effectLst/>
                          <a:latin typeface="Times New Roman" charset="0"/>
                        </a:rPr>
                        <a:t>CNS</a:t>
                      </a: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400" b="0" i="0" u="none" strike="noStrike" cap="none" normalizeH="0" baseline="0">
                          <a:ln>
                            <a:noFill/>
                          </a:ln>
                          <a:solidFill>
                            <a:schemeClr val="tx1"/>
                          </a:solidFill>
                          <a:effectLst/>
                          <a:latin typeface="Times New Roman" charset="0"/>
                        </a:rPr>
                        <a:t>Peripheral Nervous System</a:t>
                      </a:r>
                      <a:r>
                        <a:rPr kumimoji="0" lang="en-CA" altLang="en-US" sz="2800" b="0" i="0" u="none" strike="noStrike" cap="none" normalizeH="0" baseline="0">
                          <a:ln>
                            <a:noFill/>
                          </a:ln>
                          <a:solidFill>
                            <a:schemeClr val="tx1"/>
                          </a:solidFill>
                          <a:effectLst/>
                          <a:latin typeface="Times New Roman" charset="0"/>
                        </a:rPr>
                        <a:t> </a:t>
                      </a:r>
                      <a:r>
                        <a:rPr kumimoji="0" lang="en-CA" altLang="en-US" sz="2800" b="1" i="0" u="none" strike="noStrike" cap="none" normalizeH="0" baseline="0">
                          <a:ln>
                            <a:noFill/>
                          </a:ln>
                          <a:solidFill>
                            <a:schemeClr val="tx1"/>
                          </a:solidFill>
                          <a:effectLst/>
                          <a:latin typeface="Times New Roman" charset="0"/>
                        </a:rPr>
                        <a:t>PNS</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10287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Brain</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Spinal Cord</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Somatic Nervous System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Autonomic Nervous System</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800" b="1" i="0" u="none" strike="noStrike" cap="none" normalizeH="0" baseline="0">
                          <a:ln>
                            <a:noFill/>
                          </a:ln>
                          <a:solidFill>
                            <a:schemeClr val="tx1"/>
                          </a:solidFill>
                          <a:effectLst/>
                          <a:latin typeface="Times New Roman" charset="0"/>
                        </a:rPr>
                        <a:t>ANS</a:t>
                      </a:r>
                    </a:p>
                  </a:txBody>
                  <a:tcPr horzOverflow="overflow">
                    <a:lnL>
                      <a:noFill/>
                    </a:lnL>
                    <a:lnR>
                      <a:noFill/>
                    </a:lnR>
                    <a:lnT>
                      <a:noFill/>
                    </a:lnT>
                    <a:lnB>
                      <a:noFill/>
                    </a:lnB>
                    <a:lnTlToBr>
                      <a:noFill/>
                    </a:lnTlToBr>
                    <a:lnBlToTr>
                      <a:noFill/>
                    </a:lnBlToTr>
                    <a:noFill/>
                  </a:tcPr>
                </a:tc>
              </a:tr>
              <a:tr h="10287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endParaRPr kumimoji="0" lang="en-CA" altLang="en-US" sz="28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endParaRPr kumimoji="0" lang="en-CA" altLang="en-US" sz="2800" b="0" i="0" u="none" strike="noStrike" cap="none" normalizeH="0" baseline="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endParaRPr kumimoji="0" lang="en-CA" altLang="en-US" sz="2000" b="1" i="0" u="none" strike="noStrike" cap="none" normalizeH="0" baseline="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Sympathetic</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rgbClr val="027810"/>
                          </a:solidFill>
                          <a:effectLst/>
                          <a:latin typeface="Times New Roman" charset="0"/>
                        </a:rPr>
                        <a:t>Speeds up</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endParaRPr kumimoji="0" lang="en-CA" altLang="en-US" sz="2000" b="1" i="0" u="none" strike="noStrike" cap="none" normalizeH="0" baseline="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chemeClr val="tx1"/>
                          </a:solidFill>
                          <a:effectLst/>
                          <a:latin typeface="Times New Roman" charset="0"/>
                        </a:rPr>
                        <a:t>Parasympathetic</a:t>
                      </a:r>
                    </a:p>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charset="2"/>
                        <a:buNone/>
                        <a:tabLst/>
                      </a:pPr>
                      <a:r>
                        <a:rPr kumimoji="0" lang="en-CA" altLang="en-US" sz="2000" b="1" i="0" u="none" strike="noStrike" cap="none" normalizeH="0" baseline="0">
                          <a:ln>
                            <a:noFill/>
                          </a:ln>
                          <a:solidFill>
                            <a:srgbClr val="961F12"/>
                          </a:solidFill>
                          <a:effectLst/>
                          <a:latin typeface="Times New Roman" charset="0"/>
                        </a:rPr>
                        <a:t>Slows down</a:t>
                      </a:r>
                    </a:p>
                  </a:txBody>
                  <a:tcPr horzOverflow="overflow">
                    <a:lnL>
                      <a:noFill/>
                    </a:lnL>
                    <a:lnR>
                      <a:noFill/>
                    </a:lnR>
                    <a:lnT>
                      <a:noFill/>
                    </a:lnT>
                    <a:lnB>
                      <a:noFill/>
                    </a:lnB>
                    <a:lnTlToBr>
                      <a:noFill/>
                    </a:lnTlToBr>
                    <a:lnBlToTr>
                      <a:noFill/>
                    </a:lnBlToTr>
                    <a:noFill/>
                  </a:tcPr>
                </a:tc>
              </a:tr>
            </a:tbl>
          </a:graphicData>
        </a:graphic>
      </p:graphicFrame>
      <p:sp>
        <p:nvSpPr>
          <p:cNvPr id="19471" name="Line 71"/>
          <p:cNvSpPr>
            <a:spLocks noChangeShapeType="1"/>
          </p:cNvSpPr>
          <p:nvPr/>
        </p:nvSpPr>
        <p:spPr bwMode="auto">
          <a:xfrm flipH="1">
            <a:off x="2971800" y="23622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72"/>
          <p:cNvSpPr>
            <a:spLocks noChangeShapeType="1"/>
          </p:cNvSpPr>
          <p:nvPr/>
        </p:nvSpPr>
        <p:spPr bwMode="auto">
          <a:xfrm>
            <a:off x="3733800" y="23622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73"/>
          <p:cNvSpPr>
            <a:spLocks noChangeShapeType="1"/>
          </p:cNvSpPr>
          <p:nvPr/>
        </p:nvSpPr>
        <p:spPr bwMode="auto">
          <a:xfrm flipH="1">
            <a:off x="1295400" y="38862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74"/>
          <p:cNvSpPr>
            <a:spLocks noChangeShapeType="1"/>
          </p:cNvSpPr>
          <p:nvPr/>
        </p:nvSpPr>
        <p:spPr bwMode="auto">
          <a:xfrm>
            <a:off x="1752600" y="38862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75"/>
          <p:cNvSpPr>
            <a:spLocks noChangeShapeType="1"/>
          </p:cNvSpPr>
          <p:nvPr/>
        </p:nvSpPr>
        <p:spPr bwMode="auto">
          <a:xfrm flipH="1">
            <a:off x="5257800" y="38100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76"/>
          <p:cNvSpPr>
            <a:spLocks noChangeShapeType="1"/>
          </p:cNvSpPr>
          <p:nvPr/>
        </p:nvSpPr>
        <p:spPr bwMode="auto">
          <a:xfrm>
            <a:off x="5638800" y="38100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77"/>
          <p:cNvSpPr>
            <a:spLocks noChangeShapeType="1"/>
          </p:cNvSpPr>
          <p:nvPr/>
        </p:nvSpPr>
        <p:spPr bwMode="auto">
          <a:xfrm flipH="1">
            <a:off x="4953000" y="5105400"/>
            <a:ext cx="1676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Line 78"/>
          <p:cNvSpPr>
            <a:spLocks noChangeShapeType="1"/>
          </p:cNvSpPr>
          <p:nvPr/>
        </p:nvSpPr>
        <p:spPr bwMode="auto">
          <a:xfrm flipH="1">
            <a:off x="6629400" y="5105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305" name="AutoShape 81"/>
          <p:cNvSpPr>
            <a:spLocks noChangeArrowheads="1"/>
          </p:cNvSpPr>
          <p:nvPr/>
        </p:nvSpPr>
        <p:spPr bwMode="auto">
          <a:xfrm>
            <a:off x="0" y="1600200"/>
            <a:ext cx="2209800" cy="1143000"/>
          </a:xfrm>
          <a:prstGeom prst="wedgeRoundRectCallout">
            <a:avLst>
              <a:gd name="adj1" fmla="val 60704"/>
              <a:gd name="adj2" fmla="val 63472"/>
              <a:gd name="adj3" fmla="val 16667"/>
            </a:avLst>
          </a:prstGeom>
          <a:solidFill>
            <a:schemeClr val="accent1">
              <a:lumMod val="20000"/>
              <a:lumOff val="80000"/>
            </a:schemeClr>
          </a:solidFill>
          <a:ln w="9525">
            <a:solidFill>
              <a:schemeClr val="tx1"/>
            </a:solidFill>
            <a:miter lim="800000"/>
            <a:headEnd/>
            <a:tailEnd/>
          </a:ln>
          <a:effectLst/>
        </p:spPr>
        <p:txBody>
          <a:bodyPr/>
          <a:lstStyle/>
          <a:p>
            <a:pPr algn="ctr" fontAlgn="auto">
              <a:spcBef>
                <a:spcPts val="0"/>
              </a:spcBef>
              <a:spcAft>
                <a:spcPts val="0"/>
              </a:spcAft>
              <a:defRPr/>
            </a:pPr>
            <a:r>
              <a:rPr lang="en-CA" sz="2000" dirty="0">
                <a:latin typeface="Tahoma" pitchFamily="34" charset="0"/>
              </a:rPr>
              <a:t>Brain controls the CNS, spinal cord connects</a:t>
            </a:r>
          </a:p>
        </p:txBody>
      </p:sp>
      <p:sp>
        <p:nvSpPr>
          <p:cNvPr id="52306" name="AutoShape 82"/>
          <p:cNvSpPr>
            <a:spLocks noChangeArrowheads="1"/>
          </p:cNvSpPr>
          <p:nvPr/>
        </p:nvSpPr>
        <p:spPr bwMode="auto">
          <a:xfrm>
            <a:off x="6248400" y="1447800"/>
            <a:ext cx="2286000" cy="1219200"/>
          </a:xfrm>
          <a:prstGeom prst="wedgeRoundRectCallout">
            <a:avLst>
              <a:gd name="adj1" fmla="val -67639"/>
              <a:gd name="adj2" fmla="val 70051"/>
              <a:gd name="adj3" fmla="val 16667"/>
            </a:avLst>
          </a:prstGeom>
          <a:solidFill>
            <a:schemeClr val="accent1">
              <a:lumMod val="20000"/>
              <a:lumOff val="80000"/>
            </a:schemeClr>
          </a:solidFill>
          <a:ln w="9525">
            <a:solidFill>
              <a:schemeClr val="tx1"/>
            </a:solidFill>
            <a:miter lim="800000"/>
            <a:headEnd/>
            <a:tailEnd/>
          </a:ln>
          <a:effectLst/>
        </p:spPr>
        <p:txBody>
          <a:bodyPr/>
          <a:lstStyle/>
          <a:p>
            <a:pPr algn="ctr" fontAlgn="auto">
              <a:spcBef>
                <a:spcPts val="0"/>
              </a:spcBef>
              <a:spcAft>
                <a:spcPts val="0"/>
              </a:spcAft>
              <a:defRPr/>
            </a:pPr>
            <a:r>
              <a:rPr lang="en-CA" sz="2000">
                <a:latin typeface="Tahoma" pitchFamily="34" charset="0"/>
              </a:rPr>
              <a:t>Cranial &amp; spinal nerves make up the PNS</a:t>
            </a:r>
          </a:p>
        </p:txBody>
      </p:sp>
      <p:sp>
        <p:nvSpPr>
          <p:cNvPr id="52307" name="AutoShape 83"/>
          <p:cNvSpPr>
            <a:spLocks noChangeArrowheads="1"/>
          </p:cNvSpPr>
          <p:nvPr/>
        </p:nvSpPr>
        <p:spPr bwMode="auto">
          <a:xfrm>
            <a:off x="0" y="4572000"/>
            <a:ext cx="3429000" cy="990600"/>
          </a:xfrm>
          <a:prstGeom prst="wedgeRoundRectCallout">
            <a:avLst>
              <a:gd name="adj1" fmla="val 68796"/>
              <a:gd name="adj2" fmla="val -50000"/>
              <a:gd name="adj3" fmla="val 16667"/>
            </a:avLst>
          </a:prstGeom>
          <a:solidFill>
            <a:schemeClr val="accent1">
              <a:lumMod val="20000"/>
              <a:lumOff val="80000"/>
            </a:schemeClr>
          </a:solidFill>
          <a:ln w="9525">
            <a:solidFill>
              <a:schemeClr val="tx1"/>
            </a:solidFill>
            <a:miter lim="800000"/>
            <a:headEnd/>
            <a:tailEnd/>
          </a:ln>
          <a:effectLst/>
        </p:spPr>
        <p:txBody>
          <a:bodyPr/>
          <a:lstStyle/>
          <a:p>
            <a:pPr algn="ctr" fontAlgn="auto">
              <a:spcBef>
                <a:spcPts val="0"/>
              </a:spcBef>
              <a:spcAft>
                <a:spcPts val="0"/>
              </a:spcAft>
              <a:defRPr/>
            </a:pPr>
            <a:r>
              <a:rPr lang="en-CA" sz="2000" dirty="0">
                <a:latin typeface="Tahoma" pitchFamily="34" charset="0"/>
              </a:rPr>
              <a:t>Somatic nervous system is under voluntary control</a:t>
            </a:r>
          </a:p>
        </p:txBody>
      </p:sp>
      <p:sp>
        <p:nvSpPr>
          <p:cNvPr id="19482" name="Rectangle 84"/>
          <p:cNvSpPr>
            <a:spLocks noChangeArrowheads="1"/>
          </p:cNvSpPr>
          <p:nvPr/>
        </p:nvSpPr>
        <p:spPr bwMode="auto">
          <a:xfrm>
            <a:off x="304800" y="2895600"/>
            <a:ext cx="3276600" cy="990600"/>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19483" name="Rectangle 85"/>
          <p:cNvSpPr>
            <a:spLocks noChangeArrowheads="1"/>
          </p:cNvSpPr>
          <p:nvPr/>
        </p:nvSpPr>
        <p:spPr bwMode="auto">
          <a:xfrm>
            <a:off x="3810000" y="2895600"/>
            <a:ext cx="3810000" cy="914400"/>
          </a:xfrm>
          <a:prstGeom prst="rect">
            <a:avLst/>
          </a:prstGeo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19484" name="Rectangle 86"/>
          <p:cNvSpPr>
            <a:spLocks noChangeArrowheads="1"/>
          </p:cNvSpPr>
          <p:nvPr/>
        </p:nvSpPr>
        <p:spPr bwMode="auto">
          <a:xfrm>
            <a:off x="5791200" y="4038600"/>
            <a:ext cx="1981200" cy="10668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52311" name="AutoShape 87"/>
          <p:cNvSpPr>
            <a:spLocks noChangeArrowheads="1"/>
          </p:cNvSpPr>
          <p:nvPr/>
        </p:nvSpPr>
        <p:spPr bwMode="auto">
          <a:xfrm>
            <a:off x="0" y="5791200"/>
            <a:ext cx="3276600" cy="1066800"/>
          </a:xfrm>
          <a:prstGeom prst="wedgeRoundRectCallout">
            <a:avLst>
              <a:gd name="adj1" fmla="val 125583"/>
              <a:gd name="adj2" fmla="val -130060"/>
              <a:gd name="adj3" fmla="val 16667"/>
            </a:avLst>
          </a:prstGeom>
          <a:solidFill>
            <a:srgbClr val="CCFFCC"/>
          </a:solidFill>
          <a:ln w="9525">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2000">
                <a:latin typeface="Tahoma" charset="0"/>
              </a:rPr>
              <a:t>ANS works without conscious thought.  It’s all automatic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305"/>
                                        </p:tgtEl>
                                        <p:attrNameLst>
                                          <p:attrName>style.visibility</p:attrName>
                                        </p:attrNameLst>
                                      </p:cBhvr>
                                      <p:to>
                                        <p:strVal val="visible"/>
                                      </p:to>
                                    </p:set>
                                    <p:anim calcmode="lin" valueType="num">
                                      <p:cBhvr>
                                        <p:cTn id="7" dur="500" fill="hold"/>
                                        <p:tgtEl>
                                          <p:spTgt spid="52305"/>
                                        </p:tgtEl>
                                        <p:attrNameLst>
                                          <p:attrName>ppt_w</p:attrName>
                                        </p:attrNameLst>
                                      </p:cBhvr>
                                      <p:tavLst>
                                        <p:tav tm="0">
                                          <p:val>
                                            <p:fltVal val="0"/>
                                          </p:val>
                                        </p:tav>
                                        <p:tav tm="100000">
                                          <p:val>
                                            <p:strVal val="#ppt_w"/>
                                          </p:val>
                                        </p:tav>
                                      </p:tavLst>
                                    </p:anim>
                                    <p:anim calcmode="lin" valueType="num">
                                      <p:cBhvr>
                                        <p:cTn id="8" dur="500" fill="hold"/>
                                        <p:tgtEl>
                                          <p:spTgt spid="523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0" fill="hold" grpId="1" nodeType="clickEffect">
                                  <p:stCondLst>
                                    <p:cond delay="0"/>
                                  </p:stCondLst>
                                  <p:childTnLst>
                                    <p:anim calcmode="lin" valueType="num">
                                      <p:cBhvr>
                                        <p:cTn id="12" dur="500"/>
                                        <p:tgtEl>
                                          <p:spTgt spid="52305"/>
                                        </p:tgtEl>
                                        <p:attrNameLst>
                                          <p:attrName>ppt_w</p:attrName>
                                        </p:attrNameLst>
                                      </p:cBhvr>
                                      <p:tavLst>
                                        <p:tav tm="0">
                                          <p:val>
                                            <p:strVal val="ppt_w"/>
                                          </p:val>
                                        </p:tav>
                                        <p:tav tm="100000">
                                          <p:val>
                                            <p:fltVal val="0"/>
                                          </p:val>
                                        </p:tav>
                                      </p:tavLst>
                                    </p:anim>
                                    <p:anim calcmode="lin" valueType="num">
                                      <p:cBhvr>
                                        <p:cTn id="13" dur="500"/>
                                        <p:tgtEl>
                                          <p:spTgt spid="52305"/>
                                        </p:tgtEl>
                                        <p:attrNameLst>
                                          <p:attrName>ppt_h</p:attrName>
                                        </p:attrNameLst>
                                      </p:cBhvr>
                                      <p:tavLst>
                                        <p:tav tm="0">
                                          <p:val>
                                            <p:strVal val="ppt_h"/>
                                          </p:val>
                                        </p:tav>
                                        <p:tav tm="100000">
                                          <p:val>
                                            <p:fltVal val="0"/>
                                          </p:val>
                                        </p:tav>
                                      </p:tavLst>
                                    </p:anim>
                                    <p:animEffect transition="out" filter="fade">
                                      <p:cBhvr>
                                        <p:cTn id="14" dur="500"/>
                                        <p:tgtEl>
                                          <p:spTgt spid="52305"/>
                                        </p:tgtEl>
                                      </p:cBhvr>
                                    </p:animEffect>
                                    <p:set>
                                      <p:cBhvr>
                                        <p:cTn id="15" dur="1" fill="hold">
                                          <p:stCondLst>
                                            <p:cond delay="499"/>
                                          </p:stCondLst>
                                        </p:cTn>
                                        <p:tgtEl>
                                          <p:spTgt spid="52305"/>
                                        </p:tgtEl>
                                        <p:attrNameLst>
                                          <p:attrName>style.visibility</p:attrName>
                                        </p:attrNameLst>
                                      </p:cBhvr>
                                      <p:to>
                                        <p:strVal val="hidden"/>
                                      </p:to>
                                    </p:set>
                                  </p:childTnLst>
                                </p:cTn>
                              </p:par>
                            </p:childTnLst>
                          </p:cTn>
                        </p:par>
                        <p:par>
                          <p:cTn id="16" fill="hold" nodeType="afterGroup">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52306"/>
                                        </p:tgtEl>
                                        <p:attrNameLst>
                                          <p:attrName>style.visibility</p:attrName>
                                        </p:attrNameLst>
                                      </p:cBhvr>
                                      <p:to>
                                        <p:strVal val="visible"/>
                                      </p:to>
                                    </p:set>
                                    <p:anim calcmode="lin" valueType="num">
                                      <p:cBhvr>
                                        <p:cTn id="19" dur="500" fill="hold"/>
                                        <p:tgtEl>
                                          <p:spTgt spid="52306"/>
                                        </p:tgtEl>
                                        <p:attrNameLst>
                                          <p:attrName>ppt_w</p:attrName>
                                        </p:attrNameLst>
                                      </p:cBhvr>
                                      <p:tavLst>
                                        <p:tav tm="0">
                                          <p:val>
                                            <p:fltVal val="0"/>
                                          </p:val>
                                        </p:tav>
                                        <p:tav tm="100000">
                                          <p:val>
                                            <p:strVal val="#ppt_w"/>
                                          </p:val>
                                        </p:tav>
                                      </p:tavLst>
                                    </p:anim>
                                    <p:anim calcmode="lin" valueType="num">
                                      <p:cBhvr>
                                        <p:cTn id="20" dur="500" fill="hold"/>
                                        <p:tgtEl>
                                          <p:spTgt spid="5230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xit" presetSubtype="0" fill="hold" grpId="1" nodeType="clickEffect">
                                  <p:stCondLst>
                                    <p:cond delay="0"/>
                                  </p:stCondLst>
                                  <p:childTnLst>
                                    <p:anim calcmode="lin" valueType="num">
                                      <p:cBhvr>
                                        <p:cTn id="24" dur="500"/>
                                        <p:tgtEl>
                                          <p:spTgt spid="52306"/>
                                        </p:tgtEl>
                                        <p:attrNameLst>
                                          <p:attrName>ppt_w</p:attrName>
                                        </p:attrNameLst>
                                      </p:cBhvr>
                                      <p:tavLst>
                                        <p:tav tm="0">
                                          <p:val>
                                            <p:strVal val="ppt_w"/>
                                          </p:val>
                                        </p:tav>
                                        <p:tav tm="100000">
                                          <p:val>
                                            <p:fltVal val="0"/>
                                          </p:val>
                                        </p:tav>
                                      </p:tavLst>
                                    </p:anim>
                                    <p:anim calcmode="lin" valueType="num">
                                      <p:cBhvr>
                                        <p:cTn id="25" dur="500"/>
                                        <p:tgtEl>
                                          <p:spTgt spid="52306"/>
                                        </p:tgtEl>
                                        <p:attrNameLst>
                                          <p:attrName>ppt_h</p:attrName>
                                        </p:attrNameLst>
                                      </p:cBhvr>
                                      <p:tavLst>
                                        <p:tav tm="0">
                                          <p:val>
                                            <p:strVal val="ppt_h"/>
                                          </p:val>
                                        </p:tav>
                                        <p:tav tm="100000">
                                          <p:val>
                                            <p:fltVal val="0"/>
                                          </p:val>
                                        </p:tav>
                                      </p:tavLst>
                                    </p:anim>
                                    <p:animEffect transition="out" filter="fade">
                                      <p:cBhvr>
                                        <p:cTn id="26" dur="500"/>
                                        <p:tgtEl>
                                          <p:spTgt spid="52306"/>
                                        </p:tgtEl>
                                      </p:cBhvr>
                                    </p:animEffect>
                                    <p:set>
                                      <p:cBhvr>
                                        <p:cTn id="27" dur="1" fill="hold">
                                          <p:stCondLst>
                                            <p:cond delay="499"/>
                                          </p:stCondLst>
                                        </p:cTn>
                                        <p:tgtEl>
                                          <p:spTgt spid="52306"/>
                                        </p:tgtEl>
                                        <p:attrNameLst>
                                          <p:attrName>style.visibility</p:attrName>
                                        </p:attrNameLst>
                                      </p:cBhvr>
                                      <p:to>
                                        <p:strVal val="hidden"/>
                                      </p:to>
                                    </p:se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52307"/>
                                        </p:tgtEl>
                                        <p:attrNameLst>
                                          <p:attrName>style.visibility</p:attrName>
                                        </p:attrNameLst>
                                      </p:cBhvr>
                                      <p:to>
                                        <p:strVal val="visible"/>
                                      </p:to>
                                    </p:set>
                                    <p:anim calcmode="lin" valueType="num">
                                      <p:cBhvr>
                                        <p:cTn id="31" dur="500" fill="hold"/>
                                        <p:tgtEl>
                                          <p:spTgt spid="52307"/>
                                        </p:tgtEl>
                                        <p:attrNameLst>
                                          <p:attrName>ppt_w</p:attrName>
                                        </p:attrNameLst>
                                      </p:cBhvr>
                                      <p:tavLst>
                                        <p:tav tm="0">
                                          <p:val>
                                            <p:fltVal val="0"/>
                                          </p:val>
                                        </p:tav>
                                        <p:tav tm="100000">
                                          <p:val>
                                            <p:strVal val="#ppt_w"/>
                                          </p:val>
                                        </p:tav>
                                      </p:tavLst>
                                    </p:anim>
                                    <p:anim calcmode="lin" valueType="num">
                                      <p:cBhvr>
                                        <p:cTn id="32" dur="500" fill="hold"/>
                                        <p:tgtEl>
                                          <p:spTgt spid="523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0" fill="hold" grpId="1" nodeType="clickEffect">
                                  <p:stCondLst>
                                    <p:cond delay="0"/>
                                  </p:stCondLst>
                                  <p:childTnLst>
                                    <p:anim calcmode="lin" valueType="num">
                                      <p:cBhvr>
                                        <p:cTn id="36" dur="500"/>
                                        <p:tgtEl>
                                          <p:spTgt spid="52307"/>
                                        </p:tgtEl>
                                        <p:attrNameLst>
                                          <p:attrName>ppt_w</p:attrName>
                                        </p:attrNameLst>
                                      </p:cBhvr>
                                      <p:tavLst>
                                        <p:tav tm="0">
                                          <p:val>
                                            <p:strVal val="ppt_w"/>
                                          </p:val>
                                        </p:tav>
                                        <p:tav tm="100000">
                                          <p:val>
                                            <p:fltVal val="0"/>
                                          </p:val>
                                        </p:tav>
                                      </p:tavLst>
                                    </p:anim>
                                    <p:anim calcmode="lin" valueType="num">
                                      <p:cBhvr>
                                        <p:cTn id="37" dur="500"/>
                                        <p:tgtEl>
                                          <p:spTgt spid="52307"/>
                                        </p:tgtEl>
                                        <p:attrNameLst>
                                          <p:attrName>ppt_h</p:attrName>
                                        </p:attrNameLst>
                                      </p:cBhvr>
                                      <p:tavLst>
                                        <p:tav tm="0">
                                          <p:val>
                                            <p:strVal val="ppt_h"/>
                                          </p:val>
                                        </p:tav>
                                        <p:tav tm="100000">
                                          <p:val>
                                            <p:fltVal val="0"/>
                                          </p:val>
                                        </p:tav>
                                      </p:tavLst>
                                    </p:anim>
                                    <p:animEffect transition="out" filter="fade">
                                      <p:cBhvr>
                                        <p:cTn id="38" dur="500"/>
                                        <p:tgtEl>
                                          <p:spTgt spid="52307"/>
                                        </p:tgtEl>
                                      </p:cBhvr>
                                    </p:animEffect>
                                    <p:set>
                                      <p:cBhvr>
                                        <p:cTn id="39" dur="1" fill="hold">
                                          <p:stCondLst>
                                            <p:cond delay="499"/>
                                          </p:stCondLst>
                                        </p:cTn>
                                        <p:tgtEl>
                                          <p:spTgt spid="52307"/>
                                        </p:tgtEl>
                                        <p:attrNameLst>
                                          <p:attrName>style.visibility</p:attrName>
                                        </p:attrNameLst>
                                      </p:cBhvr>
                                      <p:to>
                                        <p:strVal val="hidden"/>
                                      </p:to>
                                    </p:set>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52311"/>
                                        </p:tgtEl>
                                        <p:attrNameLst>
                                          <p:attrName>style.visibility</p:attrName>
                                        </p:attrNameLst>
                                      </p:cBhvr>
                                      <p:to>
                                        <p:strVal val="visible"/>
                                      </p:to>
                                    </p:set>
                                    <p:anim calcmode="lin" valueType="num">
                                      <p:cBhvr>
                                        <p:cTn id="43" dur="500" fill="hold"/>
                                        <p:tgtEl>
                                          <p:spTgt spid="52311"/>
                                        </p:tgtEl>
                                        <p:attrNameLst>
                                          <p:attrName>ppt_w</p:attrName>
                                        </p:attrNameLst>
                                      </p:cBhvr>
                                      <p:tavLst>
                                        <p:tav tm="0">
                                          <p:val>
                                            <p:fltVal val="0"/>
                                          </p:val>
                                        </p:tav>
                                        <p:tav tm="100000">
                                          <p:val>
                                            <p:strVal val="#ppt_w"/>
                                          </p:val>
                                        </p:tav>
                                      </p:tavLst>
                                    </p:anim>
                                    <p:anim calcmode="lin" valueType="num">
                                      <p:cBhvr>
                                        <p:cTn id="44" dur="500" fill="hold"/>
                                        <p:tgtEl>
                                          <p:spTgt spid="5231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xit" presetSubtype="0" fill="hold" grpId="1" nodeType="clickEffect">
                                  <p:stCondLst>
                                    <p:cond delay="0"/>
                                  </p:stCondLst>
                                  <p:childTnLst>
                                    <p:anim calcmode="lin" valueType="num">
                                      <p:cBhvr>
                                        <p:cTn id="48" dur="500"/>
                                        <p:tgtEl>
                                          <p:spTgt spid="52311"/>
                                        </p:tgtEl>
                                        <p:attrNameLst>
                                          <p:attrName>ppt_w</p:attrName>
                                        </p:attrNameLst>
                                      </p:cBhvr>
                                      <p:tavLst>
                                        <p:tav tm="0">
                                          <p:val>
                                            <p:strVal val="ppt_w"/>
                                          </p:val>
                                        </p:tav>
                                        <p:tav tm="100000">
                                          <p:val>
                                            <p:fltVal val="0"/>
                                          </p:val>
                                        </p:tav>
                                      </p:tavLst>
                                    </p:anim>
                                    <p:anim calcmode="lin" valueType="num">
                                      <p:cBhvr>
                                        <p:cTn id="49" dur="500"/>
                                        <p:tgtEl>
                                          <p:spTgt spid="52311"/>
                                        </p:tgtEl>
                                        <p:attrNameLst>
                                          <p:attrName>ppt_h</p:attrName>
                                        </p:attrNameLst>
                                      </p:cBhvr>
                                      <p:tavLst>
                                        <p:tav tm="0">
                                          <p:val>
                                            <p:strVal val="ppt_h"/>
                                          </p:val>
                                        </p:tav>
                                        <p:tav tm="100000">
                                          <p:val>
                                            <p:fltVal val="0"/>
                                          </p:val>
                                        </p:tav>
                                      </p:tavLst>
                                    </p:anim>
                                    <p:animEffect transition="out" filter="fade">
                                      <p:cBhvr>
                                        <p:cTn id="50" dur="500"/>
                                        <p:tgtEl>
                                          <p:spTgt spid="52311"/>
                                        </p:tgtEl>
                                      </p:cBhvr>
                                    </p:animEffect>
                                    <p:set>
                                      <p:cBhvr>
                                        <p:cTn id="51" dur="1" fill="hold">
                                          <p:stCondLst>
                                            <p:cond delay="499"/>
                                          </p:stCondLst>
                                        </p:cTn>
                                        <p:tgtEl>
                                          <p:spTgt spid="523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5" grpId="0" animBg="1"/>
      <p:bldP spid="52305" grpId="1" animBg="1"/>
      <p:bldP spid="52306" grpId="0" animBg="1"/>
      <p:bldP spid="52306" grpId="1" animBg="1"/>
      <p:bldP spid="52307" grpId="0" animBg="1"/>
      <p:bldP spid="52307" grpId="1" animBg="1"/>
      <p:bldP spid="52311" grpId="0" animBg="1"/>
      <p:bldP spid="52311"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Peripheral Nervous System</a:t>
            </a:r>
            <a:br>
              <a:rPr lang="en-US" sz="4000" dirty="0" smtClean="0"/>
            </a:br>
            <a:r>
              <a:rPr lang="en-US" sz="4000" dirty="0" smtClean="0"/>
              <a:t>“P.N.S.”</a:t>
            </a:r>
          </a:p>
        </p:txBody>
      </p:sp>
      <p:sp>
        <p:nvSpPr>
          <p:cNvPr id="14339" name="Rectangle 3"/>
          <p:cNvSpPr>
            <a:spLocks noGrp="1" noChangeArrowheads="1"/>
          </p:cNvSpPr>
          <p:nvPr>
            <p:ph type="body" idx="1"/>
          </p:nvPr>
        </p:nvSpPr>
        <p:spPr>
          <a:xfrm>
            <a:off x="457200" y="1600200"/>
            <a:ext cx="8229600" cy="5068888"/>
          </a:xfrm>
        </p:spPr>
        <p:txBody>
          <a:bodyPr/>
          <a:lstStyle/>
          <a:p>
            <a:pPr eaLnBrk="1" hangingPunct="1">
              <a:lnSpc>
                <a:spcPct val="90000"/>
              </a:lnSpc>
            </a:pPr>
            <a:r>
              <a:rPr lang="en-US" altLang="en-US"/>
              <a:t>Connects different parts of your body to the C.N.S. (ie. to the brain &amp; spinal cord)</a:t>
            </a:r>
          </a:p>
          <a:p>
            <a:pPr eaLnBrk="1" hangingPunct="1">
              <a:lnSpc>
                <a:spcPct val="90000"/>
              </a:lnSpc>
            </a:pPr>
            <a:endParaRPr lang="en-US" altLang="en-US"/>
          </a:p>
          <a:p>
            <a:pPr eaLnBrk="1" hangingPunct="1">
              <a:lnSpc>
                <a:spcPct val="90000"/>
              </a:lnSpc>
            </a:pPr>
            <a:r>
              <a:rPr lang="en-US" altLang="en-US"/>
              <a:t>Physically, the P.N.S. consists of</a:t>
            </a:r>
          </a:p>
          <a:p>
            <a:pPr lvl="1" eaLnBrk="1" hangingPunct="1">
              <a:lnSpc>
                <a:spcPct val="90000"/>
              </a:lnSpc>
            </a:pPr>
            <a:r>
              <a:rPr lang="en-US" altLang="en-US"/>
              <a:t>12 pairs of large nerves from your brain </a:t>
            </a:r>
          </a:p>
          <a:p>
            <a:pPr lvl="2" eaLnBrk="1" hangingPunct="1">
              <a:lnSpc>
                <a:spcPct val="90000"/>
              </a:lnSpc>
            </a:pPr>
            <a:r>
              <a:rPr lang="en-US" altLang="en-US"/>
              <a:t>(cranial nerves)</a:t>
            </a:r>
          </a:p>
          <a:p>
            <a:pPr lvl="1" eaLnBrk="1" hangingPunct="1">
              <a:lnSpc>
                <a:spcPct val="90000"/>
              </a:lnSpc>
            </a:pPr>
            <a:r>
              <a:rPr lang="en-US" altLang="en-US"/>
              <a:t>31 pairs of large nerves from your spinal cord </a:t>
            </a:r>
          </a:p>
          <a:p>
            <a:pPr lvl="2" eaLnBrk="1" hangingPunct="1">
              <a:lnSpc>
                <a:spcPct val="90000"/>
              </a:lnSpc>
            </a:pPr>
            <a:r>
              <a:rPr lang="en-US" altLang="en-US"/>
              <a:t>(spinal nerves)</a:t>
            </a:r>
          </a:p>
          <a:p>
            <a:pPr lvl="1" eaLnBrk="1" hangingPunct="1">
              <a:lnSpc>
                <a:spcPct val="90000"/>
              </a:lnSpc>
            </a:pPr>
            <a:r>
              <a:rPr lang="en-US" altLang="en-US"/>
              <a:t>Hundreds of small, branching nerves</a:t>
            </a:r>
          </a:p>
          <a:p>
            <a:pPr lvl="2" eaLnBrk="1" hangingPunct="1">
              <a:lnSpc>
                <a:spcPct val="90000"/>
              </a:lnSpc>
            </a:pPr>
            <a:r>
              <a:rPr lang="en-US" altLang="en-US"/>
              <a:t>Going to all parts of your body.</a:t>
            </a:r>
          </a:p>
          <a:p>
            <a:pPr eaLnBrk="1" hangingPunct="1">
              <a:lnSpc>
                <a:spcPct val="90000"/>
              </a:lnSpc>
            </a:pPr>
            <a:endParaRPr lang="en-US" altLang="en-US"/>
          </a:p>
          <a:p>
            <a:pPr lvl="1" eaLnBrk="1" hangingPunct="1">
              <a:lnSpc>
                <a:spcPct val="9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0" presetClass="entr" presetSubtype="176683992"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0" presetClass="entr" presetSubtype="176683992"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0" presetClass="entr" presetSubtype="176683992"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297160" presetClass="entr" presetSubtype="176683992"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97160" presetClass="entr" presetSubtype="176683992" fill="hold" grpId="0" nodeType="click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par>
                                <p:cTn id="21" presetID="1297160" presetClass="entr" presetSubtype="176683992" fill="hold" grpId="0" nodeType="with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60" presetClass="entr" presetSubtype="176683992" fill="hold" grpId="0" nodeType="clickEffect">
                                  <p:stCondLst>
                                    <p:cond delay="0"/>
                                  </p:stCondLst>
                                  <p:childTnLst>
                                    <p:set>
                                      <p:cBhvr>
                                        <p:cTn id="26" dur="1" fill="hold">
                                          <p:stCondLst>
                                            <p:cond delay="499"/>
                                          </p:stCondLst>
                                        </p:cTn>
                                        <p:tgtEl>
                                          <p:spTgt spid="14339">
                                            <p:txEl>
                                              <p:pRg st="7" end="7"/>
                                            </p:txEl>
                                          </p:spTgt>
                                        </p:tgtEl>
                                        <p:attrNameLst>
                                          <p:attrName>style.visibility</p:attrName>
                                        </p:attrNameLst>
                                      </p:cBhvr>
                                      <p:to>
                                        <p:strVal val="visible"/>
                                      </p:to>
                                    </p:set>
                                  </p:childTnLst>
                                </p:cTn>
                              </p:par>
                              <p:par>
                                <p:cTn id="27" presetID="1297160" presetClass="entr" presetSubtype="176683992" fill="hold" grpId="0" nodeType="withEffect">
                                  <p:stCondLst>
                                    <p:cond delay="0"/>
                                  </p:stCondLst>
                                  <p:childTnLst>
                                    <p:set>
                                      <p:cBhvr>
                                        <p:cTn id="28" dur="1" fill="hold">
                                          <p:stCondLst>
                                            <p:cond delay="499"/>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CA" sz="4000" smtClean="0"/>
              <a:t>Cranial Nerves </a:t>
            </a:r>
            <a:br>
              <a:rPr lang="en-CA" sz="4000" smtClean="0"/>
            </a:br>
            <a:r>
              <a:rPr lang="en-CA" sz="4000" smtClean="0"/>
              <a:t>(optional enrichment material)</a:t>
            </a:r>
          </a:p>
        </p:txBody>
      </p:sp>
      <p:sp>
        <p:nvSpPr>
          <p:cNvPr id="21507" name="Rectangle 3"/>
          <p:cNvSpPr>
            <a:spLocks noGrp="1" noChangeArrowheads="1"/>
          </p:cNvSpPr>
          <p:nvPr>
            <p:ph type="body" idx="1"/>
          </p:nvPr>
        </p:nvSpPr>
        <p:spPr>
          <a:xfrm>
            <a:off x="685800" y="1981200"/>
            <a:ext cx="4876800" cy="4114800"/>
          </a:xfrm>
        </p:spPr>
        <p:txBody>
          <a:bodyPr/>
          <a:lstStyle/>
          <a:p>
            <a:pPr eaLnBrk="1" hangingPunct="1"/>
            <a:r>
              <a:rPr lang="en-CA" altLang="en-US"/>
              <a:t>There are 12 pairs of peripheral nerves that leave from the base of the brain.</a:t>
            </a:r>
          </a:p>
        </p:txBody>
      </p:sp>
      <p:pic>
        <p:nvPicPr>
          <p:cNvPr id="21508" name="Picture 5" descr="I10-13-cra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1981200"/>
            <a:ext cx="3371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381000"/>
            <a:ext cx="7772400" cy="1143000"/>
          </a:xfrm>
        </p:spPr>
        <p:txBody>
          <a:bodyPr/>
          <a:lstStyle/>
          <a:p>
            <a:pPr eaLnBrk="1" hangingPunct="1"/>
            <a:r>
              <a:rPr lang="en-US" altLang="en-US"/>
              <a:t>Nervous System</a:t>
            </a:r>
          </a:p>
        </p:txBody>
      </p:sp>
      <p:sp>
        <p:nvSpPr>
          <p:cNvPr id="2051" name="Rectangle 3" descr="Rectangle: Click to edit Master text styles&#10;Second level&#10;Third level&#10;Fourth level&#10;Fifth level"/>
          <p:cNvSpPr>
            <a:spLocks noGrp="1" noChangeArrowheads="1"/>
          </p:cNvSpPr>
          <p:nvPr>
            <p:ph type="subTitle" idx="1"/>
          </p:nvPr>
        </p:nvSpPr>
        <p:spPr>
          <a:xfrm>
            <a:off x="2743200" y="1752600"/>
            <a:ext cx="6400800" cy="1752600"/>
          </a:xfrm>
        </p:spPr>
        <p:txBody>
          <a:bodyPr rtlCol="0">
            <a:normAutofit fontScale="85000" lnSpcReduction="20000"/>
          </a:bodyPr>
          <a:lstStyle/>
          <a:p>
            <a:pPr eaLnBrk="1" fontAlgn="auto" hangingPunct="1">
              <a:spcAft>
                <a:spcPts val="0"/>
              </a:spcAft>
              <a:buFont typeface="Arial" pitchFamily="34" charset="0"/>
              <a:buNone/>
              <a:defRPr/>
            </a:pPr>
            <a:r>
              <a:rPr lang="en-US" smtClean="0"/>
              <a:t>Topics:</a:t>
            </a:r>
          </a:p>
          <a:p>
            <a:pPr eaLnBrk="1" fontAlgn="auto" hangingPunct="1">
              <a:spcAft>
                <a:spcPts val="0"/>
              </a:spcAft>
              <a:buFont typeface="Wingdings" pitchFamily="2" charset="2"/>
              <a:buBlip>
                <a:blip r:embed="rId2"/>
              </a:buBlip>
              <a:defRPr/>
            </a:pPr>
            <a:r>
              <a:rPr lang="en-US" smtClean="0"/>
              <a:t>Neurons</a:t>
            </a:r>
          </a:p>
          <a:p>
            <a:pPr eaLnBrk="1" fontAlgn="auto" hangingPunct="1">
              <a:spcAft>
                <a:spcPts val="0"/>
              </a:spcAft>
              <a:buFont typeface="Wingdings" pitchFamily="2" charset="2"/>
              <a:buBlip>
                <a:blip r:embed="rId2"/>
              </a:buBlip>
              <a:defRPr/>
            </a:pPr>
            <a:r>
              <a:rPr lang="en-US" smtClean="0"/>
              <a:t>Nerve impulse</a:t>
            </a:r>
          </a:p>
          <a:p>
            <a:pPr eaLnBrk="1" fontAlgn="auto" hangingPunct="1">
              <a:spcAft>
                <a:spcPts val="0"/>
              </a:spcAft>
              <a:buFont typeface="Wingdings" pitchFamily="2" charset="2"/>
              <a:buBlip>
                <a:blip r:embed="rId2"/>
              </a:buBlip>
              <a:defRPr/>
            </a:pPr>
            <a:r>
              <a:rPr lang="en-US" smtClean="0"/>
              <a:t>Synapse</a:t>
            </a:r>
          </a:p>
        </p:txBody>
      </p:sp>
      <p:pic>
        <p:nvPicPr>
          <p:cNvPr id="4100" name="Picture 4" descr="bio_ch35_6180"/>
          <p:cNvPicPr>
            <a:picLocks noChangeAspect="1" noChangeArrowheads="1"/>
          </p:cNvPicPr>
          <p:nvPr/>
        </p:nvPicPr>
        <p:blipFill>
          <a:blip r:embed="rId3">
            <a:extLst>
              <a:ext uri="{28A0092B-C50C-407E-A947-70E740481C1C}">
                <a14:useLocalDpi xmlns:a14="http://schemas.microsoft.com/office/drawing/2010/main" val="0"/>
              </a:ext>
            </a:extLst>
          </a:blip>
          <a:srcRect r="83818"/>
          <a:stretch>
            <a:fillRect/>
          </a:stretch>
        </p:blipFill>
        <p:spPr bwMode="auto">
          <a:xfrm>
            <a:off x="228600" y="1371600"/>
            <a:ext cx="2493963"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8600"/>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5">
            <a:lum bright="-34000" contrast="50000"/>
            <a:extLst>
              <a:ext uri="{28A0092B-C50C-407E-A947-70E740481C1C}">
                <a14:useLocalDpi xmlns:a14="http://schemas.microsoft.com/office/drawing/2010/main" val="0"/>
              </a:ext>
            </a:extLst>
          </a:blip>
          <a:srcRect/>
          <a:stretch>
            <a:fillRect/>
          </a:stretch>
        </p:blipFill>
        <p:spPr bwMode="auto">
          <a:xfrm>
            <a:off x="2133600" y="4583113"/>
            <a:ext cx="4397375"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rainSpinalCordlab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0"/>
            <a:ext cx="486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6583363"/>
            <a:ext cx="601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ea typeface="Arial" charset="0"/>
                <a:cs typeface="Arial" charset="0"/>
                <a:hlinkClick r:id="rId4"/>
              </a:rPr>
              <a:t>http://www.christopherreeve.org/Research/Research.cfm?ID=178&amp;c=21</a:t>
            </a:r>
            <a:r>
              <a:rPr lang="en-US" altLang="en-US" sz="1200">
                <a:ea typeface="Arial" charset="0"/>
                <a:cs typeface="Arial" charset="0"/>
              </a:rPr>
              <a:t> </a:t>
            </a:r>
          </a:p>
        </p:txBody>
      </p:sp>
      <p:sp>
        <p:nvSpPr>
          <p:cNvPr id="22532" name="Text Box 4"/>
          <p:cNvSpPr txBox="1">
            <a:spLocks noChangeArrowheads="1"/>
          </p:cNvSpPr>
          <p:nvPr/>
        </p:nvSpPr>
        <p:spPr bwMode="auto">
          <a:xfrm>
            <a:off x="0" y="1143000"/>
            <a:ext cx="36353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CA" altLang="en-US">
              <a:latin typeface="Calibri" charset="0"/>
            </a:endParaRPr>
          </a:p>
          <a:p>
            <a:pPr eaLnBrk="1" hangingPunct="1">
              <a:spcBef>
                <a:spcPct val="50000"/>
              </a:spcBef>
            </a:pPr>
            <a:r>
              <a:rPr lang="en-CA" altLang="en-US" sz="2400" b="1">
                <a:latin typeface="Calibri" charset="0"/>
              </a:rPr>
              <a:t>Nerves from the spinal cord </a:t>
            </a:r>
          </a:p>
          <a:p>
            <a:pPr eaLnBrk="1" hangingPunct="1">
              <a:spcBef>
                <a:spcPct val="50000"/>
              </a:spcBef>
            </a:pPr>
            <a:endParaRPr lang="en-CA" altLang="en-US" sz="2400" b="1">
              <a:latin typeface="Calibri" charset="0"/>
            </a:endParaRPr>
          </a:p>
          <a:p>
            <a:pPr eaLnBrk="1" hangingPunct="1">
              <a:spcBef>
                <a:spcPct val="50000"/>
              </a:spcBef>
            </a:pPr>
            <a:r>
              <a:rPr lang="en-CA" altLang="en-US" sz="2400" b="1">
                <a:latin typeface="Calibri" charset="0"/>
              </a:rPr>
              <a:t>There are 31 pairs of spinal nerves branching off different parts of the spinal column.</a:t>
            </a:r>
          </a:p>
          <a:p>
            <a:pPr eaLnBrk="1" hangingPunct="1">
              <a:spcBef>
                <a:spcPct val="50000"/>
              </a:spcBef>
            </a:pPr>
            <a:endParaRPr lang="en-CA" altLang="en-US" sz="2400" b="1">
              <a:latin typeface="Calibri" charset="0"/>
            </a:endParaRPr>
          </a:p>
          <a:p>
            <a:pPr eaLnBrk="1" hangingPunct="1">
              <a:spcBef>
                <a:spcPct val="50000"/>
              </a:spcBef>
            </a:pPr>
            <a:r>
              <a:rPr lang="en-CA" altLang="en-US" sz="2400" b="1">
                <a:latin typeface="Calibri" charset="0"/>
              </a:rPr>
              <a:t>The nerves are named after the regions of the spine.</a:t>
            </a:r>
          </a:p>
        </p:txBody>
      </p:sp>
      <p:sp>
        <p:nvSpPr>
          <p:cNvPr id="22533" name="Text Box 5"/>
          <p:cNvSpPr txBox="1">
            <a:spLocks noChangeArrowheads="1"/>
          </p:cNvSpPr>
          <p:nvPr/>
        </p:nvSpPr>
        <p:spPr bwMode="auto">
          <a:xfrm>
            <a:off x="136525" y="41275"/>
            <a:ext cx="3643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3600" b="1">
                <a:latin typeface="Calibri" charset="0"/>
              </a:rPr>
              <a:t>The Spinal Nerves</a:t>
            </a:r>
            <a:r>
              <a:rPr lang="en-CA" altLang="en-US" sz="3600">
                <a:latin typeface="Calibri" charset="0"/>
              </a:rPr>
              <a:t> </a:t>
            </a:r>
          </a:p>
          <a:p>
            <a:pPr eaLnBrk="1" hangingPunct="1"/>
            <a:r>
              <a:rPr lang="en-CA" altLang="en-US">
                <a:latin typeface="Calibri" charset="0"/>
              </a:rPr>
              <a:t>(optional enrichment material)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Peripheral Nervous System</a:t>
            </a:r>
            <a:br>
              <a:rPr lang="en-US" sz="4000" dirty="0" smtClean="0"/>
            </a:br>
            <a:r>
              <a:rPr lang="en-US" sz="4000" dirty="0" smtClean="0"/>
              <a:t>“P.N.S.”</a:t>
            </a:r>
          </a:p>
        </p:txBody>
      </p:sp>
      <p:sp>
        <p:nvSpPr>
          <p:cNvPr id="14339" name="Rectangle 3"/>
          <p:cNvSpPr>
            <a:spLocks noGrp="1" noChangeArrowheads="1"/>
          </p:cNvSpPr>
          <p:nvPr>
            <p:ph type="body" idx="1"/>
          </p:nvPr>
        </p:nvSpPr>
        <p:spPr>
          <a:xfrm>
            <a:off x="457200" y="1600200"/>
            <a:ext cx="8229600" cy="5068888"/>
          </a:xfrm>
        </p:spPr>
        <p:txBody>
          <a:bodyPr/>
          <a:lstStyle/>
          <a:p>
            <a:pPr eaLnBrk="1" hangingPunct="1">
              <a:lnSpc>
                <a:spcPct val="90000"/>
              </a:lnSpc>
            </a:pPr>
            <a:r>
              <a:rPr lang="en-US" altLang="en-US"/>
              <a:t>Connects different parts of your body to the C.N.S. (ie. to the brain &amp; spinal cord)</a:t>
            </a:r>
          </a:p>
          <a:p>
            <a:pPr eaLnBrk="1" hangingPunct="1">
              <a:lnSpc>
                <a:spcPct val="90000"/>
              </a:lnSpc>
            </a:pPr>
            <a:endParaRPr lang="en-US" altLang="en-US"/>
          </a:p>
          <a:p>
            <a:pPr eaLnBrk="1" hangingPunct="1">
              <a:lnSpc>
                <a:spcPct val="90000"/>
              </a:lnSpc>
            </a:pPr>
            <a:r>
              <a:rPr lang="en-US" altLang="en-US"/>
              <a:t>Physically, the P.N.S. consists of</a:t>
            </a:r>
          </a:p>
          <a:p>
            <a:pPr lvl="1" eaLnBrk="1" hangingPunct="1">
              <a:lnSpc>
                <a:spcPct val="90000"/>
              </a:lnSpc>
            </a:pPr>
            <a:r>
              <a:rPr lang="en-US" altLang="en-US"/>
              <a:t>12 pairs of large nerves from your brain </a:t>
            </a:r>
          </a:p>
          <a:p>
            <a:pPr lvl="2" eaLnBrk="1" hangingPunct="1">
              <a:lnSpc>
                <a:spcPct val="90000"/>
              </a:lnSpc>
            </a:pPr>
            <a:r>
              <a:rPr lang="en-US" altLang="en-US"/>
              <a:t>(cranial nerves)</a:t>
            </a:r>
          </a:p>
          <a:p>
            <a:pPr lvl="1" eaLnBrk="1" hangingPunct="1">
              <a:lnSpc>
                <a:spcPct val="90000"/>
              </a:lnSpc>
            </a:pPr>
            <a:r>
              <a:rPr lang="en-US" altLang="en-US"/>
              <a:t>31 pairs of large nerves from your spinal cord </a:t>
            </a:r>
          </a:p>
          <a:p>
            <a:pPr lvl="2" eaLnBrk="1" hangingPunct="1">
              <a:lnSpc>
                <a:spcPct val="90000"/>
              </a:lnSpc>
            </a:pPr>
            <a:r>
              <a:rPr lang="en-US" altLang="en-US"/>
              <a:t>(spinal nerves)</a:t>
            </a:r>
          </a:p>
          <a:p>
            <a:pPr lvl="1" eaLnBrk="1" hangingPunct="1">
              <a:lnSpc>
                <a:spcPct val="90000"/>
              </a:lnSpc>
            </a:pPr>
            <a:r>
              <a:rPr lang="en-US" altLang="en-US"/>
              <a:t>Hundreds of small, branching nerves</a:t>
            </a:r>
          </a:p>
          <a:p>
            <a:pPr lvl="2" eaLnBrk="1" hangingPunct="1">
              <a:lnSpc>
                <a:spcPct val="90000"/>
              </a:lnSpc>
            </a:pPr>
            <a:r>
              <a:rPr lang="en-US" altLang="en-US"/>
              <a:t>Going to all parts of your body.</a:t>
            </a:r>
          </a:p>
          <a:p>
            <a:pPr eaLnBrk="1" hangingPunct="1">
              <a:lnSpc>
                <a:spcPct val="90000"/>
              </a:lnSpc>
            </a:pPr>
            <a:endParaRPr lang="en-US" altLang="en-US"/>
          </a:p>
          <a:p>
            <a:pPr lvl="1" eaLnBrk="1" hangingPunct="1">
              <a:lnSpc>
                <a:spcPct val="9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0" presetClass="entr" presetSubtype="176683992"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0" presetClass="entr" presetSubtype="176683992"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0" presetClass="entr" presetSubtype="176683992"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297160" presetClass="entr" presetSubtype="176683992"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97160" presetClass="entr" presetSubtype="176683992" fill="hold" grpId="0" nodeType="clickEffect">
                                  <p:stCondLst>
                                    <p:cond delay="0"/>
                                  </p:stCondLst>
                                  <p:childTnLst>
                                    <p:set>
                                      <p:cBhvr>
                                        <p:cTn id="20" dur="1" fill="hold">
                                          <p:stCondLst>
                                            <p:cond delay="499"/>
                                          </p:stCondLst>
                                        </p:cTn>
                                        <p:tgtEl>
                                          <p:spTgt spid="14339">
                                            <p:txEl>
                                              <p:pRg st="5" end="5"/>
                                            </p:txEl>
                                          </p:spTgt>
                                        </p:tgtEl>
                                        <p:attrNameLst>
                                          <p:attrName>style.visibility</p:attrName>
                                        </p:attrNameLst>
                                      </p:cBhvr>
                                      <p:to>
                                        <p:strVal val="visible"/>
                                      </p:to>
                                    </p:set>
                                  </p:childTnLst>
                                </p:cTn>
                              </p:par>
                              <p:par>
                                <p:cTn id="21" presetID="1297160" presetClass="entr" presetSubtype="176683992" fill="hold" grpId="0" nodeType="with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60" presetClass="entr" presetSubtype="176683992" fill="hold" grpId="0" nodeType="clickEffect">
                                  <p:stCondLst>
                                    <p:cond delay="0"/>
                                  </p:stCondLst>
                                  <p:childTnLst>
                                    <p:set>
                                      <p:cBhvr>
                                        <p:cTn id="26" dur="1" fill="hold">
                                          <p:stCondLst>
                                            <p:cond delay="499"/>
                                          </p:stCondLst>
                                        </p:cTn>
                                        <p:tgtEl>
                                          <p:spTgt spid="14339">
                                            <p:txEl>
                                              <p:pRg st="7" end="7"/>
                                            </p:txEl>
                                          </p:spTgt>
                                        </p:tgtEl>
                                        <p:attrNameLst>
                                          <p:attrName>style.visibility</p:attrName>
                                        </p:attrNameLst>
                                      </p:cBhvr>
                                      <p:to>
                                        <p:strVal val="visible"/>
                                      </p:to>
                                    </p:set>
                                  </p:childTnLst>
                                </p:cTn>
                              </p:par>
                              <p:par>
                                <p:cTn id="27" presetID="1297160" presetClass="entr" presetSubtype="176683992" fill="hold" grpId="0" nodeType="withEffect">
                                  <p:stCondLst>
                                    <p:cond delay="0"/>
                                  </p:stCondLst>
                                  <p:childTnLst>
                                    <p:set>
                                      <p:cBhvr>
                                        <p:cTn id="28" dur="1" fill="hold">
                                          <p:stCondLst>
                                            <p:cond delay="499"/>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brain"/>
          <p:cNvPicPr>
            <a:picLocks noChangeAspect="1" noChangeArrowheads="1"/>
          </p:cNvPicPr>
          <p:nvPr/>
        </p:nvPicPr>
        <p:blipFill>
          <a:blip r:embed="rId3">
            <a:extLst>
              <a:ext uri="{28A0092B-C50C-407E-A947-70E740481C1C}">
                <a14:useLocalDpi xmlns:a14="http://schemas.microsoft.com/office/drawing/2010/main" val="0"/>
              </a:ext>
            </a:extLst>
          </a:blip>
          <a:srcRect l="20418" t="4178" r="14616" b="6006"/>
          <a:stretch>
            <a:fillRect/>
          </a:stretch>
        </p:blipFill>
        <p:spPr bwMode="auto">
          <a:xfrm>
            <a:off x="0" y="0"/>
            <a:ext cx="2667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a:xfrm>
            <a:off x="685800" y="0"/>
            <a:ext cx="7772400" cy="1143000"/>
          </a:xfrm>
        </p:spPr>
        <p:txBody>
          <a:bodyPr rtlCol="0">
            <a:normAutofit fontScale="90000"/>
          </a:bodyPr>
          <a:lstStyle/>
          <a:p>
            <a:pPr eaLnBrk="1" fontAlgn="auto" hangingPunct="1">
              <a:spcAft>
                <a:spcPts val="0"/>
              </a:spcAft>
              <a:defRPr/>
            </a:pPr>
            <a:r>
              <a:rPr lang="en-US" sz="4000" b="1" smtClean="0"/>
              <a:t>Central Nervous System</a:t>
            </a:r>
            <a:br>
              <a:rPr lang="en-US" sz="4000" b="1" smtClean="0"/>
            </a:br>
            <a:r>
              <a:rPr lang="en-US" sz="4000" b="1" smtClean="0"/>
              <a:t>“CNS”</a:t>
            </a:r>
          </a:p>
        </p:txBody>
      </p:sp>
      <p:sp>
        <p:nvSpPr>
          <p:cNvPr id="3075" name="Rectangle 3"/>
          <p:cNvSpPr>
            <a:spLocks noGrp="1" noChangeArrowheads="1"/>
          </p:cNvSpPr>
          <p:nvPr>
            <p:ph type="body" idx="1"/>
          </p:nvPr>
        </p:nvSpPr>
        <p:spPr>
          <a:xfrm>
            <a:off x="2362200" y="1295400"/>
            <a:ext cx="6019800" cy="5562600"/>
          </a:xfrm>
        </p:spPr>
        <p:txBody>
          <a:bodyPr/>
          <a:lstStyle/>
          <a:p>
            <a:pPr eaLnBrk="1" hangingPunct="1"/>
            <a:r>
              <a:rPr lang="en-US" altLang="en-US" b="1"/>
              <a:t>Job:</a:t>
            </a:r>
            <a:r>
              <a:rPr lang="en-US" altLang="en-US"/>
              <a:t> relays messages, processes and analyzes info</a:t>
            </a:r>
          </a:p>
          <a:p>
            <a:pPr eaLnBrk="1" hangingPunct="1"/>
            <a:r>
              <a:rPr lang="en-US" altLang="en-US" b="1"/>
              <a:t>Contains: Brain</a:t>
            </a:r>
            <a:r>
              <a:rPr lang="en-US" altLang="en-US"/>
              <a:t> &amp; </a:t>
            </a:r>
            <a:r>
              <a:rPr lang="en-US" altLang="en-US" b="1"/>
              <a:t>Spinal Cord</a:t>
            </a:r>
          </a:p>
          <a:p>
            <a:pPr eaLnBrk="1" hangingPunct="1"/>
            <a:r>
              <a:rPr lang="en-US" altLang="en-US" b="1"/>
              <a:t>CNS is wrapped in </a:t>
            </a:r>
            <a:r>
              <a:rPr lang="en-US" altLang="en-US" b="1" u="sng"/>
              <a:t>meninges</a:t>
            </a:r>
          </a:p>
          <a:p>
            <a:pPr lvl="1" eaLnBrk="1" hangingPunct="1"/>
            <a:r>
              <a:rPr lang="en-US" altLang="en-US"/>
              <a:t>Three layers of connective tissue</a:t>
            </a:r>
          </a:p>
          <a:p>
            <a:pPr lvl="2" eaLnBrk="1" hangingPunct="1"/>
            <a:r>
              <a:rPr lang="en-US" altLang="en-US"/>
              <a:t>Dura mater </a:t>
            </a:r>
          </a:p>
          <a:p>
            <a:pPr lvl="2" eaLnBrk="1" hangingPunct="1"/>
            <a:r>
              <a:rPr lang="en-US" altLang="en-US"/>
              <a:t>Arachnoid 		Meninges</a:t>
            </a:r>
          </a:p>
          <a:p>
            <a:pPr lvl="2" eaLnBrk="1" hangingPunct="1"/>
            <a:r>
              <a:rPr lang="en-US" altLang="en-US"/>
              <a:t>Pia mater</a:t>
            </a:r>
          </a:p>
          <a:p>
            <a:pPr lvl="1" eaLnBrk="1" hangingPunct="1"/>
            <a:r>
              <a:rPr lang="en-US" altLang="en-US"/>
              <a:t>Cerebrospinal Fluid between layers of meninges</a:t>
            </a:r>
          </a:p>
          <a:p>
            <a:pPr lvl="2" eaLnBrk="1" hangingPunct="1"/>
            <a:r>
              <a:rPr lang="en-US" altLang="en-US"/>
              <a:t>Fluid is a shock absorber</a:t>
            </a:r>
          </a:p>
        </p:txBody>
      </p:sp>
      <p:pic>
        <p:nvPicPr>
          <p:cNvPr id="24581" name="Picture 7" descr="d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8075"/>
            <a:ext cx="249078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AutoShape 10"/>
          <p:cNvSpPr>
            <a:spLocks/>
          </p:cNvSpPr>
          <p:nvPr/>
        </p:nvSpPr>
        <p:spPr bwMode="auto">
          <a:xfrm>
            <a:off x="5181600" y="4114800"/>
            <a:ext cx="533400" cy="1143000"/>
          </a:xfrm>
          <a:prstGeom prst="rightBrace">
            <a:avLst>
              <a:gd name="adj1" fmla="val 1785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childTnLst>
                                </p:cTn>
                              </p:par>
                              <p:par>
                                <p:cTn id="27" presetID="9" presetClass="entr" presetSubtype="0" fill="hold" grpId="0" nodeType="withEffect">
                                  <p:stCondLst>
                                    <p:cond delay="0"/>
                                  </p:stCondLst>
                                  <p:childTnLst>
                                    <p:set>
                                      <p:cBhvr>
                                        <p:cTn id="28" dur="1" fill="hold">
                                          <p:stCondLst>
                                            <p:cond delay="0"/>
                                          </p:stCondLst>
                                        </p:cTn>
                                        <p:tgtEl>
                                          <p:spTgt spid="3082"/>
                                        </p:tgtEl>
                                        <p:attrNameLst>
                                          <p:attrName>style.visibility</p:attrName>
                                        </p:attrNameLst>
                                      </p:cBhvr>
                                      <p:to>
                                        <p:strVal val="visible"/>
                                      </p:to>
                                    </p:set>
                                    <p:animEffect transition="in" filter="dissolve">
                                      <p:cBhvr>
                                        <p:cTn id="29" dur="500"/>
                                        <p:tgtEl>
                                          <p:spTgt spid="30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5"/>
      <p:bldP spid="30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a:t>The Brain</a:t>
            </a:r>
          </a:p>
        </p:txBody>
      </p:sp>
      <p:sp>
        <p:nvSpPr>
          <p:cNvPr id="25603" name="Content Placeholder 2"/>
          <p:cNvSpPr>
            <a:spLocks noGrp="1"/>
          </p:cNvSpPr>
          <p:nvPr>
            <p:ph idx="1"/>
          </p:nvPr>
        </p:nvSpPr>
        <p:spPr/>
        <p:txBody>
          <a:bodyPr/>
          <a:lstStyle/>
          <a:p>
            <a:r>
              <a:rPr lang="en-CA" altLang="en-US"/>
              <a:t>The brain is composed of the parts of the central nervous system located inside the cranium (inside your skull)</a:t>
            </a:r>
          </a:p>
          <a:p>
            <a:r>
              <a:rPr lang="en-CA" altLang="en-US"/>
              <a:t>The brain has three main regions</a:t>
            </a:r>
          </a:p>
          <a:p>
            <a:pPr lvl="2"/>
            <a:r>
              <a:rPr lang="en-CA" altLang="en-US"/>
              <a:t>The Cerebrum</a:t>
            </a:r>
          </a:p>
          <a:p>
            <a:pPr lvl="2"/>
            <a:r>
              <a:rPr lang="en-CA" altLang="en-US"/>
              <a:t>The Cerebellum</a:t>
            </a:r>
          </a:p>
          <a:p>
            <a:pPr lvl="2"/>
            <a:r>
              <a:rPr lang="en-CA" altLang="en-US"/>
              <a:t>The Brainstem (AKA medulla oblongata)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8"/>
          <p:cNvPicPr>
            <a:picLocks noChangeAspect="1" noChangeArrowheads="1"/>
          </p:cNvPicPr>
          <p:nvPr/>
        </p:nvPicPr>
        <p:blipFill>
          <a:blip r:embed="rId2">
            <a:lum bright="92000" contrast="100000"/>
            <a:extLst>
              <a:ext uri="{28A0092B-C50C-407E-A947-70E740481C1C}">
                <a14:useLocalDpi xmlns:a14="http://schemas.microsoft.com/office/drawing/2010/main" val="0"/>
              </a:ext>
            </a:extLst>
          </a:blip>
          <a:srcRect/>
          <a:stretch>
            <a:fillRect/>
          </a:stretch>
        </p:blipFill>
        <p:spPr bwMode="auto">
          <a:xfrm>
            <a:off x="250825" y="981075"/>
            <a:ext cx="75565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0" y="0"/>
            <a:ext cx="8915400" cy="685800"/>
          </a:xfrm>
          <a:solidFill>
            <a:schemeClr val="accent2">
              <a:alpha val="80000"/>
            </a:schemeClr>
          </a:solidFill>
        </p:spPr>
        <p:txBody>
          <a:bodyPr rtlCol="0">
            <a:normAutofit fontScale="90000"/>
          </a:bodyPr>
          <a:lstStyle/>
          <a:p>
            <a:pPr eaLnBrk="1" fontAlgn="auto" hangingPunct="1">
              <a:spcAft>
                <a:spcPts val="0"/>
              </a:spcAft>
              <a:defRPr/>
            </a:pPr>
            <a:r>
              <a:rPr lang="en-CA" sz="4000" smtClean="0"/>
              <a:t>Parts of the Brain (optional enrichment)</a:t>
            </a:r>
          </a:p>
        </p:txBody>
      </p:sp>
      <p:pic>
        <p:nvPicPr>
          <p:cNvPr id="2662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35038"/>
            <a:ext cx="6049962"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975"/>
            <a:ext cx="5900737"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p:cNvSpPr/>
          <p:nvPr/>
        </p:nvSpPr>
        <p:spPr>
          <a:xfrm>
            <a:off x="1500188" y="1314450"/>
            <a:ext cx="5735637" cy="3771900"/>
          </a:xfrm>
          <a:custGeom>
            <a:avLst/>
            <a:gdLst>
              <a:gd name="connsiteX0" fmla="*/ 1214437 w 5743575"/>
              <a:gd name="connsiteY0" fmla="*/ 3086100 h 3771900"/>
              <a:gd name="connsiteX1" fmla="*/ 1214437 w 5743575"/>
              <a:gd name="connsiteY1" fmla="*/ 3086100 h 3771900"/>
              <a:gd name="connsiteX2" fmla="*/ 1085850 w 5743575"/>
              <a:gd name="connsiteY2" fmla="*/ 3071813 h 3771900"/>
              <a:gd name="connsiteX3" fmla="*/ 971550 w 5743575"/>
              <a:gd name="connsiteY3" fmla="*/ 3086100 h 3771900"/>
              <a:gd name="connsiteX4" fmla="*/ 900112 w 5743575"/>
              <a:gd name="connsiteY4" fmla="*/ 3086100 h 3771900"/>
              <a:gd name="connsiteX5" fmla="*/ 642937 w 5743575"/>
              <a:gd name="connsiteY5" fmla="*/ 3014663 h 3771900"/>
              <a:gd name="connsiteX6" fmla="*/ 300037 w 5743575"/>
              <a:gd name="connsiteY6" fmla="*/ 2714625 h 3771900"/>
              <a:gd name="connsiteX7" fmla="*/ 85725 w 5743575"/>
              <a:gd name="connsiteY7" fmla="*/ 2371725 h 3771900"/>
              <a:gd name="connsiteX8" fmla="*/ 42862 w 5743575"/>
              <a:gd name="connsiteY8" fmla="*/ 2200275 h 3771900"/>
              <a:gd name="connsiteX9" fmla="*/ 0 w 5743575"/>
              <a:gd name="connsiteY9" fmla="*/ 2000250 h 3771900"/>
              <a:gd name="connsiteX10" fmla="*/ 42862 w 5743575"/>
              <a:gd name="connsiteY10" fmla="*/ 1528763 h 3771900"/>
              <a:gd name="connsiteX11" fmla="*/ 185737 w 5743575"/>
              <a:gd name="connsiteY11" fmla="*/ 1128713 h 3771900"/>
              <a:gd name="connsiteX12" fmla="*/ 471487 w 5743575"/>
              <a:gd name="connsiteY12" fmla="*/ 814388 h 3771900"/>
              <a:gd name="connsiteX13" fmla="*/ 900112 w 5743575"/>
              <a:gd name="connsiteY13" fmla="*/ 514350 h 3771900"/>
              <a:gd name="connsiteX14" fmla="*/ 1100137 w 5743575"/>
              <a:gd name="connsiteY14" fmla="*/ 500063 h 3771900"/>
              <a:gd name="connsiteX15" fmla="*/ 1385887 w 5743575"/>
              <a:gd name="connsiteY15" fmla="*/ 314325 h 3771900"/>
              <a:gd name="connsiteX16" fmla="*/ 1771650 w 5743575"/>
              <a:gd name="connsiteY16" fmla="*/ 214313 h 3771900"/>
              <a:gd name="connsiteX17" fmla="*/ 1885950 w 5743575"/>
              <a:gd name="connsiteY17" fmla="*/ 200025 h 3771900"/>
              <a:gd name="connsiteX18" fmla="*/ 2085975 w 5743575"/>
              <a:gd name="connsiteY18" fmla="*/ 85725 h 3771900"/>
              <a:gd name="connsiteX19" fmla="*/ 2771775 w 5743575"/>
              <a:gd name="connsiteY19" fmla="*/ 28575 h 3771900"/>
              <a:gd name="connsiteX20" fmla="*/ 3000375 w 5743575"/>
              <a:gd name="connsiteY20" fmla="*/ 71438 h 3771900"/>
              <a:gd name="connsiteX21" fmla="*/ 3271837 w 5743575"/>
              <a:gd name="connsiteY21" fmla="*/ 0 h 3771900"/>
              <a:gd name="connsiteX22" fmla="*/ 3929062 w 5743575"/>
              <a:gd name="connsiteY22" fmla="*/ 142875 h 3771900"/>
              <a:gd name="connsiteX23" fmla="*/ 4200525 w 5743575"/>
              <a:gd name="connsiteY23" fmla="*/ 242888 h 3771900"/>
              <a:gd name="connsiteX24" fmla="*/ 4729162 w 5743575"/>
              <a:gd name="connsiteY24" fmla="*/ 571500 h 3771900"/>
              <a:gd name="connsiteX25" fmla="*/ 4772025 w 5743575"/>
              <a:gd name="connsiteY25" fmla="*/ 657225 h 3771900"/>
              <a:gd name="connsiteX26" fmla="*/ 4972050 w 5743575"/>
              <a:gd name="connsiteY26" fmla="*/ 871538 h 3771900"/>
              <a:gd name="connsiteX27" fmla="*/ 5300662 w 5743575"/>
              <a:gd name="connsiteY27" fmla="*/ 1214438 h 3771900"/>
              <a:gd name="connsiteX28" fmla="*/ 5300662 w 5743575"/>
              <a:gd name="connsiteY28" fmla="*/ 1371600 h 3771900"/>
              <a:gd name="connsiteX29" fmla="*/ 5643562 w 5743575"/>
              <a:gd name="connsiteY29" fmla="*/ 1914525 h 3771900"/>
              <a:gd name="connsiteX30" fmla="*/ 5729287 w 5743575"/>
              <a:gd name="connsiteY30" fmla="*/ 2343150 h 3771900"/>
              <a:gd name="connsiteX31" fmla="*/ 5743575 w 5743575"/>
              <a:gd name="connsiteY31" fmla="*/ 2571750 h 3771900"/>
              <a:gd name="connsiteX32" fmla="*/ 5715000 w 5743575"/>
              <a:gd name="connsiteY32" fmla="*/ 2757488 h 3771900"/>
              <a:gd name="connsiteX33" fmla="*/ 5472112 w 5743575"/>
              <a:gd name="connsiteY33" fmla="*/ 3014663 h 3771900"/>
              <a:gd name="connsiteX34" fmla="*/ 5229225 w 5743575"/>
              <a:gd name="connsiteY34" fmla="*/ 3014663 h 3771900"/>
              <a:gd name="connsiteX35" fmla="*/ 4843462 w 5743575"/>
              <a:gd name="connsiteY35" fmla="*/ 2928938 h 3771900"/>
              <a:gd name="connsiteX36" fmla="*/ 4514850 w 5743575"/>
              <a:gd name="connsiteY36" fmla="*/ 2914650 h 3771900"/>
              <a:gd name="connsiteX37" fmla="*/ 4214812 w 5743575"/>
              <a:gd name="connsiteY37" fmla="*/ 3028950 h 3771900"/>
              <a:gd name="connsiteX38" fmla="*/ 3757612 w 5743575"/>
              <a:gd name="connsiteY38" fmla="*/ 3143250 h 3771900"/>
              <a:gd name="connsiteX39" fmla="*/ 3586162 w 5743575"/>
              <a:gd name="connsiteY39" fmla="*/ 3271838 h 3771900"/>
              <a:gd name="connsiteX40" fmla="*/ 2871787 w 5743575"/>
              <a:gd name="connsiteY40" fmla="*/ 3328988 h 3771900"/>
              <a:gd name="connsiteX41" fmla="*/ 2571750 w 5743575"/>
              <a:gd name="connsiteY41" fmla="*/ 3543300 h 3771900"/>
              <a:gd name="connsiteX42" fmla="*/ 2314575 w 5743575"/>
              <a:gd name="connsiteY42" fmla="*/ 3743325 h 3771900"/>
              <a:gd name="connsiteX43" fmla="*/ 2085975 w 5743575"/>
              <a:gd name="connsiteY43" fmla="*/ 3771900 h 3771900"/>
              <a:gd name="connsiteX44" fmla="*/ 1843087 w 5743575"/>
              <a:gd name="connsiteY44" fmla="*/ 3686175 h 3771900"/>
              <a:gd name="connsiteX45" fmla="*/ 1614487 w 5743575"/>
              <a:gd name="connsiteY45" fmla="*/ 3571875 h 3771900"/>
              <a:gd name="connsiteX46" fmla="*/ 1457325 w 5743575"/>
              <a:gd name="connsiteY46" fmla="*/ 3543300 h 3771900"/>
              <a:gd name="connsiteX47" fmla="*/ 1285875 w 5743575"/>
              <a:gd name="connsiteY47" fmla="*/ 3343275 h 3771900"/>
              <a:gd name="connsiteX48" fmla="*/ 1257300 w 5743575"/>
              <a:gd name="connsiteY48" fmla="*/ 3228975 h 3771900"/>
              <a:gd name="connsiteX49" fmla="*/ 1214437 w 5743575"/>
              <a:gd name="connsiteY49" fmla="*/ 30861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43575" h="3771900">
                <a:moveTo>
                  <a:pt x="1214437" y="3086100"/>
                </a:moveTo>
                <a:lnTo>
                  <a:pt x="1214437" y="3086100"/>
                </a:lnTo>
                <a:cubicBezTo>
                  <a:pt x="1171575" y="3081338"/>
                  <a:pt x="1128976" y="3071813"/>
                  <a:pt x="1085850" y="3071813"/>
                </a:cubicBezTo>
                <a:cubicBezTo>
                  <a:pt x="1047454" y="3071813"/>
                  <a:pt x="1009833" y="3083155"/>
                  <a:pt x="971550" y="3086100"/>
                </a:cubicBezTo>
                <a:cubicBezTo>
                  <a:pt x="947807" y="3087926"/>
                  <a:pt x="923925" y="3086100"/>
                  <a:pt x="900112" y="3086100"/>
                </a:cubicBezTo>
                <a:lnTo>
                  <a:pt x="642937" y="3014663"/>
                </a:lnTo>
                <a:lnTo>
                  <a:pt x="300037" y="2714625"/>
                </a:lnTo>
                <a:lnTo>
                  <a:pt x="85725" y="2371725"/>
                </a:lnTo>
                <a:lnTo>
                  <a:pt x="42862" y="2200275"/>
                </a:lnTo>
                <a:lnTo>
                  <a:pt x="0" y="2000250"/>
                </a:lnTo>
                <a:lnTo>
                  <a:pt x="42862" y="1528763"/>
                </a:lnTo>
                <a:lnTo>
                  <a:pt x="185737" y="1128713"/>
                </a:lnTo>
                <a:lnTo>
                  <a:pt x="471487" y="814388"/>
                </a:lnTo>
                <a:lnTo>
                  <a:pt x="900112" y="514350"/>
                </a:lnTo>
                <a:lnTo>
                  <a:pt x="1100137" y="500063"/>
                </a:lnTo>
                <a:lnTo>
                  <a:pt x="1385887" y="314325"/>
                </a:lnTo>
                <a:lnTo>
                  <a:pt x="1771650" y="214313"/>
                </a:lnTo>
                <a:lnTo>
                  <a:pt x="1885950" y="200025"/>
                </a:lnTo>
                <a:lnTo>
                  <a:pt x="2085975" y="85725"/>
                </a:lnTo>
                <a:lnTo>
                  <a:pt x="2771775" y="28575"/>
                </a:lnTo>
                <a:lnTo>
                  <a:pt x="3000375" y="71438"/>
                </a:lnTo>
                <a:lnTo>
                  <a:pt x="3271837" y="0"/>
                </a:lnTo>
                <a:lnTo>
                  <a:pt x="3929062" y="142875"/>
                </a:lnTo>
                <a:lnTo>
                  <a:pt x="4200525" y="242888"/>
                </a:lnTo>
                <a:lnTo>
                  <a:pt x="4729162" y="571500"/>
                </a:lnTo>
                <a:lnTo>
                  <a:pt x="4772025" y="657225"/>
                </a:lnTo>
                <a:lnTo>
                  <a:pt x="4972050" y="871538"/>
                </a:lnTo>
                <a:lnTo>
                  <a:pt x="5300662" y="1214438"/>
                </a:lnTo>
                <a:lnTo>
                  <a:pt x="5300662" y="1371600"/>
                </a:lnTo>
                <a:lnTo>
                  <a:pt x="5643562" y="1914525"/>
                </a:lnTo>
                <a:lnTo>
                  <a:pt x="5729287" y="2343150"/>
                </a:lnTo>
                <a:lnTo>
                  <a:pt x="5743575" y="2571750"/>
                </a:lnTo>
                <a:lnTo>
                  <a:pt x="5715000" y="2757488"/>
                </a:lnTo>
                <a:lnTo>
                  <a:pt x="5472112" y="3014663"/>
                </a:lnTo>
                <a:lnTo>
                  <a:pt x="5229225" y="3014663"/>
                </a:lnTo>
                <a:lnTo>
                  <a:pt x="4843462" y="2928938"/>
                </a:lnTo>
                <a:lnTo>
                  <a:pt x="4514850" y="2914650"/>
                </a:lnTo>
                <a:lnTo>
                  <a:pt x="4214812" y="3028950"/>
                </a:lnTo>
                <a:lnTo>
                  <a:pt x="3757612" y="3143250"/>
                </a:lnTo>
                <a:lnTo>
                  <a:pt x="3586162" y="3271838"/>
                </a:lnTo>
                <a:lnTo>
                  <a:pt x="2871787" y="3328988"/>
                </a:lnTo>
                <a:lnTo>
                  <a:pt x="2571750" y="3543300"/>
                </a:lnTo>
                <a:lnTo>
                  <a:pt x="2314575" y="3743325"/>
                </a:lnTo>
                <a:lnTo>
                  <a:pt x="2085975" y="3771900"/>
                </a:lnTo>
                <a:lnTo>
                  <a:pt x="1843087" y="3686175"/>
                </a:lnTo>
                <a:lnTo>
                  <a:pt x="1614487" y="3571875"/>
                </a:lnTo>
                <a:lnTo>
                  <a:pt x="1457325" y="3543300"/>
                </a:lnTo>
                <a:lnTo>
                  <a:pt x="1285875" y="3343275"/>
                </a:lnTo>
                <a:lnTo>
                  <a:pt x="1257300" y="3228975"/>
                </a:lnTo>
                <a:lnTo>
                  <a:pt x="1214437" y="3086100"/>
                </a:lnTo>
                <a:close/>
              </a:path>
            </a:pathLst>
          </a:custGeom>
          <a:solidFill>
            <a:srgbClr val="FFFF66">
              <a:alpha val="34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Freeform 19"/>
          <p:cNvSpPr/>
          <p:nvPr/>
        </p:nvSpPr>
        <p:spPr>
          <a:xfrm>
            <a:off x="4714875" y="4271963"/>
            <a:ext cx="2028825" cy="1385887"/>
          </a:xfrm>
          <a:custGeom>
            <a:avLst/>
            <a:gdLst>
              <a:gd name="connsiteX0" fmla="*/ 128588 w 2028825"/>
              <a:gd name="connsiteY0" fmla="*/ 385762 h 1385887"/>
              <a:gd name="connsiteX1" fmla="*/ 428625 w 2028825"/>
              <a:gd name="connsiteY1" fmla="*/ 385762 h 1385887"/>
              <a:gd name="connsiteX2" fmla="*/ 557213 w 2028825"/>
              <a:gd name="connsiteY2" fmla="*/ 242887 h 1385887"/>
              <a:gd name="connsiteX3" fmla="*/ 1300163 w 2028825"/>
              <a:gd name="connsiteY3" fmla="*/ 0 h 1385887"/>
              <a:gd name="connsiteX4" fmla="*/ 1643063 w 2028825"/>
              <a:gd name="connsiteY4" fmla="*/ 0 h 1385887"/>
              <a:gd name="connsiteX5" fmla="*/ 1928813 w 2028825"/>
              <a:gd name="connsiteY5" fmla="*/ 85725 h 1385887"/>
              <a:gd name="connsiteX6" fmla="*/ 2014538 w 2028825"/>
              <a:gd name="connsiteY6" fmla="*/ 100012 h 1385887"/>
              <a:gd name="connsiteX7" fmla="*/ 2028825 w 2028825"/>
              <a:gd name="connsiteY7" fmla="*/ 228600 h 1385887"/>
              <a:gd name="connsiteX8" fmla="*/ 2000250 w 2028825"/>
              <a:gd name="connsiteY8" fmla="*/ 557212 h 1385887"/>
              <a:gd name="connsiteX9" fmla="*/ 1843088 w 2028825"/>
              <a:gd name="connsiteY9" fmla="*/ 814387 h 1385887"/>
              <a:gd name="connsiteX10" fmla="*/ 1657350 w 2028825"/>
              <a:gd name="connsiteY10" fmla="*/ 1042987 h 1385887"/>
              <a:gd name="connsiteX11" fmla="*/ 1328738 w 2028825"/>
              <a:gd name="connsiteY11" fmla="*/ 1285875 h 1385887"/>
              <a:gd name="connsiteX12" fmla="*/ 1014413 w 2028825"/>
              <a:gd name="connsiteY12" fmla="*/ 1385887 h 1385887"/>
              <a:gd name="connsiteX13" fmla="*/ 757238 w 2028825"/>
              <a:gd name="connsiteY13" fmla="*/ 1371600 h 1385887"/>
              <a:gd name="connsiteX14" fmla="*/ 542925 w 2028825"/>
              <a:gd name="connsiteY14" fmla="*/ 1328737 h 1385887"/>
              <a:gd name="connsiteX15" fmla="*/ 357188 w 2028825"/>
              <a:gd name="connsiteY15" fmla="*/ 1214437 h 1385887"/>
              <a:gd name="connsiteX16" fmla="*/ 200025 w 2028825"/>
              <a:gd name="connsiteY16" fmla="*/ 1028700 h 1385887"/>
              <a:gd name="connsiteX17" fmla="*/ 0 w 2028825"/>
              <a:gd name="connsiteY17" fmla="*/ 885825 h 1385887"/>
              <a:gd name="connsiteX18" fmla="*/ 0 w 2028825"/>
              <a:gd name="connsiteY18" fmla="*/ 728662 h 1385887"/>
              <a:gd name="connsiteX19" fmla="*/ 42863 w 2028825"/>
              <a:gd name="connsiteY19" fmla="*/ 528637 h 1385887"/>
              <a:gd name="connsiteX20" fmla="*/ 128588 w 2028825"/>
              <a:gd name="connsiteY20" fmla="*/ 385762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8825" h="1385887">
                <a:moveTo>
                  <a:pt x="128588" y="385762"/>
                </a:moveTo>
                <a:lnTo>
                  <a:pt x="428625" y="385762"/>
                </a:lnTo>
                <a:lnTo>
                  <a:pt x="557213" y="242887"/>
                </a:lnTo>
                <a:lnTo>
                  <a:pt x="1300163" y="0"/>
                </a:lnTo>
                <a:lnTo>
                  <a:pt x="1643063" y="0"/>
                </a:lnTo>
                <a:lnTo>
                  <a:pt x="1928813" y="85725"/>
                </a:lnTo>
                <a:lnTo>
                  <a:pt x="2014538" y="100012"/>
                </a:lnTo>
                <a:lnTo>
                  <a:pt x="2028825" y="228600"/>
                </a:lnTo>
                <a:lnTo>
                  <a:pt x="2000250" y="557212"/>
                </a:lnTo>
                <a:lnTo>
                  <a:pt x="1843088" y="814387"/>
                </a:lnTo>
                <a:lnTo>
                  <a:pt x="1657350" y="1042987"/>
                </a:lnTo>
                <a:lnTo>
                  <a:pt x="1328738" y="1285875"/>
                </a:lnTo>
                <a:lnTo>
                  <a:pt x="1014413" y="1385887"/>
                </a:lnTo>
                <a:lnTo>
                  <a:pt x="757238" y="1371600"/>
                </a:lnTo>
                <a:lnTo>
                  <a:pt x="542925" y="1328737"/>
                </a:lnTo>
                <a:lnTo>
                  <a:pt x="357188" y="1214437"/>
                </a:lnTo>
                <a:lnTo>
                  <a:pt x="200025" y="1028700"/>
                </a:lnTo>
                <a:lnTo>
                  <a:pt x="0" y="885825"/>
                </a:lnTo>
                <a:lnTo>
                  <a:pt x="0" y="728662"/>
                </a:lnTo>
                <a:lnTo>
                  <a:pt x="42863" y="528637"/>
                </a:lnTo>
                <a:lnTo>
                  <a:pt x="128588" y="385762"/>
                </a:lnTo>
                <a:close/>
              </a:path>
            </a:pathLst>
          </a:custGeom>
          <a:solidFill>
            <a:srgbClr val="FF0000">
              <a:alpha val="20000"/>
            </a:srgbClr>
          </a:solid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Freeform 20"/>
          <p:cNvSpPr/>
          <p:nvPr/>
        </p:nvSpPr>
        <p:spPr>
          <a:xfrm>
            <a:off x="4129088" y="4686300"/>
            <a:ext cx="1514475" cy="1371600"/>
          </a:xfrm>
          <a:custGeom>
            <a:avLst/>
            <a:gdLst>
              <a:gd name="connsiteX0" fmla="*/ 1228725 w 1514475"/>
              <a:gd name="connsiteY0" fmla="*/ 1371600 h 1371600"/>
              <a:gd name="connsiteX1" fmla="*/ 985837 w 1514475"/>
              <a:gd name="connsiteY1" fmla="*/ 1157288 h 1371600"/>
              <a:gd name="connsiteX2" fmla="*/ 800100 w 1514475"/>
              <a:gd name="connsiteY2" fmla="*/ 900113 h 1371600"/>
              <a:gd name="connsiteX3" fmla="*/ 685800 w 1514475"/>
              <a:gd name="connsiteY3" fmla="*/ 785813 h 1371600"/>
              <a:gd name="connsiteX4" fmla="*/ 514350 w 1514475"/>
              <a:gd name="connsiteY4" fmla="*/ 557213 h 1371600"/>
              <a:gd name="connsiteX5" fmla="*/ 400050 w 1514475"/>
              <a:gd name="connsiteY5" fmla="*/ 514350 h 1371600"/>
              <a:gd name="connsiteX6" fmla="*/ 328612 w 1514475"/>
              <a:gd name="connsiteY6" fmla="*/ 542925 h 1371600"/>
              <a:gd name="connsiteX7" fmla="*/ 285750 w 1514475"/>
              <a:gd name="connsiteY7" fmla="*/ 471488 h 1371600"/>
              <a:gd name="connsiteX8" fmla="*/ 114300 w 1514475"/>
              <a:gd name="connsiteY8" fmla="*/ 357188 h 1371600"/>
              <a:gd name="connsiteX9" fmla="*/ 0 w 1514475"/>
              <a:gd name="connsiteY9" fmla="*/ 228600 h 1371600"/>
              <a:gd name="connsiteX10" fmla="*/ 300037 w 1514475"/>
              <a:gd name="connsiteY10" fmla="*/ 0 h 1371600"/>
              <a:gd name="connsiteX11" fmla="*/ 671512 w 1514475"/>
              <a:gd name="connsiteY11" fmla="*/ 0 h 1371600"/>
              <a:gd name="connsiteX12" fmla="*/ 571500 w 1514475"/>
              <a:gd name="connsiteY12" fmla="*/ 214313 h 1371600"/>
              <a:gd name="connsiteX13" fmla="*/ 571500 w 1514475"/>
              <a:gd name="connsiteY13" fmla="*/ 471488 h 1371600"/>
              <a:gd name="connsiteX14" fmla="*/ 785812 w 1514475"/>
              <a:gd name="connsiteY14" fmla="*/ 642938 h 1371600"/>
              <a:gd name="connsiteX15" fmla="*/ 1000125 w 1514475"/>
              <a:gd name="connsiteY15" fmla="*/ 885825 h 1371600"/>
              <a:gd name="connsiteX16" fmla="*/ 1214437 w 1514475"/>
              <a:gd name="connsiteY16" fmla="*/ 957263 h 1371600"/>
              <a:gd name="connsiteX17" fmla="*/ 1285875 w 1514475"/>
              <a:gd name="connsiteY17" fmla="*/ 1071563 h 1371600"/>
              <a:gd name="connsiteX18" fmla="*/ 1514475 w 1514475"/>
              <a:gd name="connsiteY18" fmla="*/ 1285875 h 1371600"/>
              <a:gd name="connsiteX19" fmla="*/ 1414462 w 1514475"/>
              <a:gd name="connsiteY19" fmla="*/ 1371600 h 1371600"/>
              <a:gd name="connsiteX20" fmla="*/ 1228725 w 1514475"/>
              <a:gd name="connsiteY20"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4475" h="1371600">
                <a:moveTo>
                  <a:pt x="1228725" y="1371600"/>
                </a:moveTo>
                <a:lnTo>
                  <a:pt x="985837" y="1157288"/>
                </a:lnTo>
                <a:lnTo>
                  <a:pt x="800100" y="900113"/>
                </a:lnTo>
                <a:lnTo>
                  <a:pt x="685800" y="785813"/>
                </a:lnTo>
                <a:lnTo>
                  <a:pt x="514350" y="557213"/>
                </a:lnTo>
                <a:lnTo>
                  <a:pt x="400050" y="514350"/>
                </a:lnTo>
                <a:lnTo>
                  <a:pt x="328612" y="542925"/>
                </a:lnTo>
                <a:lnTo>
                  <a:pt x="285750" y="471488"/>
                </a:lnTo>
                <a:lnTo>
                  <a:pt x="114300" y="357188"/>
                </a:lnTo>
                <a:lnTo>
                  <a:pt x="0" y="228600"/>
                </a:lnTo>
                <a:lnTo>
                  <a:pt x="300037" y="0"/>
                </a:lnTo>
                <a:lnTo>
                  <a:pt x="671512" y="0"/>
                </a:lnTo>
                <a:lnTo>
                  <a:pt x="571500" y="214313"/>
                </a:lnTo>
                <a:lnTo>
                  <a:pt x="571500" y="471488"/>
                </a:lnTo>
                <a:lnTo>
                  <a:pt x="785812" y="642938"/>
                </a:lnTo>
                <a:lnTo>
                  <a:pt x="1000125" y="885825"/>
                </a:lnTo>
                <a:lnTo>
                  <a:pt x="1214437" y="957263"/>
                </a:lnTo>
                <a:lnTo>
                  <a:pt x="1285875" y="1071563"/>
                </a:lnTo>
                <a:lnTo>
                  <a:pt x="1514475" y="1285875"/>
                </a:lnTo>
                <a:lnTo>
                  <a:pt x="1414462" y="1371600"/>
                </a:lnTo>
                <a:lnTo>
                  <a:pt x="1228725" y="1371600"/>
                </a:lnTo>
                <a:close/>
              </a:path>
            </a:pathLst>
          </a:custGeom>
          <a:solidFill>
            <a:srgbClr val="FFFF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5" name="TextBox 24"/>
          <p:cNvSpPr txBox="1">
            <a:spLocks noChangeArrowheads="1"/>
          </p:cNvSpPr>
          <p:nvPr/>
        </p:nvSpPr>
        <p:spPr bwMode="auto">
          <a:xfrm>
            <a:off x="611188" y="765175"/>
            <a:ext cx="1608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000" b="1"/>
              <a:t>Cerebrum</a:t>
            </a:r>
          </a:p>
          <a:p>
            <a:pPr eaLnBrk="1" hangingPunct="1"/>
            <a:r>
              <a:rPr lang="en-CA" altLang="en-US"/>
              <a:t>The main part</a:t>
            </a:r>
          </a:p>
          <a:p>
            <a:pPr eaLnBrk="1" hangingPunct="1"/>
            <a:r>
              <a:rPr lang="en-CA" altLang="en-US"/>
              <a:t>Of the brain.</a:t>
            </a:r>
          </a:p>
        </p:txBody>
      </p:sp>
      <p:sp>
        <p:nvSpPr>
          <p:cNvPr id="26" name="TextBox 25"/>
          <p:cNvSpPr txBox="1">
            <a:spLocks noChangeArrowheads="1"/>
          </p:cNvSpPr>
          <p:nvPr/>
        </p:nvSpPr>
        <p:spPr bwMode="auto">
          <a:xfrm>
            <a:off x="7308850" y="4941888"/>
            <a:ext cx="1579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000" b="1"/>
              <a:t>Cerebellum</a:t>
            </a:r>
          </a:p>
          <a:p>
            <a:pPr eaLnBrk="1" hangingPunct="1"/>
            <a:r>
              <a:rPr lang="en-CA" altLang="en-US"/>
              <a:t>Coordination</a:t>
            </a:r>
          </a:p>
        </p:txBody>
      </p:sp>
      <p:sp>
        <p:nvSpPr>
          <p:cNvPr id="27" name="TextBox 26"/>
          <p:cNvSpPr txBox="1">
            <a:spLocks noChangeArrowheads="1"/>
          </p:cNvSpPr>
          <p:nvPr/>
        </p:nvSpPr>
        <p:spPr bwMode="auto">
          <a:xfrm>
            <a:off x="1979613" y="5445125"/>
            <a:ext cx="222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000" b="1"/>
              <a:t>Brain Stem</a:t>
            </a:r>
          </a:p>
          <a:p>
            <a:pPr eaLnBrk="1" hangingPunct="1"/>
            <a:r>
              <a:rPr lang="en-CA" altLang="en-US"/>
              <a:t>(medulla oblongata)</a:t>
            </a:r>
          </a:p>
          <a:p>
            <a:pPr eaLnBrk="1" hangingPunct="1"/>
            <a:r>
              <a:rPr lang="en-CA" altLang="en-US"/>
              <a:t>Autonomic systems</a:t>
            </a:r>
          </a:p>
        </p:txBody>
      </p:sp>
      <p:sp>
        <p:nvSpPr>
          <p:cNvPr id="28" name="TextBox 27"/>
          <p:cNvSpPr txBox="1">
            <a:spLocks noChangeArrowheads="1"/>
          </p:cNvSpPr>
          <p:nvPr/>
        </p:nvSpPr>
        <p:spPr bwMode="auto">
          <a:xfrm>
            <a:off x="7164388" y="5732463"/>
            <a:ext cx="165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Hearing, smell</a:t>
            </a:r>
          </a:p>
        </p:txBody>
      </p:sp>
      <p:sp>
        <p:nvSpPr>
          <p:cNvPr id="29" name="TextBox 28"/>
          <p:cNvSpPr txBox="1">
            <a:spLocks noChangeArrowheads="1"/>
          </p:cNvSpPr>
          <p:nvPr/>
        </p:nvSpPr>
        <p:spPr bwMode="auto">
          <a:xfrm>
            <a:off x="7308850" y="3357563"/>
            <a:ext cx="808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Vision</a:t>
            </a:r>
          </a:p>
        </p:txBody>
      </p:sp>
      <p:sp>
        <p:nvSpPr>
          <p:cNvPr id="30" name="TextBox 29"/>
          <p:cNvSpPr txBox="1">
            <a:spLocks noChangeArrowheads="1"/>
          </p:cNvSpPr>
          <p:nvPr/>
        </p:nvSpPr>
        <p:spPr bwMode="auto">
          <a:xfrm>
            <a:off x="7308850" y="1341438"/>
            <a:ext cx="80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Touch</a:t>
            </a:r>
          </a:p>
        </p:txBody>
      </p:sp>
      <p:sp>
        <p:nvSpPr>
          <p:cNvPr id="32" name="TextBox 31"/>
          <p:cNvSpPr txBox="1">
            <a:spLocks noChangeArrowheads="1"/>
          </p:cNvSpPr>
          <p:nvPr/>
        </p:nvSpPr>
        <p:spPr bwMode="auto">
          <a:xfrm>
            <a:off x="2555875" y="765175"/>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Movement</a:t>
            </a:r>
          </a:p>
        </p:txBody>
      </p:sp>
      <p:sp>
        <p:nvSpPr>
          <p:cNvPr id="33" name="TextBox 32"/>
          <p:cNvSpPr txBox="1">
            <a:spLocks noChangeArrowheads="1"/>
          </p:cNvSpPr>
          <p:nvPr/>
        </p:nvSpPr>
        <p:spPr bwMode="auto">
          <a:xfrm>
            <a:off x="3995738" y="2924175"/>
            <a:ext cx="736600" cy="369888"/>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Taste</a:t>
            </a:r>
          </a:p>
        </p:txBody>
      </p:sp>
      <p:sp>
        <p:nvSpPr>
          <p:cNvPr id="34" name="TextBox 33"/>
          <p:cNvSpPr txBox="1">
            <a:spLocks noChangeArrowheads="1"/>
          </p:cNvSpPr>
          <p:nvPr/>
        </p:nvSpPr>
        <p:spPr bwMode="auto">
          <a:xfrm>
            <a:off x="0" y="2997200"/>
            <a:ext cx="103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Thought</a:t>
            </a:r>
          </a:p>
        </p:txBody>
      </p:sp>
      <p:cxnSp>
        <p:nvCxnSpPr>
          <p:cNvPr id="36" name="Straight Connector 35"/>
          <p:cNvCxnSpPr>
            <a:stCxn id="34" idx="3"/>
          </p:cNvCxnSpPr>
          <p:nvPr/>
        </p:nvCxnSpPr>
        <p:spPr>
          <a:xfrm>
            <a:off x="1030288" y="3181350"/>
            <a:ext cx="733425" cy="31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2843213" y="3213100"/>
            <a:ext cx="966787" cy="369888"/>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t>Speech</a:t>
            </a:r>
          </a:p>
        </p:txBody>
      </p:sp>
      <p:cxnSp>
        <p:nvCxnSpPr>
          <p:cNvPr id="39" name="Straight Connector 38"/>
          <p:cNvCxnSpPr>
            <a:stCxn id="32" idx="2"/>
          </p:cNvCxnSpPr>
          <p:nvPr/>
        </p:nvCxnSpPr>
        <p:spPr>
          <a:xfrm rot="16200000" flipH="1">
            <a:off x="3235326" y="1084262"/>
            <a:ext cx="495300" cy="593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701675" y="1049338"/>
            <a:ext cx="6862763" cy="5945187"/>
          </a:xfrm>
          <a:custGeom>
            <a:avLst/>
            <a:gdLst>
              <a:gd name="connsiteX0" fmla="*/ 0 w 6863080"/>
              <a:gd name="connsiteY0" fmla="*/ 3629660 h 5946140"/>
              <a:gd name="connsiteX1" fmla="*/ 274320 w 6863080"/>
              <a:gd name="connsiteY1" fmla="*/ 3294380 h 5946140"/>
              <a:gd name="connsiteX2" fmla="*/ 441960 w 6863080"/>
              <a:gd name="connsiteY2" fmla="*/ 3096260 h 5946140"/>
              <a:gd name="connsiteX3" fmla="*/ 533400 w 6863080"/>
              <a:gd name="connsiteY3" fmla="*/ 2852420 h 5946140"/>
              <a:gd name="connsiteX4" fmla="*/ 594360 w 6863080"/>
              <a:gd name="connsiteY4" fmla="*/ 2593340 h 5946140"/>
              <a:gd name="connsiteX5" fmla="*/ 518160 w 6863080"/>
              <a:gd name="connsiteY5" fmla="*/ 2349500 h 5946140"/>
              <a:gd name="connsiteX6" fmla="*/ 594360 w 6863080"/>
              <a:gd name="connsiteY6" fmla="*/ 2181860 h 5946140"/>
              <a:gd name="connsiteX7" fmla="*/ 640080 w 6863080"/>
              <a:gd name="connsiteY7" fmla="*/ 1968500 h 5946140"/>
              <a:gd name="connsiteX8" fmla="*/ 762000 w 6863080"/>
              <a:gd name="connsiteY8" fmla="*/ 1541780 h 5946140"/>
              <a:gd name="connsiteX9" fmla="*/ 1005840 w 6863080"/>
              <a:gd name="connsiteY9" fmla="*/ 1054100 h 5946140"/>
              <a:gd name="connsiteX10" fmla="*/ 1447800 w 6863080"/>
              <a:gd name="connsiteY10" fmla="*/ 612140 h 5946140"/>
              <a:gd name="connsiteX11" fmla="*/ 1905000 w 6863080"/>
              <a:gd name="connsiteY11" fmla="*/ 307340 h 5946140"/>
              <a:gd name="connsiteX12" fmla="*/ 2727960 w 6863080"/>
              <a:gd name="connsiteY12" fmla="*/ 78740 h 5946140"/>
              <a:gd name="connsiteX13" fmla="*/ 4084320 w 6863080"/>
              <a:gd name="connsiteY13" fmla="*/ 33020 h 5946140"/>
              <a:gd name="connsiteX14" fmla="*/ 5334000 w 6863080"/>
              <a:gd name="connsiteY14" fmla="*/ 276860 h 5946140"/>
              <a:gd name="connsiteX15" fmla="*/ 6172200 w 6863080"/>
              <a:gd name="connsiteY15" fmla="*/ 871220 h 5946140"/>
              <a:gd name="connsiteX16" fmla="*/ 6522720 w 6863080"/>
              <a:gd name="connsiteY16" fmla="*/ 1450340 h 5946140"/>
              <a:gd name="connsiteX17" fmla="*/ 6827520 w 6863080"/>
              <a:gd name="connsiteY17" fmla="*/ 2349500 h 5946140"/>
              <a:gd name="connsiteX18" fmla="*/ 6736080 w 6863080"/>
              <a:gd name="connsiteY18" fmla="*/ 3340100 h 5946140"/>
              <a:gd name="connsiteX19" fmla="*/ 6446520 w 6863080"/>
              <a:gd name="connsiteY19" fmla="*/ 4208780 h 5946140"/>
              <a:gd name="connsiteX20" fmla="*/ 6156960 w 6863080"/>
              <a:gd name="connsiteY20" fmla="*/ 5214620 h 5946140"/>
              <a:gd name="connsiteX21" fmla="*/ 6096000 w 6863080"/>
              <a:gd name="connsiteY21" fmla="*/ 5946140 h 594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63080" h="5946140">
                <a:moveTo>
                  <a:pt x="0" y="3629660"/>
                </a:moveTo>
                <a:lnTo>
                  <a:pt x="274320" y="3294380"/>
                </a:lnTo>
                <a:cubicBezTo>
                  <a:pt x="347980" y="3205480"/>
                  <a:pt x="398780" y="3169920"/>
                  <a:pt x="441960" y="3096260"/>
                </a:cubicBezTo>
                <a:cubicBezTo>
                  <a:pt x="485140" y="3022600"/>
                  <a:pt x="508000" y="2936240"/>
                  <a:pt x="533400" y="2852420"/>
                </a:cubicBezTo>
                <a:cubicBezTo>
                  <a:pt x="558800" y="2768600"/>
                  <a:pt x="596900" y="2677160"/>
                  <a:pt x="594360" y="2593340"/>
                </a:cubicBezTo>
                <a:cubicBezTo>
                  <a:pt x="591820" y="2509520"/>
                  <a:pt x="518160" y="2418080"/>
                  <a:pt x="518160" y="2349500"/>
                </a:cubicBezTo>
                <a:cubicBezTo>
                  <a:pt x="518160" y="2280920"/>
                  <a:pt x="574040" y="2245360"/>
                  <a:pt x="594360" y="2181860"/>
                </a:cubicBezTo>
                <a:cubicBezTo>
                  <a:pt x="614680" y="2118360"/>
                  <a:pt x="612140" y="2075180"/>
                  <a:pt x="640080" y="1968500"/>
                </a:cubicBezTo>
                <a:cubicBezTo>
                  <a:pt x="668020" y="1861820"/>
                  <a:pt x="701040" y="1694180"/>
                  <a:pt x="762000" y="1541780"/>
                </a:cubicBezTo>
                <a:cubicBezTo>
                  <a:pt x="822960" y="1389380"/>
                  <a:pt x="891540" y="1209040"/>
                  <a:pt x="1005840" y="1054100"/>
                </a:cubicBezTo>
                <a:cubicBezTo>
                  <a:pt x="1120140" y="899160"/>
                  <a:pt x="1297940" y="736600"/>
                  <a:pt x="1447800" y="612140"/>
                </a:cubicBezTo>
                <a:cubicBezTo>
                  <a:pt x="1597660" y="487680"/>
                  <a:pt x="1691640" y="396240"/>
                  <a:pt x="1905000" y="307340"/>
                </a:cubicBezTo>
                <a:cubicBezTo>
                  <a:pt x="2118360" y="218440"/>
                  <a:pt x="2364740" y="124460"/>
                  <a:pt x="2727960" y="78740"/>
                </a:cubicBezTo>
                <a:cubicBezTo>
                  <a:pt x="3091180" y="33020"/>
                  <a:pt x="3649980" y="0"/>
                  <a:pt x="4084320" y="33020"/>
                </a:cubicBezTo>
                <a:cubicBezTo>
                  <a:pt x="4518660" y="66040"/>
                  <a:pt x="4986020" y="137160"/>
                  <a:pt x="5334000" y="276860"/>
                </a:cubicBezTo>
                <a:cubicBezTo>
                  <a:pt x="5681980" y="416560"/>
                  <a:pt x="5974080" y="675640"/>
                  <a:pt x="6172200" y="871220"/>
                </a:cubicBezTo>
                <a:cubicBezTo>
                  <a:pt x="6370320" y="1066800"/>
                  <a:pt x="6413500" y="1203960"/>
                  <a:pt x="6522720" y="1450340"/>
                </a:cubicBezTo>
                <a:cubicBezTo>
                  <a:pt x="6631940" y="1696720"/>
                  <a:pt x="6791960" y="2034540"/>
                  <a:pt x="6827520" y="2349500"/>
                </a:cubicBezTo>
                <a:cubicBezTo>
                  <a:pt x="6863080" y="2664460"/>
                  <a:pt x="6799580" y="3030220"/>
                  <a:pt x="6736080" y="3340100"/>
                </a:cubicBezTo>
                <a:cubicBezTo>
                  <a:pt x="6672580" y="3649980"/>
                  <a:pt x="6543040" y="3896360"/>
                  <a:pt x="6446520" y="4208780"/>
                </a:cubicBezTo>
                <a:cubicBezTo>
                  <a:pt x="6350000" y="4521200"/>
                  <a:pt x="6215380" y="4925060"/>
                  <a:pt x="6156960" y="5214620"/>
                </a:cubicBezTo>
                <a:cubicBezTo>
                  <a:pt x="6098540" y="5504180"/>
                  <a:pt x="6097270" y="5725160"/>
                  <a:pt x="6096000" y="5946140"/>
                </a:cubicBezTo>
              </a:path>
            </a:pathLst>
          </a:custGeom>
          <a:ln w="254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par>
                          <p:cTn id="13" fill="hold" nodeType="afterGroup">
                            <p:stCondLst>
                              <p:cond delay="2000"/>
                            </p:stCondLst>
                            <p:childTnLst>
                              <p:par>
                                <p:cTn id="14" presetID="35" presetClass="emph" presetSubtype="0" repeatCount="indefinite" fill="hold" nodeType="afterEffect">
                                  <p:stCondLst>
                                    <p:cond delay="0"/>
                                  </p:stCondLst>
                                  <p:endCondLst>
                                    <p:cond evt="onNext" delay="0">
                                      <p:tgtEl>
                                        <p:sldTgt/>
                                      </p:tgtEl>
                                    </p:cond>
                                  </p:endCondLst>
                                  <p:childTnLst>
                                    <p:anim calcmode="discrete" valueType="str">
                                      <p:cBhvr>
                                        <p:cTn id="15"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par>
                                <p:cTn id="21" presetID="53"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childTnLst>
                          </p:cTn>
                        </p:par>
                        <p:par>
                          <p:cTn id="29" fill="hold" nodeType="afterGroup">
                            <p:stCondLst>
                              <p:cond delay="2000"/>
                            </p:stCondLst>
                            <p:childTnLst>
                              <p:par>
                                <p:cTn id="30" presetID="35" presetClass="emph" presetSubtype="0" repeatCount="indefinite" fill="hold" nodeType="afterEffect">
                                  <p:stCondLst>
                                    <p:cond delay="0"/>
                                  </p:stCondLst>
                                  <p:endCondLst>
                                    <p:cond evt="onNext" delay="0">
                                      <p:tgtEl>
                                        <p:sldTgt/>
                                      </p:tgtEl>
                                    </p:cond>
                                  </p:endCondLst>
                                  <p:childTnLst>
                                    <p:anim calcmode="discrete" valueType="str">
                                      <p:cBhvr>
                                        <p:cTn id="31"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53"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par>
                                <p:cTn id="44" presetID="35" presetClass="emph" presetSubtype="0" repeatCount="indefinite" fill="hold" nodeType="withEffect">
                                  <p:stCondLst>
                                    <p:cond delay="0"/>
                                  </p:stCondLst>
                                  <p:endCondLst>
                                    <p:cond evt="onNext" delay="0">
                                      <p:tgtEl>
                                        <p:sldTgt/>
                                      </p:tgtEl>
                                    </p:cond>
                                  </p:endCondLst>
                                  <p:childTnLst>
                                    <p:anim calcmode="discrete" valueType="str">
                                      <p:cBhvr>
                                        <p:cTn id="45"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nodeType="clickEffect">
                                  <p:stCondLst>
                                    <p:cond delay="0"/>
                                  </p:stCondLst>
                                  <p:childTnLst>
                                    <p:animEffect transition="out" filter="fade">
                                      <p:cBhvr>
                                        <p:cTn id="49" dur="2000"/>
                                        <p:tgtEl>
                                          <p:spTgt spid="16401"/>
                                        </p:tgtEl>
                                      </p:cBhvr>
                                    </p:animEffect>
                                    <p:set>
                                      <p:cBhvr>
                                        <p:cTn id="50" dur="1" fill="hold">
                                          <p:stCondLst>
                                            <p:cond delay="1999"/>
                                          </p:stCondLst>
                                        </p:cTn>
                                        <p:tgtEl>
                                          <p:spTgt spid="1640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21"/>
                                        </p:tgtEl>
                                      </p:cBhvr>
                                    </p:animEffect>
                                    <p:set>
                                      <p:cBhvr>
                                        <p:cTn id="53" dur="1" fill="hold">
                                          <p:stCondLst>
                                            <p:cond delay="1999"/>
                                          </p:stCondLst>
                                        </p:cTn>
                                        <p:tgtEl>
                                          <p:spTgt spid="21"/>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par>
                                <p:cTn id="86" presetID="53" presetClass="entr" presetSubtype="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par>
                                <p:cTn id="96" presetID="53"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nodeType="clickEffect">
                                  <p:stCondLst>
                                    <p:cond delay="0"/>
                                  </p:stCondLst>
                                  <p:childTnLst>
                                    <p:animEffect transition="out" filter="fade">
                                      <p:cBhvr>
                                        <p:cTn id="104" dur="2000"/>
                                        <p:tgtEl>
                                          <p:spTgt spid="31"/>
                                        </p:tgtEl>
                                      </p:cBhvr>
                                    </p:animEffect>
                                    <p:set>
                                      <p:cBhvr>
                                        <p:cTn id="105"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2" grpId="0"/>
      <p:bldP spid="33" grpId="0" animBg="1"/>
      <p:bldP spid="34"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0"/>
            <a:ext cx="8229600" cy="1143000"/>
          </a:xfrm>
        </p:spPr>
        <p:txBody>
          <a:bodyPr/>
          <a:lstStyle/>
          <a:p>
            <a:r>
              <a:rPr lang="en-CA" altLang="en-US"/>
              <a:t>Functions of the Cerebrum</a:t>
            </a:r>
            <a:br>
              <a:rPr lang="en-CA" altLang="en-US"/>
            </a:br>
            <a:r>
              <a:rPr lang="en-CA" altLang="en-US" sz="3200"/>
              <a:t>(see table on page 209)</a:t>
            </a:r>
            <a:endParaRPr lang="en-CA" altLang="en-US"/>
          </a:p>
        </p:txBody>
      </p:sp>
      <p:graphicFrame>
        <p:nvGraphicFramePr>
          <p:cNvPr id="4" name="Content Placeholder 3"/>
          <p:cNvGraphicFramePr>
            <a:graphicFrameLocks noGrp="1"/>
          </p:cNvGraphicFramePr>
          <p:nvPr>
            <p:ph idx="1"/>
          </p:nvPr>
        </p:nvGraphicFramePr>
        <p:xfrm>
          <a:off x="457200" y="1268413"/>
          <a:ext cx="8229600" cy="5487672"/>
        </p:xfrm>
        <a:graphic>
          <a:graphicData uri="http://schemas.openxmlformats.org/drawingml/2006/table">
            <a:tbl>
              <a:tblPr/>
              <a:tblGrid>
                <a:gridCol w="2743200"/>
                <a:gridCol w="3748088"/>
                <a:gridCol w="1738312"/>
              </a:tblGrid>
              <a:tr h="395288">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1" i="0" u="none" strike="noStrike" cap="none" normalizeH="0" baseline="0">
                          <a:ln>
                            <a:noFill/>
                          </a:ln>
                          <a:solidFill>
                            <a:srgbClr val="FFFFFF"/>
                          </a:solidFill>
                          <a:effectLst/>
                          <a:latin typeface="Calibri" charset="0"/>
                        </a:rPr>
                        <a:t>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1" i="0" u="none" strike="noStrike" cap="none" normalizeH="0" baseline="0">
                          <a:ln>
                            <a:noFill/>
                          </a:ln>
                          <a:solidFill>
                            <a:srgbClr val="FFFFFF"/>
                          </a:solidFill>
                          <a:effectLst/>
                          <a:latin typeface="Calibri"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631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Controls voluntary movement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When we want to move our arm, the cerebrum sends a nerve impulse to our motor nerves.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7631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Interprets messages picked up by the senses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The cerebrum analyzes and identifies images, sounds, smells from impulses coming from our sense organs.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6841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Controls intelligence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Problem solving, reading, writing, speaking are just a few of the intellectual activities controlled by the cerebrum.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826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Controls emotion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Manages emotions like fear, joy, sadness,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7631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Regulates physiological functions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a:ln>
                            <a:noFill/>
                          </a:ln>
                          <a:solidFill>
                            <a:srgbClr val="000000"/>
                          </a:solidFill>
                          <a:effectLst/>
                          <a:latin typeface="Calibri" charset="0"/>
                        </a:rPr>
                        <a:t>The hypothalamus and pituitary are connected closely to the cerebrum. They control thirst,  hunger, alertness and temperature regulation.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7681" name="Picture 2" descr="C:\Documents and Settings\ltaylor\Local Settings\Temporary Internet Files\Content.IE5\NSM75853\MC90019653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724400"/>
            <a:ext cx="8620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3" descr="C:\Program Files\Microsoft Office\MEDIA\CAGCAT10\j023468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860800"/>
            <a:ext cx="1228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Picture 4" descr="C:\Documents and Settings\ltaylor\Local Settings\Temporary Internet Files\Content.IE5\CK8LO33L\MC90038401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2636838"/>
            <a:ext cx="1409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7" descr="C:\Documents and Settings\ltaylor\Local Settings\Temporary Internet Files\Content.IE5\CK8LO33L\MP9004491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77323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7772400" cy="1143000"/>
          </a:xfrm>
        </p:spPr>
        <p:txBody>
          <a:bodyPr/>
          <a:lstStyle/>
          <a:p>
            <a:pPr eaLnBrk="1" hangingPunct="1"/>
            <a:r>
              <a:rPr lang="en-US" altLang="en-US"/>
              <a:t>Structure of the CNS Quiz</a:t>
            </a:r>
          </a:p>
        </p:txBody>
      </p:sp>
      <p:sp>
        <p:nvSpPr>
          <p:cNvPr id="4099" name="Rectangle 3"/>
          <p:cNvSpPr>
            <a:spLocks noGrp="1" noChangeArrowheads="1"/>
          </p:cNvSpPr>
          <p:nvPr>
            <p:ph type="body" idx="1"/>
          </p:nvPr>
        </p:nvSpPr>
        <p:spPr>
          <a:xfrm>
            <a:off x="609600" y="1066800"/>
            <a:ext cx="7772400" cy="4114800"/>
          </a:xfrm>
        </p:spPr>
        <p:txBody>
          <a:bodyPr/>
          <a:lstStyle/>
          <a:p>
            <a:pPr eaLnBrk="1" hangingPunct="1"/>
            <a:r>
              <a:rPr lang="en-US" altLang="en-US" i="1"/>
              <a:t>Structure of CNS:</a:t>
            </a:r>
          </a:p>
          <a:p>
            <a:pPr lvl="1" eaLnBrk="1" hangingPunct="1"/>
            <a:r>
              <a:rPr lang="en-US" altLang="en-US" b="1" i="1"/>
              <a:t>Which pictures represent the meninges?</a:t>
            </a:r>
            <a:endParaRPr lang="en-US" altLang="en-US" i="1"/>
          </a:p>
          <a:p>
            <a:pPr lvl="1" eaLnBrk="1" hangingPunct="1"/>
            <a:r>
              <a:rPr lang="en-US" altLang="en-US" b="1" i="1"/>
              <a:t>Cerebrospinal fluid?</a:t>
            </a:r>
            <a:endParaRPr lang="en-US" altLang="en-US" i="1"/>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67050"/>
            <a:ext cx="2590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257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5">
            <a:lum bright="-44000" contrast="76000"/>
            <a:extLst>
              <a:ext uri="{28A0092B-C50C-407E-A947-70E740481C1C}">
                <a14:useLocalDpi xmlns:a14="http://schemas.microsoft.com/office/drawing/2010/main" val="0"/>
              </a:ext>
            </a:extLst>
          </a:blip>
          <a:srcRect/>
          <a:stretch>
            <a:fillRect/>
          </a:stretch>
        </p:blipFill>
        <p:spPr bwMode="auto">
          <a:xfrm>
            <a:off x="5486400" y="5376863"/>
            <a:ext cx="1851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bio_ch35_4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971800"/>
            <a:ext cx="1981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7772400" cy="1143000"/>
          </a:xfrm>
        </p:spPr>
        <p:txBody>
          <a:bodyPr rtlCol="0">
            <a:normAutofit fontScale="90000"/>
          </a:bodyPr>
          <a:lstStyle/>
          <a:p>
            <a:pPr eaLnBrk="1" fontAlgn="auto" hangingPunct="1">
              <a:spcAft>
                <a:spcPts val="0"/>
              </a:spcAft>
              <a:defRPr/>
            </a:pPr>
            <a:r>
              <a:rPr lang="en-CA" sz="4000" dirty="0" smtClean="0"/>
              <a:t>Meningitis</a:t>
            </a:r>
            <a:br>
              <a:rPr lang="en-CA" sz="4000" dirty="0" smtClean="0"/>
            </a:br>
            <a:r>
              <a:rPr lang="en-CA" sz="3600" dirty="0" smtClean="0"/>
              <a:t>(optional enrichment topic)</a:t>
            </a:r>
            <a:endParaRPr lang="en-CA" sz="4000" dirty="0" smtClean="0"/>
          </a:p>
        </p:txBody>
      </p:sp>
      <p:sp>
        <p:nvSpPr>
          <p:cNvPr id="29699" name="Rectangle 3"/>
          <p:cNvSpPr>
            <a:spLocks noGrp="1" noChangeArrowheads="1"/>
          </p:cNvSpPr>
          <p:nvPr>
            <p:ph type="body" idx="1"/>
          </p:nvPr>
        </p:nvSpPr>
        <p:spPr>
          <a:xfrm>
            <a:off x="533400" y="1676400"/>
            <a:ext cx="6629400" cy="4495800"/>
          </a:xfrm>
        </p:spPr>
        <p:txBody>
          <a:bodyPr/>
          <a:lstStyle/>
          <a:p>
            <a:pPr eaLnBrk="1" hangingPunct="1">
              <a:lnSpc>
                <a:spcPct val="80000"/>
              </a:lnSpc>
            </a:pPr>
            <a:r>
              <a:rPr lang="en-CA" altLang="en-US" sz="2800"/>
              <a:t>Meningitis is a disease of the meninges and of the cerebral spinal fluid between them.</a:t>
            </a:r>
          </a:p>
          <a:p>
            <a:pPr eaLnBrk="1" hangingPunct="1">
              <a:lnSpc>
                <a:spcPct val="80000"/>
              </a:lnSpc>
            </a:pPr>
            <a:r>
              <a:rPr lang="en-CA" altLang="en-US" sz="2800"/>
              <a:t>It can be very serious and even kill you.</a:t>
            </a:r>
          </a:p>
          <a:p>
            <a:pPr eaLnBrk="1" hangingPunct="1">
              <a:lnSpc>
                <a:spcPct val="80000"/>
              </a:lnSpc>
            </a:pPr>
            <a:r>
              <a:rPr lang="en-CA" altLang="en-US" sz="2800"/>
              <a:t>If you have meningitis a doctor may perform a “spinal tap” on you, taking fluid out of your spine to test it</a:t>
            </a:r>
          </a:p>
          <a:p>
            <a:pPr eaLnBrk="1" hangingPunct="1">
              <a:lnSpc>
                <a:spcPct val="80000"/>
              </a:lnSpc>
            </a:pPr>
            <a:r>
              <a:rPr lang="en-CA" altLang="en-US" sz="2800"/>
              <a:t>Meningitis can usually be cured if it is found early enough.  If you have a very serious headache and a high fever, always go to see a doctor.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0"/>
            <a:ext cx="7772400" cy="1143000"/>
          </a:xfrm>
        </p:spPr>
        <p:txBody>
          <a:bodyPr/>
          <a:lstStyle/>
          <a:p>
            <a:pPr eaLnBrk="1" hangingPunct="1"/>
            <a:r>
              <a:rPr lang="en-US" altLang="en-US"/>
              <a:t>Role of the Spinal Cord</a:t>
            </a:r>
          </a:p>
        </p:txBody>
      </p:sp>
      <p:sp>
        <p:nvSpPr>
          <p:cNvPr id="7171" name="Rectangle 3"/>
          <p:cNvSpPr>
            <a:spLocks noGrp="1" noChangeArrowheads="1"/>
          </p:cNvSpPr>
          <p:nvPr>
            <p:ph type="body" idx="1"/>
          </p:nvPr>
        </p:nvSpPr>
        <p:spPr>
          <a:xfrm>
            <a:off x="457200" y="990600"/>
            <a:ext cx="7772400" cy="4114800"/>
          </a:xfrm>
        </p:spPr>
        <p:txBody>
          <a:bodyPr/>
          <a:lstStyle/>
          <a:p>
            <a:pPr eaLnBrk="1" hangingPunct="1"/>
            <a:r>
              <a:rPr lang="en-US" altLang="en-US"/>
              <a:t>Spinal Cord is a nervous system organ that carries information from the various parts of the body to the brain.  It is also the main reflex centre.</a:t>
            </a:r>
          </a:p>
        </p:txBody>
      </p:sp>
      <p:pic>
        <p:nvPicPr>
          <p:cNvPr id="30724" name="Picture 4" descr="bio_ch35_4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6825"/>
            <a:ext cx="42386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bio_ch35_6180"/>
          <p:cNvPicPr>
            <a:picLocks noChangeAspect="1" noChangeArrowheads="1"/>
          </p:cNvPicPr>
          <p:nvPr/>
        </p:nvPicPr>
        <p:blipFill>
          <a:blip r:embed="rId4">
            <a:extLst>
              <a:ext uri="{28A0092B-C50C-407E-A947-70E740481C1C}">
                <a14:useLocalDpi xmlns:a14="http://schemas.microsoft.com/office/drawing/2010/main" val="0"/>
              </a:ext>
            </a:extLst>
          </a:blip>
          <a:srcRect r="84392"/>
          <a:stretch>
            <a:fillRect/>
          </a:stretch>
        </p:blipFill>
        <p:spPr bwMode="auto">
          <a:xfrm>
            <a:off x="6477000" y="2674938"/>
            <a:ext cx="174466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3419475" y="6488113"/>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Meninges (protect spinal cord)</a:t>
            </a:r>
          </a:p>
        </p:txBody>
      </p:sp>
      <p:sp>
        <p:nvSpPr>
          <p:cNvPr id="30727" name="TextBox 6"/>
          <p:cNvSpPr txBox="1">
            <a:spLocks noChangeArrowheads="1"/>
          </p:cNvSpPr>
          <p:nvPr/>
        </p:nvSpPr>
        <p:spPr bwMode="auto">
          <a:xfrm>
            <a:off x="0" y="3573463"/>
            <a:ext cx="6826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400"/>
              <a:t>Spinal</a:t>
            </a:r>
          </a:p>
          <a:p>
            <a:pPr eaLnBrk="1" hangingPunct="1"/>
            <a:r>
              <a:rPr lang="en-CA" altLang="en-US" sz="1400"/>
              <a:t>nerve</a:t>
            </a:r>
          </a:p>
          <a:p>
            <a:pPr eaLnBrk="1" hangingPunct="1"/>
            <a:r>
              <a:rPr lang="en-CA" altLang="en-US" sz="1400"/>
              <a:t>(PNS)</a:t>
            </a:r>
          </a:p>
        </p:txBody>
      </p:sp>
      <p:sp>
        <p:nvSpPr>
          <p:cNvPr id="30728" name="TextBox 7"/>
          <p:cNvSpPr txBox="1">
            <a:spLocks noChangeArrowheads="1"/>
          </p:cNvSpPr>
          <p:nvPr/>
        </p:nvSpPr>
        <p:spPr bwMode="auto">
          <a:xfrm>
            <a:off x="1835150" y="328453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400"/>
              <a:t>Spinal</a:t>
            </a:r>
          </a:p>
          <a:p>
            <a:pPr eaLnBrk="1" hangingPunct="1"/>
            <a:r>
              <a:rPr lang="en-CA" altLang="en-US" sz="1400"/>
              <a:t>Cord</a:t>
            </a:r>
          </a:p>
        </p:txBody>
      </p:sp>
      <p:sp>
        <p:nvSpPr>
          <p:cNvPr id="30729" name="TextBox 9"/>
          <p:cNvSpPr txBox="1">
            <a:spLocks noChangeArrowheads="1"/>
          </p:cNvSpPr>
          <p:nvPr/>
        </p:nvSpPr>
        <p:spPr bwMode="auto">
          <a:xfrm>
            <a:off x="2771775" y="4005263"/>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400"/>
              <a:t>White matter</a:t>
            </a:r>
          </a:p>
        </p:txBody>
      </p:sp>
      <p:sp>
        <p:nvSpPr>
          <p:cNvPr id="30730" name="TextBox 10"/>
          <p:cNvSpPr txBox="1">
            <a:spLocks noChangeArrowheads="1"/>
          </p:cNvSpPr>
          <p:nvPr/>
        </p:nvSpPr>
        <p:spPr bwMode="auto">
          <a:xfrm>
            <a:off x="755650" y="3357563"/>
            <a:ext cx="86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400"/>
              <a:t>Gray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0-#ppt_w/2"/>
                                          </p:val>
                                        </p:tav>
                                        <p:tav tm="100000">
                                          <p:val>
                                            <p:strVal val="#ppt_x"/>
                                          </p:val>
                                        </p:tav>
                                      </p:tavLst>
                                    </p:anim>
                                    <p:anim calcmode="lin" valueType="num">
                                      <p:cBhvr additive="base">
                                        <p:cTn id="8"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The Nervous subsystems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a:t>The PNS has two subsystems:</a:t>
            </a:r>
          </a:p>
          <a:p>
            <a:pPr lvl="1" eaLnBrk="1" hangingPunct="1">
              <a:lnSpc>
                <a:spcPct val="90000"/>
              </a:lnSpc>
            </a:pPr>
            <a:r>
              <a:rPr lang="en-US" altLang="en-US"/>
              <a:t>Somatic Nervous system</a:t>
            </a:r>
          </a:p>
          <a:p>
            <a:pPr lvl="2" eaLnBrk="1" hangingPunct="1">
              <a:lnSpc>
                <a:spcPct val="90000"/>
              </a:lnSpc>
            </a:pPr>
            <a:r>
              <a:rPr lang="en-US" altLang="en-US"/>
              <a:t>Activities that are under conscious control</a:t>
            </a:r>
          </a:p>
          <a:p>
            <a:pPr lvl="3" eaLnBrk="1" hangingPunct="1">
              <a:lnSpc>
                <a:spcPct val="90000"/>
              </a:lnSpc>
            </a:pPr>
            <a:r>
              <a:rPr lang="en-US" altLang="en-US"/>
              <a:t>Muscle movement</a:t>
            </a:r>
          </a:p>
          <a:p>
            <a:pPr lvl="1" eaLnBrk="1" hangingPunct="1">
              <a:lnSpc>
                <a:spcPct val="90000"/>
              </a:lnSpc>
            </a:pPr>
            <a:endParaRPr lang="en-US" altLang="en-US"/>
          </a:p>
          <a:p>
            <a:pPr lvl="1" eaLnBrk="1" hangingPunct="1">
              <a:lnSpc>
                <a:spcPct val="90000"/>
              </a:lnSpc>
            </a:pPr>
            <a:r>
              <a:rPr lang="en-US" altLang="en-US"/>
              <a:t>Autonomic Nervous System </a:t>
            </a:r>
            <a:r>
              <a:rPr lang="en-US" altLang="en-US" b="1"/>
              <a:t>“ANS”</a:t>
            </a:r>
          </a:p>
          <a:p>
            <a:pPr lvl="2" eaLnBrk="1" hangingPunct="1">
              <a:lnSpc>
                <a:spcPct val="90000"/>
              </a:lnSpc>
            </a:pPr>
            <a:r>
              <a:rPr lang="en-US" altLang="en-US"/>
              <a:t>Not under conscious control</a:t>
            </a:r>
          </a:p>
          <a:p>
            <a:pPr lvl="3" eaLnBrk="1" hangingPunct="1">
              <a:lnSpc>
                <a:spcPct val="90000"/>
              </a:lnSpc>
            </a:pPr>
            <a:r>
              <a:rPr lang="en-US" altLang="en-US"/>
              <a:t>Heartbeat, contraction of smooth muscles/digestive system</a:t>
            </a:r>
          </a:p>
          <a:p>
            <a:pPr lvl="3" eaLnBrk="1" hangingPunct="1">
              <a:lnSpc>
                <a:spcPct val="90000"/>
              </a:lnSpc>
            </a:pPr>
            <a:r>
              <a:rPr lang="en-US" altLang="en-US" i="1"/>
              <a:t>Sympathetic System: brakes</a:t>
            </a:r>
          </a:p>
          <a:p>
            <a:pPr lvl="3" eaLnBrk="1" hangingPunct="1">
              <a:lnSpc>
                <a:spcPct val="90000"/>
              </a:lnSpc>
            </a:pPr>
            <a:r>
              <a:rPr lang="en-US" altLang="en-US" i="1"/>
              <a:t>Parasympathetic: 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7" dur="500"/>
                                        <p:tgtEl>
                                          <p:spTgt spid="44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4035">
                                            <p:txEl>
                                              <p:pRg st="6" end="6"/>
                                            </p:txEl>
                                          </p:spTgt>
                                        </p:tgtEl>
                                        <p:attrNameLst>
                                          <p:attrName>style.visibility</p:attrName>
                                        </p:attrNameLst>
                                      </p:cBhvr>
                                      <p:to>
                                        <p:strVal val="visible"/>
                                      </p:to>
                                    </p:set>
                                    <p:animEffect transition="in" filter="checkerboard(across)">
                                      <p:cBhvr>
                                        <p:cTn id="32" dur="500"/>
                                        <p:tgtEl>
                                          <p:spTgt spid="440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4035">
                                            <p:txEl>
                                              <p:pRg st="7" end="7"/>
                                            </p:txEl>
                                          </p:spTgt>
                                        </p:tgtEl>
                                        <p:attrNameLst>
                                          <p:attrName>style.visibility</p:attrName>
                                        </p:attrNameLst>
                                      </p:cBhvr>
                                      <p:to>
                                        <p:strVal val="visible"/>
                                      </p:to>
                                    </p:set>
                                    <p:animEffect transition="in" filter="checkerboard(across)">
                                      <p:cBhvr>
                                        <p:cTn id="37" dur="500"/>
                                        <p:tgtEl>
                                          <p:spTgt spid="4403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44035">
                                            <p:txEl>
                                              <p:pRg st="8" end="8"/>
                                            </p:txEl>
                                          </p:spTgt>
                                        </p:tgtEl>
                                        <p:attrNameLst>
                                          <p:attrName>style.visibility</p:attrName>
                                        </p:attrNameLst>
                                      </p:cBhvr>
                                      <p:to>
                                        <p:strVal val="visible"/>
                                      </p:to>
                                    </p:set>
                                    <p:animEffect transition="in" filter="checkerboard(across)">
                                      <p:cBhvr>
                                        <p:cTn id="42" dur="500"/>
                                        <p:tgtEl>
                                          <p:spTgt spid="4403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44035">
                                            <p:txEl>
                                              <p:pRg st="9" end="9"/>
                                            </p:txEl>
                                          </p:spTgt>
                                        </p:tgtEl>
                                        <p:attrNameLst>
                                          <p:attrName>style.visibility</p:attrName>
                                        </p:attrNameLst>
                                      </p:cBhvr>
                                      <p:to>
                                        <p:strVal val="visible"/>
                                      </p:to>
                                    </p:set>
                                    <p:animEffect transition="in" filter="checkerboard(across)">
                                      <p:cBhvr>
                                        <p:cTn id="47" dur="500"/>
                                        <p:tgtEl>
                                          <p:spTgt spid="44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altLang="en-US"/>
              <a:t>Functions of the Nervous System</a:t>
            </a:r>
          </a:p>
        </p:txBody>
      </p:sp>
      <p:sp>
        <p:nvSpPr>
          <p:cNvPr id="5123" name="Content Placeholder 2"/>
          <p:cNvSpPr>
            <a:spLocks noGrp="1"/>
          </p:cNvSpPr>
          <p:nvPr>
            <p:ph idx="1"/>
          </p:nvPr>
        </p:nvSpPr>
        <p:spPr/>
        <p:txBody>
          <a:bodyPr/>
          <a:lstStyle/>
          <a:p>
            <a:r>
              <a:rPr lang="en-CA" altLang="en-US"/>
              <a:t>Receives information</a:t>
            </a:r>
          </a:p>
          <a:p>
            <a:r>
              <a:rPr lang="en-CA" altLang="en-US"/>
              <a:t>Transmits information to the processing center (brain)</a:t>
            </a:r>
          </a:p>
          <a:p>
            <a:r>
              <a:rPr lang="en-CA" altLang="en-US"/>
              <a:t>Stores information</a:t>
            </a:r>
          </a:p>
          <a:p>
            <a:r>
              <a:rPr lang="en-CA" altLang="en-US"/>
              <a:t>Transmits information back to the body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6456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5867400" y="6303963"/>
            <a:ext cx="2989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ea typeface="Arial" charset="0"/>
                <a:cs typeface="Arial" charset="0"/>
                <a:hlinkClick r:id="rId4"/>
              </a:rPr>
              <a:t>http://abdellab.sunderland.ac.uk/lectures/Parmacology/Pics/anatomy/PNS.GIF</a:t>
            </a:r>
            <a:r>
              <a:rPr lang="en-US" altLang="en-US">
                <a:ea typeface="Arial" charset="0"/>
                <a:cs typeface="Arial"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lstStyle/>
          <a:p>
            <a:pPr eaLnBrk="1" hangingPunct="1"/>
            <a:r>
              <a:rPr lang="en-US" altLang="en-US"/>
              <a:t>Reflexes</a:t>
            </a:r>
          </a:p>
        </p:txBody>
      </p:sp>
      <p:pic>
        <p:nvPicPr>
          <p:cNvPr id="33795" name="Picture 4" descr="Asset?ID=822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1412875"/>
            <a:ext cx="5154612"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0" y="620713"/>
            <a:ext cx="3960813" cy="6237287"/>
          </a:xfrm>
        </p:spPr>
        <p:txBody>
          <a:bodyPr/>
          <a:lstStyle/>
          <a:p>
            <a:pPr eaLnBrk="1" hangingPunct="1"/>
            <a:r>
              <a:rPr lang="en-US" altLang="en-US" sz="2400"/>
              <a:t>Involuntary, automatic response to a stimulus</a:t>
            </a:r>
          </a:p>
          <a:p>
            <a:pPr eaLnBrk="1" hangingPunct="1"/>
            <a:endParaRPr lang="en-US" altLang="en-US" sz="2400"/>
          </a:p>
          <a:p>
            <a:pPr eaLnBrk="1" hangingPunct="1"/>
            <a:r>
              <a:rPr lang="en-US" altLang="en-US" sz="2400"/>
              <a:t>Involves a simple nerve pathway called a </a:t>
            </a:r>
            <a:r>
              <a:rPr lang="en-US" altLang="en-US" sz="2400" u="sng"/>
              <a:t>reflex arc </a:t>
            </a:r>
          </a:p>
          <a:p>
            <a:pPr eaLnBrk="1" hangingPunct="1"/>
            <a:r>
              <a:rPr lang="en-US" altLang="en-US" sz="2400"/>
              <a:t>The </a:t>
            </a:r>
            <a:r>
              <a:rPr lang="en-US" altLang="en-US" sz="2400" b="1" u="sng"/>
              <a:t>stimulus</a:t>
            </a:r>
            <a:r>
              <a:rPr lang="en-US" altLang="en-US" sz="2400"/>
              <a:t> is carried by a sensory neuron and “processed” by the spinal cord</a:t>
            </a:r>
          </a:p>
          <a:p>
            <a:pPr lvl="1" eaLnBrk="1" hangingPunct="1"/>
            <a:r>
              <a:rPr lang="en-US" altLang="en-US" sz="2000"/>
              <a:t>IT SKIPS THE BRAIN!</a:t>
            </a:r>
          </a:p>
          <a:p>
            <a:pPr lvl="2" eaLnBrk="1" hangingPunct="1"/>
            <a:r>
              <a:rPr lang="en-US" altLang="en-US" sz="2000"/>
              <a:t>At least until after the finger has moved.</a:t>
            </a:r>
          </a:p>
          <a:p>
            <a:pPr eaLnBrk="1" hangingPunct="1"/>
            <a:r>
              <a:rPr lang="en-US" altLang="en-US" sz="2400"/>
              <a:t>The </a:t>
            </a:r>
            <a:r>
              <a:rPr lang="en-US" altLang="en-US" sz="2400" b="1" u="sng"/>
              <a:t>response</a:t>
            </a:r>
            <a:r>
              <a:rPr lang="en-US" altLang="en-US" sz="2400"/>
              <a:t> is sent to the muscles by a motor neuron</a:t>
            </a:r>
          </a:p>
          <a:p>
            <a:pPr lvl="1" eaLnBrk="1" hangingPunct="1"/>
            <a:endParaRPr lang="en-US" altLang="en-US"/>
          </a:p>
        </p:txBody>
      </p:sp>
      <p:sp>
        <p:nvSpPr>
          <p:cNvPr id="8" name="5-Point Star 7"/>
          <p:cNvSpPr/>
          <p:nvPr/>
        </p:nvSpPr>
        <p:spPr>
          <a:xfrm>
            <a:off x="6156325" y="3644900"/>
            <a:ext cx="215900" cy="215900"/>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5-Point Star 5"/>
          <p:cNvSpPr/>
          <p:nvPr/>
        </p:nvSpPr>
        <p:spPr>
          <a:xfrm>
            <a:off x="5940425" y="1916113"/>
            <a:ext cx="215900" cy="217487"/>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1000" fill="hold"/>
                                        <p:tgtEl>
                                          <p:spTgt spid="2150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150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150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1000" fill="hold"/>
                                        <p:tgtEl>
                                          <p:spTgt spid="2150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150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1507">
                                            <p:txEl>
                                              <p:pRg st="3" end="3"/>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 calcmode="lin" valueType="num">
                                      <p:cBhvr>
                                        <p:cTn id="26" dur="1000" fill="hold"/>
                                        <p:tgtEl>
                                          <p:spTgt spid="21507">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1507">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1507">
                                            <p:txEl>
                                              <p:pRg st="4" end="4"/>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p:cTn id="31" dur="1000" fill="hold"/>
                                        <p:tgtEl>
                                          <p:spTgt spid="21507">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21507">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21507">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repeatCount="indefinite" fill="hold" nodeType="clickEffect">
                                  <p:stCondLst>
                                    <p:cond delay="0"/>
                                  </p:stCondLst>
                                  <p:endCondLst>
                                    <p:cond evt="onNext" delay="0">
                                      <p:tgtEl>
                                        <p:sldTgt/>
                                      </p:tgtEl>
                                    </p:cond>
                                  </p:endCondLst>
                                  <p:childTnLst>
                                    <p:animMotion origin="layout" path="M -0.00069 0.0007 C -0.00712 0.01019 -0.01337 0.01968 -0.02257 0.02361 C -0.03177 0.02755 -0.04323 0.02523 -0.05538 0.02361 C -0.06754 0.02199 -0.08403 0.01667 -0.09601 0.0132 C -0.10799 0.00972 -0.11632 0.00787 -0.12726 0.00278 C -0.13819 -0.00231 -0.15104 -0.01018 -0.16163 -0.01805 C -0.17222 -0.02592 -0.18351 -0.03333 -0.19132 -0.04514 C -0.19913 -0.05694 -0.20625 -0.07338 -0.20851 -0.08889 C -0.21076 -0.1044 -0.20868 -0.12569 -0.20538 -0.13889 C -0.20208 -0.15208 -0.19688 -0.16018 -0.18819 -0.16805 C -0.17951 -0.17592 -0.16493 -0.18125 -0.15382 -0.1868 C -0.14271 -0.19236 -0.12917 -0.19375 -0.12101 -0.20139 C -0.11285 -0.20903 -0.11059 -0.22083 -0.10538 -0.23264 C -0.10017 -0.24444 -0.09444 -0.25949 -0.08976 -0.27222 C -0.08507 -0.28495 -0.08194 -0.30139 -0.07726 -0.30972 C -0.07257 -0.31805 -0.0684 -0.3243 -0.06163 -0.32222 C -0.05486 -0.32014 -0.04028 -0.30416 -0.03663 -0.29722 C -0.03299 -0.29028 -0.03646 -0.28541 -0.03976 -0.28055 " pathEditMode="relative" ptsTypes="aaaaaaaaaaaaaaaaaA">
                                      <p:cBhvr>
                                        <p:cTn id="37" dur="1000" fill="hold"/>
                                        <p:tgtEl>
                                          <p:spTgt spid="8"/>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 calcmode="lin" valueType="num">
                                      <p:cBhvr>
                                        <p:cTn id="42" dur="1000" fill="hold"/>
                                        <p:tgtEl>
                                          <p:spTgt spid="2150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150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1507">
                                            <p:txEl>
                                              <p:pRg st="6" end="6"/>
                                            </p:txEl>
                                          </p:spTgt>
                                        </p:tgtEl>
                                      </p:cBhvr>
                                    </p:animEffect>
                                  </p:childTnLst>
                                </p:cTn>
                              </p:par>
                            </p:childTnLst>
                          </p:cTn>
                        </p:par>
                        <p:par>
                          <p:cTn id="45" fill="hold" nodeType="afterGroup">
                            <p:stCondLst>
                              <p:cond delay="1000"/>
                            </p:stCondLst>
                            <p:childTnLst>
                              <p:par>
                                <p:cTn id="46" presetID="0" presetClass="path" presetSubtype="0" repeatCount="indefinite" accel="50000" decel="50000" fill="hold" nodeType="afterEffect">
                                  <p:stCondLst>
                                    <p:cond delay="0"/>
                                  </p:stCondLst>
                                  <p:endCondLst>
                                    <p:cond evt="onNext" delay="0">
                                      <p:tgtEl>
                                        <p:sldTgt/>
                                      </p:tgtEl>
                                    </p:cond>
                                  </p:endCondLst>
                                  <p:childTnLst>
                                    <p:animMotion origin="layout" path="M 1.38889E-6 3.7037E-6 C -0.00417 0.01458 -0.00799 0.02963 -0.0132 0.04004 C -0.0184 0.05023 -0.02205 0.05509 -0.03073 0.06111 C -0.03958 0.06689 -0.05347 0.07361 -0.0658 0.07569 C -0.07813 0.07777 -0.09202 0.07338 -0.10521 0.07361 C -0.1184 0.07384 -0.13472 0.07152 -0.14462 0.07777 C -0.15452 0.08426 -0.16129 0.09814 -0.16511 0.11157 C -0.1691 0.125 -0.1691 0.14375 -0.16806 0.15787 C -0.16684 0.17222 -0.16511 0.18518 -0.15781 0.19791 C -0.15052 0.21088 -0.13785 0.22291 -0.12431 0.23588 C -0.11059 0.24907 -0.09375 0.26551 -0.07604 0.27592 C -0.05833 0.28657 -0.02847 0.29444 -0.01754 0.2993 " pathEditMode="relative" rAng="0" ptsTypes="aaaaaaaaaaaA">
                                      <p:cBhvr>
                                        <p:cTn id="47" dur="1000" fill="hold"/>
                                        <p:tgtEl>
                                          <p:spTgt spid="6"/>
                                        </p:tgtEl>
                                        <p:attrNameLst>
                                          <p:attrName>ppt_x</p:attrName>
                                          <p:attrName>ppt_y</p:attrName>
                                        </p:attrNameLst>
                                      </p:cBhvr>
                                      <p:rCtr x="-8500"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altLang="en-US"/>
              <a:t>Exercises (PNS and CNS)</a:t>
            </a:r>
          </a:p>
        </p:txBody>
      </p:sp>
      <p:sp>
        <p:nvSpPr>
          <p:cNvPr id="34819" name="Content Placeholder 2"/>
          <p:cNvSpPr>
            <a:spLocks noGrp="1"/>
          </p:cNvSpPr>
          <p:nvPr>
            <p:ph idx="1"/>
          </p:nvPr>
        </p:nvSpPr>
        <p:spPr/>
        <p:txBody>
          <a:bodyPr/>
          <a:lstStyle/>
          <a:p>
            <a:r>
              <a:rPr lang="en-CA" altLang="en-US"/>
              <a:t>Read pages 205 to 212 in textbook.</a:t>
            </a:r>
          </a:p>
          <a:p>
            <a:r>
              <a:rPr lang="en-CA" altLang="en-US"/>
              <a:t>Do pages 123 to 128 in workbook.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7772400" cy="838200"/>
          </a:xfrm>
        </p:spPr>
        <p:txBody>
          <a:bodyPr/>
          <a:lstStyle/>
          <a:p>
            <a:pPr eaLnBrk="1" hangingPunct="1"/>
            <a:r>
              <a:rPr lang="en-CA" altLang="en-US"/>
              <a:t>Sense Organs</a:t>
            </a:r>
          </a:p>
        </p:txBody>
      </p:sp>
      <p:sp>
        <p:nvSpPr>
          <p:cNvPr id="35843" name="Rectangle 3"/>
          <p:cNvSpPr>
            <a:spLocks noGrp="1" noChangeArrowheads="1"/>
          </p:cNvSpPr>
          <p:nvPr>
            <p:ph type="body" idx="1"/>
          </p:nvPr>
        </p:nvSpPr>
        <p:spPr>
          <a:xfrm>
            <a:off x="685800" y="914400"/>
            <a:ext cx="7772400" cy="5638800"/>
          </a:xfrm>
        </p:spPr>
        <p:txBody>
          <a:bodyPr/>
          <a:lstStyle/>
          <a:p>
            <a:pPr eaLnBrk="1" hangingPunct="1"/>
            <a:r>
              <a:rPr lang="en-CA" altLang="en-US"/>
              <a:t>There are many sense organs attached to the nervous system</a:t>
            </a:r>
          </a:p>
          <a:p>
            <a:pPr lvl="1" eaLnBrk="1" hangingPunct="1"/>
            <a:r>
              <a:rPr lang="en-CA" altLang="en-US"/>
              <a:t>Eyes (sight)</a:t>
            </a:r>
          </a:p>
          <a:p>
            <a:pPr lvl="1" eaLnBrk="1" hangingPunct="1"/>
            <a:r>
              <a:rPr lang="en-CA" altLang="en-US"/>
              <a:t>Ears (hearing and balance)</a:t>
            </a:r>
          </a:p>
          <a:p>
            <a:pPr lvl="1" eaLnBrk="1" hangingPunct="1"/>
            <a:r>
              <a:rPr lang="en-CA" altLang="en-US"/>
              <a:t>Tongue and taste buds (taste)</a:t>
            </a:r>
          </a:p>
          <a:p>
            <a:pPr lvl="1" eaLnBrk="1" hangingPunct="1"/>
            <a:r>
              <a:rPr lang="en-CA" altLang="en-US"/>
              <a:t>Nose (smell)</a:t>
            </a:r>
          </a:p>
          <a:p>
            <a:pPr lvl="1" eaLnBrk="1" hangingPunct="1"/>
            <a:r>
              <a:rPr lang="en-CA" altLang="en-US"/>
              <a:t>Nerve endings (throughout body and in the skin) to sense:</a:t>
            </a:r>
          </a:p>
          <a:p>
            <a:pPr lvl="2" eaLnBrk="1" hangingPunct="1"/>
            <a:r>
              <a:rPr lang="en-CA" altLang="en-US"/>
              <a:t>Touch</a:t>
            </a:r>
          </a:p>
          <a:p>
            <a:pPr lvl="2" eaLnBrk="1" hangingPunct="1"/>
            <a:r>
              <a:rPr lang="en-CA" altLang="en-US"/>
              <a:t>Heat/cold</a:t>
            </a:r>
          </a:p>
          <a:p>
            <a:pPr lvl="2" eaLnBrk="1" hangingPunct="1"/>
            <a:r>
              <a:rPr lang="en-CA" altLang="en-US"/>
              <a:t>Pain</a:t>
            </a:r>
          </a:p>
          <a:p>
            <a:pPr lvl="2" eaLnBrk="1" hangingPunct="1"/>
            <a:r>
              <a:rPr lang="en-CA" altLang="en-US"/>
              <a:t>Etc.</a:t>
            </a:r>
          </a:p>
          <a:p>
            <a:pPr lvl="2" eaLnBrk="1" hangingPunct="1">
              <a:buFontTx/>
              <a:buNone/>
            </a:pPr>
            <a:endParaRPr lang="en-CA"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pPr eaLnBrk="1" hangingPunct="1"/>
            <a:r>
              <a:rPr lang="en-CA" altLang="en-US"/>
              <a:t>The Eye</a:t>
            </a:r>
          </a:p>
        </p:txBody>
      </p:sp>
      <p:sp>
        <p:nvSpPr>
          <p:cNvPr id="36867" name="Rectangle 3"/>
          <p:cNvSpPr>
            <a:spLocks noGrp="1" noChangeArrowheads="1"/>
          </p:cNvSpPr>
          <p:nvPr>
            <p:ph type="body" idx="1"/>
          </p:nvPr>
        </p:nvSpPr>
        <p:spPr>
          <a:xfrm>
            <a:off x="685800" y="914400"/>
            <a:ext cx="7772400" cy="4953000"/>
          </a:xfrm>
        </p:spPr>
        <p:txBody>
          <a:bodyPr/>
          <a:lstStyle/>
          <a:p>
            <a:pPr eaLnBrk="1" hangingPunct="1"/>
            <a:r>
              <a:rPr lang="en-CA" altLang="en-US"/>
              <a:t>The eye is the organ of sight</a:t>
            </a:r>
          </a:p>
          <a:p>
            <a:pPr lvl="1" eaLnBrk="1" hangingPunct="1"/>
            <a:r>
              <a:rPr lang="en-CA" altLang="en-US"/>
              <a:t>It uses </a:t>
            </a:r>
            <a:r>
              <a:rPr lang="en-CA" altLang="en-US" u="sng">
                <a:latin typeface="Verdana" charset="0"/>
              </a:rPr>
              <a:t>a lens</a:t>
            </a:r>
            <a:r>
              <a:rPr lang="en-CA" altLang="en-US"/>
              <a:t> to focus light, onto… </a:t>
            </a:r>
          </a:p>
          <a:p>
            <a:pPr lvl="1" eaLnBrk="1" hangingPunct="1"/>
            <a:r>
              <a:rPr lang="en-CA" altLang="en-US"/>
              <a:t>The </a:t>
            </a:r>
            <a:r>
              <a:rPr lang="en-CA" altLang="en-US" u="sng">
                <a:latin typeface="Tahoma" charset="0"/>
              </a:rPr>
              <a:t>retina</a:t>
            </a:r>
            <a:r>
              <a:rPr lang="en-CA" altLang="en-US"/>
              <a:t> (light sensitive cells) at the back of the eye.  </a:t>
            </a:r>
          </a:p>
          <a:p>
            <a:pPr lvl="1" eaLnBrk="1" hangingPunct="1"/>
            <a:r>
              <a:rPr lang="en-CA" altLang="en-US"/>
              <a:t>An </a:t>
            </a:r>
            <a:r>
              <a:rPr lang="en-CA" altLang="en-US" u="sng">
                <a:latin typeface="Tahoma" charset="0"/>
              </a:rPr>
              <a:t>iris</a:t>
            </a:r>
            <a:r>
              <a:rPr lang="en-CA" altLang="en-US"/>
              <a:t> controls the amount of light entering the eye</a:t>
            </a:r>
          </a:p>
          <a:p>
            <a:pPr lvl="1" eaLnBrk="1" hangingPunct="1"/>
            <a:r>
              <a:rPr lang="en-CA" altLang="en-US"/>
              <a:t>The </a:t>
            </a:r>
            <a:r>
              <a:rPr lang="en-CA" altLang="en-US" u="sng">
                <a:latin typeface="Tahoma" charset="0"/>
              </a:rPr>
              <a:t>sclera</a:t>
            </a:r>
            <a:r>
              <a:rPr lang="en-CA" altLang="en-US"/>
              <a:t>, </a:t>
            </a:r>
            <a:r>
              <a:rPr lang="en-CA" altLang="en-US" u="sng">
                <a:latin typeface="Tahoma" charset="0"/>
              </a:rPr>
              <a:t>choroid</a:t>
            </a:r>
            <a:r>
              <a:rPr lang="en-CA" altLang="en-US"/>
              <a:t>, </a:t>
            </a:r>
            <a:r>
              <a:rPr lang="en-CA" altLang="en-US" u="sng">
                <a:latin typeface="Tahoma" charset="0"/>
              </a:rPr>
              <a:t>cornea</a:t>
            </a:r>
            <a:r>
              <a:rPr lang="en-CA" altLang="en-US"/>
              <a:t> and </a:t>
            </a:r>
            <a:r>
              <a:rPr lang="en-CA" altLang="en-US" u="sng">
                <a:latin typeface="Tahoma" charset="0"/>
              </a:rPr>
              <a:t>conjunctiva</a:t>
            </a:r>
            <a:r>
              <a:rPr lang="en-CA" altLang="en-US"/>
              <a:t> surround and protect the eye</a:t>
            </a:r>
          </a:p>
          <a:p>
            <a:pPr lvl="1" eaLnBrk="1" hangingPunct="1"/>
            <a:r>
              <a:rPr lang="en-CA" altLang="en-US" u="sng">
                <a:latin typeface="Tahoma" charset="0"/>
              </a:rPr>
              <a:t>Muscles</a:t>
            </a:r>
            <a:r>
              <a:rPr lang="en-CA" altLang="en-US"/>
              <a:t> move and point the eyeball</a:t>
            </a:r>
          </a:p>
          <a:p>
            <a:pPr lvl="1" eaLnBrk="1" hangingPunct="1"/>
            <a:r>
              <a:rPr lang="en-CA" altLang="en-US"/>
              <a:t>The </a:t>
            </a:r>
            <a:r>
              <a:rPr lang="en-CA" altLang="en-US" u="sng">
                <a:latin typeface="Tahoma" charset="0"/>
              </a:rPr>
              <a:t>optic</a:t>
            </a:r>
            <a:r>
              <a:rPr lang="en-CA" altLang="en-US">
                <a:latin typeface="Tahoma" charset="0"/>
              </a:rPr>
              <a:t> </a:t>
            </a:r>
            <a:r>
              <a:rPr lang="en-CA" altLang="en-US" u="sng">
                <a:latin typeface="Tahoma" charset="0"/>
              </a:rPr>
              <a:t>nerve</a:t>
            </a:r>
            <a:r>
              <a:rPr lang="en-CA" altLang="en-US"/>
              <a:t> carries the image to the brain</a:t>
            </a:r>
          </a:p>
          <a:p>
            <a:pPr lvl="1" eaLnBrk="1" hangingPunct="1"/>
            <a:endParaRPr lang="en-CA" altLang="en-US"/>
          </a:p>
          <a:p>
            <a:pPr lvl="1" eaLnBrk="1" hangingPunct="1"/>
            <a:endParaRPr lang="en-CA" altLang="en-US"/>
          </a:p>
          <a:p>
            <a:pPr lvl="1" eaLnBrk="1" hangingPunct="1"/>
            <a:endParaRPr lang="en-CA"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CA" altLang="en-US"/>
              <a:t>Inside the Eyeball</a:t>
            </a:r>
          </a:p>
        </p:txBody>
      </p:sp>
      <p:sp>
        <p:nvSpPr>
          <p:cNvPr id="37891" name="Rectangle 3"/>
          <p:cNvSpPr>
            <a:spLocks noGrp="1" noChangeArrowheads="1"/>
          </p:cNvSpPr>
          <p:nvPr>
            <p:ph type="body" idx="1"/>
          </p:nvPr>
        </p:nvSpPr>
        <p:spPr>
          <a:xfrm>
            <a:off x="0" y="1524000"/>
            <a:ext cx="7620000" cy="4953000"/>
          </a:xfrm>
        </p:spPr>
        <p:txBody>
          <a:bodyPr/>
          <a:lstStyle/>
          <a:p>
            <a:pPr eaLnBrk="1" hangingPunct="1"/>
            <a:r>
              <a:rPr lang="en-CA" altLang="en-US"/>
              <a:t>Liquids inside the eye</a:t>
            </a:r>
          </a:p>
          <a:p>
            <a:pPr lvl="1" eaLnBrk="1" hangingPunct="1"/>
            <a:r>
              <a:rPr lang="en-CA" altLang="en-US" u="sng">
                <a:latin typeface="Tahoma" charset="0"/>
              </a:rPr>
              <a:t>Aqueous humor</a:t>
            </a:r>
            <a:r>
              <a:rPr lang="en-CA" altLang="en-US"/>
              <a:t>: a watery liquid found near the front of the eye</a:t>
            </a:r>
          </a:p>
          <a:p>
            <a:pPr lvl="1" eaLnBrk="1" hangingPunct="1"/>
            <a:r>
              <a:rPr lang="en-CA" altLang="en-US" u="sng">
                <a:latin typeface="Tahoma" charset="0"/>
              </a:rPr>
              <a:t>Vitreous humor</a:t>
            </a:r>
            <a:r>
              <a:rPr lang="en-CA" altLang="en-US"/>
              <a:t> (or vitreous body): a jelly-like sac of liquid in the center of the eye</a:t>
            </a:r>
          </a:p>
          <a:p>
            <a:pPr eaLnBrk="1" hangingPunct="1"/>
            <a:r>
              <a:rPr lang="en-CA" altLang="en-US"/>
              <a:t>The Retina</a:t>
            </a:r>
          </a:p>
          <a:p>
            <a:pPr lvl="1" eaLnBrk="1" hangingPunct="1"/>
            <a:r>
              <a:rPr lang="en-CA" altLang="en-US" u="sng">
                <a:latin typeface="Tahoma" charset="0"/>
              </a:rPr>
              <a:t>Fovea</a:t>
            </a:r>
            <a:r>
              <a:rPr lang="en-CA" altLang="en-US"/>
              <a:t>: a very sensitive spot where the light is focused</a:t>
            </a:r>
          </a:p>
          <a:p>
            <a:pPr lvl="1" eaLnBrk="1" hangingPunct="1"/>
            <a:r>
              <a:rPr lang="en-CA" altLang="en-US" u="sng">
                <a:latin typeface="Tahoma" charset="0"/>
              </a:rPr>
              <a:t>Blind spot</a:t>
            </a:r>
            <a:r>
              <a:rPr lang="en-CA" altLang="en-US"/>
              <a:t>: a less sensitive spot where the optic nerve enters the eyeball</a:t>
            </a:r>
          </a:p>
          <a:p>
            <a:pPr lvl="1" eaLnBrk="1" hangingPunct="1"/>
            <a:endParaRPr lang="en-CA"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0" y="0"/>
            <a:ext cx="3352800" cy="6553200"/>
          </a:xfrm>
        </p:spPr>
        <p:txBody>
          <a:bodyPr/>
          <a:lstStyle/>
          <a:p>
            <a:pPr eaLnBrk="1" hangingPunct="1"/>
            <a:r>
              <a:rPr lang="en-CA" altLang="en-US" sz="2400"/>
              <a:t>Some parts of the eye:</a:t>
            </a:r>
          </a:p>
          <a:p>
            <a:pPr eaLnBrk="1" hangingPunct="1"/>
            <a:r>
              <a:rPr lang="en-CA" altLang="en-US" sz="2400"/>
              <a:t>Outside:</a:t>
            </a:r>
          </a:p>
          <a:p>
            <a:pPr eaLnBrk="1" hangingPunct="1">
              <a:buFont typeface="Wingdings" charset="2"/>
              <a:buNone/>
            </a:pPr>
            <a:r>
              <a:rPr lang="en-CA" altLang="en-US" sz="2400"/>
              <a:t>	 </a:t>
            </a:r>
            <a:r>
              <a:rPr lang="en-CA" altLang="en-US" sz="2000"/>
              <a:t>Sclera: whites of the eye</a:t>
            </a:r>
          </a:p>
          <a:p>
            <a:pPr lvl="1" eaLnBrk="1" hangingPunct="1">
              <a:buFontTx/>
              <a:buNone/>
            </a:pPr>
            <a:r>
              <a:rPr lang="en-CA" altLang="en-US" sz="2000"/>
              <a:t>Iris: coloured part of eye</a:t>
            </a:r>
          </a:p>
          <a:p>
            <a:pPr lvl="1" eaLnBrk="1" hangingPunct="1">
              <a:buFontTx/>
              <a:buNone/>
            </a:pPr>
            <a:r>
              <a:rPr lang="en-CA" altLang="en-US" sz="2000"/>
              <a:t>Pupil: dark “hole” through which light enters</a:t>
            </a:r>
          </a:p>
          <a:p>
            <a:pPr eaLnBrk="1" hangingPunct="1"/>
            <a:r>
              <a:rPr lang="en-CA" altLang="en-US" sz="2400"/>
              <a:t>Inside:</a:t>
            </a:r>
          </a:p>
          <a:p>
            <a:pPr lvl="1" eaLnBrk="1" hangingPunct="1">
              <a:buFontTx/>
              <a:buNone/>
            </a:pPr>
            <a:r>
              <a:rPr lang="en-CA" altLang="en-US" sz="2000"/>
              <a:t>Cornea: transparent layer</a:t>
            </a:r>
          </a:p>
          <a:p>
            <a:pPr lvl="1" eaLnBrk="1" hangingPunct="1">
              <a:buFontTx/>
              <a:buNone/>
            </a:pPr>
            <a:r>
              <a:rPr lang="en-CA" altLang="en-US" sz="2000"/>
              <a:t>Aqueous humour: watery liquid </a:t>
            </a:r>
          </a:p>
          <a:p>
            <a:pPr lvl="1" eaLnBrk="1" hangingPunct="1">
              <a:buFontTx/>
              <a:buNone/>
            </a:pPr>
            <a:r>
              <a:rPr lang="en-CA" altLang="en-US" sz="2000"/>
              <a:t>Lens: focuses light </a:t>
            </a:r>
          </a:p>
          <a:p>
            <a:pPr lvl="1" eaLnBrk="1" hangingPunct="1">
              <a:buFontTx/>
              <a:buNone/>
            </a:pPr>
            <a:r>
              <a:rPr lang="en-CA" altLang="en-US" sz="2000"/>
              <a:t>Vitreous humour: Jelly-like material</a:t>
            </a:r>
          </a:p>
          <a:p>
            <a:pPr lvl="1" eaLnBrk="1" hangingPunct="1">
              <a:buFontTx/>
              <a:buNone/>
            </a:pPr>
            <a:r>
              <a:rPr lang="en-CA" altLang="en-US" sz="2000"/>
              <a:t>Retina: sensitive lining of the eye </a:t>
            </a:r>
            <a:r>
              <a:rPr lang="en-CA" altLang="en-US" sz="2000" i="1"/>
              <a:t>(nerve tissue)</a:t>
            </a:r>
          </a:p>
          <a:p>
            <a:pPr lvl="1" eaLnBrk="1" hangingPunct="1">
              <a:buFontTx/>
              <a:buNone/>
            </a:pPr>
            <a:r>
              <a:rPr lang="en-CA" altLang="en-US" sz="2000"/>
              <a:t>Choroid: supplies retina and sclera with blood</a:t>
            </a:r>
          </a:p>
          <a:p>
            <a:pPr lvl="1" eaLnBrk="1" hangingPunct="1">
              <a:buFontTx/>
              <a:buNone/>
            </a:pPr>
            <a:endParaRPr lang="en-CA" altLang="en-US" sz="2000"/>
          </a:p>
          <a:p>
            <a:pPr lvl="1" eaLnBrk="1" hangingPunct="1">
              <a:buFontTx/>
              <a:buNone/>
            </a:pPr>
            <a:endParaRPr lang="en-CA" altLang="en-US" sz="2000"/>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863" y="0"/>
            <a:ext cx="5926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CA" altLang="en-US"/>
              <a:t>Diagram of the Eyeball</a:t>
            </a:r>
          </a:p>
        </p:txBody>
      </p:sp>
      <p:pic>
        <p:nvPicPr>
          <p:cNvPr id="39939" name="Picture 5" descr="eye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3152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7772400" cy="1143000"/>
          </a:xfrm>
        </p:spPr>
        <p:txBody>
          <a:bodyPr/>
          <a:lstStyle/>
          <a:p>
            <a:pPr algn="l" eaLnBrk="1" hangingPunct="1"/>
            <a:r>
              <a:rPr lang="en-CA" altLang="en-US"/>
              <a:t>The Ear</a:t>
            </a:r>
          </a:p>
        </p:txBody>
      </p:sp>
      <p:pic>
        <p:nvPicPr>
          <p:cNvPr id="59399" name="Picture 7"/>
          <p:cNvPicPr>
            <a:picLocks noChangeAspect="1" noChangeArrowheads="1"/>
          </p:cNvPicPr>
          <p:nvPr/>
        </p:nvPicPr>
        <p:blipFill>
          <a:blip r:embed="rId2"/>
          <a:srcRect/>
          <a:stretch>
            <a:fillRect/>
          </a:stretch>
        </p:blipFill>
        <p:spPr bwMode="auto">
          <a:xfrm>
            <a:off x="2743200" y="990600"/>
            <a:ext cx="6400800" cy="5489575"/>
          </a:xfrm>
          <a:prstGeom prst="rect">
            <a:avLst/>
          </a:prstGeom>
          <a:noFill/>
          <a:effectLst>
            <a:outerShdw dist="35921" dir="2700000" algn="ctr" rotWithShape="0">
              <a:srgbClr val="808080"/>
            </a:outerShdw>
          </a:effectLst>
        </p:spPr>
      </p:pic>
      <p:sp>
        <p:nvSpPr>
          <p:cNvPr id="59395" name="Rectangle 3"/>
          <p:cNvSpPr>
            <a:spLocks noGrp="1" noChangeArrowheads="1"/>
          </p:cNvSpPr>
          <p:nvPr>
            <p:ph type="body" idx="1"/>
          </p:nvPr>
        </p:nvSpPr>
        <p:spPr>
          <a:xfrm>
            <a:off x="0" y="1143000"/>
            <a:ext cx="3352800" cy="5715000"/>
          </a:xfrm>
          <a:effectLst>
            <a:outerShdw blurRad="63500" dist="17961" dir="2700000" algn="ctr" rotWithShape="0">
              <a:schemeClr val="bg2"/>
            </a:outerShdw>
          </a:effectLst>
        </p:spPr>
        <p:txBody>
          <a:bodyPr/>
          <a:lstStyle/>
          <a:p>
            <a:pPr eaLnBrk="1" fontAlgn="auto" hangingPunct="1">
              <a:spcAft>
                <a:spcPts val="0"/>
              </a:spcAft>
              <a:buFont typeface="Arial" pitchFamily="34" charset="0"/>
              <a:buChar char="•"/>
              <a:defRPr/>
            </a:pPr>
            <a:r>
              <a:rPr lang="en-CA" sz="2800" smtClean="0">
                <a:latin typeface="Arial" charset="0"/>
              </a:rPr>
              <a:t>Parts of the Ear</a:t>
            </a:r>
          </a:p>
          <a:p>
            <a:pPr lvl="1" eaLnBrk="1" fontAlgn="auto" hangingPunct="1">
              <a:spcAft>
                <a:spcPts val="0"/>
              </a:spcAft>
              <a:buFont typeface="Arial" pitchFamily="34" charset="0"/>
              <a:buChar char="–"/>
              <a:defRPr/>
            </a:pPr>
            <a:r>
              <a:rPr lang="en-CA" sz="2400" smtClean="0">
                <a:solidFill>
                  <a:srgbClr val="CFDA64"/>
                </a:solidFill>
                <a:latin typeface="Arial" charset="0"/>
              </a:rPr>
              <a:t>Eardrum</a:t>
            </a:r>
          </a:p>
          <a:p>
            <a:pPr lvl="1" eaLnBrk="1" fontAlgn="auto" hangingPunct="1">
              <a:spcAft>
                <a:spcPts val="0"/>
              </a:spcAft>
              <a:buFont typeface="Arial" pitchFamily="34" charset="0"/>
              <a:buChar char="–"/>
              <a:defRPr/>
            </a:pPr>
            <a:r>
              <a:rPr lang="en-CA" sz="2400" smtClean="0">
                <a:solidFill>
                  <a:srgbClr val="AF3394"/>
                </a:solidFill>
                <a:latin typeface="Arial" charset="0"/>
              </a:rPr>
              <a:t>Ossicles</a:t>
            </a:r>
            <a:r>
              <a:rPr lang="en-CA" sz="2400" smtClean="0">
                <a:latin typeface="Arial" charset="0"/>
              </a:rPr>
              <a:t>         </a:t>
            </a:r>
            <a:r>
              <a:rPr lang="en-CA" sz="2000" smtClean="0">
                <a:latin typeface="Arial" charset="0"/>
              </a:rPr>
              <a:t>(little bones)</a:t>
            </a:r>
          </a:p>
          <a:p>
            <a:pPr lvl="2" eaLnBrk="1" fontAlgn="auto" hangingPunct="1">
              <a:spcAft>
                <a:spcPts val="0"/>
              </a:spcAft>
              <a:buFont typeface="Arial" pitchFamily="34" charset="0"/>
              <a:buChar char="•"/>
              <a:defRPr/>
            </a:pPr>
            <a:r>
              <a:rPr lang="en-CA" sz="2000" smtClean="0">
                <a:latin typeface="Arial" charset="0"/>
              </a:rPr>
              <a:t>Malleus/hammer</a:t>
            </a:r>
          </a:p>
          <a:p>
            <a:pPr lvl="2" eaLnBrk="1" fontAlgn="auto" hangingPunct="1">
              <a:spcAft>
                <a:spcPts val="0"/>
              </a:spcAft>
              <a:buFont typeface="Arial" pitchFamily="34" charset="0"/>
              <a:buChar char="•"/>
              <a:defRPr/>
            </a:pPr>
            <a:r>
              <a:rPr lang="en-CA" sz="2000" smtClean="0">
                <a:latin typeface="Arial" charset="0"/>
              </a:rPr>
              <a:t>Incus/anvil</a:t>
            </a:r>
          </a:p>
          <a:p>
            <a:pPr lvl="2" eaLnBrk="1" fontAlgn="auto" hangingPunct="1">
              <a:spcAft>
                <a:spcPts val="0"/>
              </a:spcAft>
              <a:buFont typeface="Arial" pitchFamily="34" charset="0"/>
              <a:buChar char="•"/>
              <a:defRPr/>
            </a:pPr>
            <a:r>
              <a:rPr lang="en-CA" sz="2000" smtClean="0">
                <a:latin typeface="Arial" charset="0"/>
              </a:rPr>
              <a:t>Stapes</a:t>
            </a:r>
          </a:p>
          <a:p>
            <a:pPr lvl="1" eaLnBrk="1" fontAlgn="auto" hangingPunct="1">
              <a:spcAft>
                <a:spcPts val="0"/>
              </a:spcAft>
              <a:buFont typeface="Arial" pitchFamily="34" charset="0"/>
              <a:buChar char="–"/>
              <a:defRPr/>
            </a:pPr>
            <a:r>
              <a:rPr lang="en-CA" sz="2400" smtClean="0">
                <a:solidFill>
                  <a:srgbClr val="36A6C0"/>
                </a:solidFill>
                <a:latin typeface="Arial" charset="0"/>
              </a:rPr>
              <a:t>Semicircular Canals</a:t>
            </a:r>
          </a:p>
          <a:p>
            <a:pPr lvl="2" eaLnBrk="1" fontAlgn="auto" hangingPunct="1">
              <a:spcAft>
                <a:spcPts val="0"/>
              </a:spcAft>
              <a:buFont typeface="Arial" pitchFamily="34" charset="0"/>
              <a:buChar char="•"/>
              <a:defRPr/>
            </a:pPr>
            <a:r>
              <a:rPr lang="en-CA" sz="2000" smtClean="0">
                <a:latin typeface="Arial" charset="0"/>
              </a:rPr>
              <a:t>For balance</a:t>
            </a:r>
          </a:p>
          <a:p>
            <a:pPr lvl="1" eaLnBrk="1" fontAlgn="auto" hangingPunct="1">
              <a:spcAft>
                <a:spcPts val="0"/>
              </a:spcAft>
              <a:buFont typeface="Arial" pitchFamily="34" charset="0"/>
              <a:buChar char="–"/>
              <a:defRPr/>
            </a:pPr>
            <a:r>
              <a:rPr lang="en-CA" sz="2400" smtClean="0">
                <a:solidFill>
                  <a:srgbClr val="61961A"/>
                </a:solidFill>
                <a:latin typeface="Arial" charset="0"/>
              </a:rPr>
              <a:t>Cochlea</a:t>
            </a:r>
          </a:p>
          <a:p>
            <a:pPr lvl="2" eaLnBrk="1" fontAlgn="auto" hangingPunct="1">
              <a:spcAft>
                <a:spcPts val="0"/>
              </a:spcAft>
              <a:buFont typeface="Arial" pitchFamily="34" charset="0"/>
              <a:buChar char="•"/>
              <a:defRPr/>
            </a:pPr>
            <a:r>
              <a:rPr lang="en-CA" sz="2000" smtClean="0">
                <a:latin typeface="Arial" charset="0"/>
              </a:rPr>
              <a:t>Where sound is converted to neural pulses</a:t>
            </a:r>
          </a:p>
        </p:txBody>
      </p:sp>
      <p:sp>
        <p:nvSpPr>
          <p:cNvPr id="59400" name="Freeform 8"/>
          <p:cNvSpPr>
            <a:spLocks/>
          </p:cNvSpPr>
          <p:nvPr/>
        </p:nvSpPr>
        <p:spPr bwMode="auto">
          <a:xfrm>
            <a:off x="2965450" y="1524000"/>
            <a:ext cx="3054350" cy="3048000"/>
          </a:xfrm>
          <a:custGeom>
            <a:avLst/>
            <a:gdLst>
              <a:gd name="T0" fmla="*/ 2147483647 w 1924"/>
              <a:gd name="T1" fmla="*/ 0 h 1920"/>
              <a:gd name="T2" fmla="*/ 2147483647 w 1924"/>
              <a:gd name="T3" fmla="*/ 2147483647 h 1920"/>
              <a:gd name="T4" fmla="*/ 2147483647 w 1924"/>
              <a:gd name="T5" fmla="*/ 2147483647 h 1920"/>
              <a:gd name="T6" fmla="*/ 2147483647 w 1924"/>
              <a:gd name="T7" fmla="*/ 2147483647 h 1920"/>
              <a:gd name="T8" fmla="*/ 2147483647 w 1924"/>
              <a:gd name="T9" fmla="*/ 2147483647 h 1920"/>
              <a:gd name="T10" fmla="*/ 2147483647 w 1924"/>
              <a:gd name="T11" fmla="*/ 2147483647 h 1920"/>
              <a:gd name="T12" fmla="*/ 2147483647 w 1924"/>
              <a:gd name="T13" fmla="*/ 2147483647 h 1920"/>
              <a:gd name="T14" fmla="*/ 2147483647 w 1924"/>
              <a:gd name="T15" fmla="*/ 2147483647 h 1920"/>
              <a:gd name="T16" fmla="*/ 2147483647 w 1924"/>
              <a:gd name="T17" fmla="*/ 2147483647 h 1920"/>
              <a:gd name="T18" fmla="*/ 2147483647 w 1924"/>
              <a:gd name="T19" fmla="*/ 2147483647 h 1920"/>
              <a:gd name="T20" fmla="*/ 2147483647 w 1924"/>
              <a:gd name="T21" fmla="*/ 2147483647 h 1920"/>
              <a:gd name="T22" fmla="*/ 2147483647 w 1924"/>
              <a:gd name="T23" fmla="*/ 2147483647 h 1920"/>
              <a:gd name="T24" fmla="*/ 2147483647 w 1924"/>
              <a:gd name="T25" fmla="*/ 2147483647 h 1920"/>
              <a:gd name="T26" fmla="*/ 2147483647 w 1924"/>
              <a:gd name="T27" fmla="*/ 2147483647 h 1920"/>
              <a:gd name="T28" fmla="*/ 2147483647 w 1924"/>
              <a:gd name="T29" fmla="*/ 2147483647 h 1920"/>
              <a:gd name="T30" fmla="*/ 2147483647 w 1924"/>
              <a:gd name="T31" fmla="*/ 2147483647 h 1920"/>
              <a:gd name="T32" fmla="*/ 2147483647 w 1924"/>
              <a:gd name="T33" fmla="*/ 2147483647 h 1920"/>
              <a:gd name="T34" fmla="*/ 2147483647 w 1924"/>
              <a:gd name="T35" fmla="*/ 2147483647 h 1920"/>
              <a:gd name="T36" fmla="*/ 2147483647 w 1924"/>
              <a:gd name="T37" fmla="*/ 2147483647 h 1920"/>
              <a:gd name="T38" fmla="*/ 2147483647 w 1924"/>
              <a:gd name="T39" fmla="*/ 2147483647 h 1920"/>
              <a:gd name="T40" fmla="*/ 2147483647 w 1924"/>
              <a:gd name="T41" fmla="*/ 2147483647 h 1920"/>
              <a:gd name="T42" fmla="*/ 2147483647 w 1924"/>
              <a:gd name="T43" fmla="*/ 2147483647 h 1920"/>
              <a:gd name="T44" fmla="*/ 2147483647 w 1924"/>
              <a:gd name="T45" fmla="*/ 2147483647 h 1920"/>
              <a:gd name="T46" fmla="*/ 2147483647 w 1924"/>
              <a:gd name="T47" fmla="*/ 2147483647 h 1920"/>
              <a:gd name="T48" fmla="*/ 2147483647 w 1924"/>
              <a:gd name="T49" fmla="*/ 2147483647 h 1920"/>
              <a:gd name="T50" fmla="*/ 2147483647 w 1924"/>
              <a:gd name="T51" fmla="*/ 2147483647 h 1920"/>
              <a:gd name="T52" fmla="*/ 2147483647 w 1924"/>
              <a:gd name="T53" fmla="*/ 2147483647 h 1920"/>
              <a:gd name="T54" fmla="*/ 2147483647 w 1924"/>
              <a:gd name="T55" fmla="*/ 2147483647 h 1920"/>
              <a:gd name="T56" fmla="*/ 2147483647 w 1924"/>
              <a:gd name="T57" fmla="*/ 2147483647 h 1920"/>
              <a:gd name="T58" fmla="*/ 2147483647 w 1924"/>
              <a:gd name="T59" fmla="*/ 2147483647 h 1920"/>
              <a:gd name="T60" fmla="*/ 2147483647 w 1924"/>
              <a:gd name="T61" fmla="*/ 2147483647 h 1920"/>
              <a:gd name="T62" fmla="*/ 2147483647 w 1924"/>
              <a:gd name="T63" fmla="*/ 2147483647 h 1920"/>
              <a:gd name="T64" fmla="*/ 2147483647 w 1924"/>
              <a:gd name="T65" fmla="*/ 2147483647 h 1920"/>
              <a:gd name="T66" fmla="*/ 2147483647 w 1924"/>
              <a:gd name="T67" fmla="*/ 2147483647 h 1920"/>
              <a:gd name="T68" fmla="*/ 2147483647 w 1924"/>
              <a:gd name="T69" fmla="*/ 2147483647 h 1920"/>
              <a:gd name="T70" fmla="*/ 2147483647 w 1924"/>
              <a:gd name="T71" fmla="*/ 0 h 19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4"/>
              <a:gd name="T109" fmla="*/ 0 h 1920"/>
              <a:gd name="T110" fmla="*/ 1924 w 1924"/>
              <a:gd name="T111" fmla="*/ 1920 h 19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4" h="1920">
                <a:moveTo>
                  <a:pt x="244" y="0"/>
                </a:moveTo>
                <a:lnTo>
                  <a:pt x="100" y="96"/>
                </a:lnTo>
                <a:cubicBezTo>
                  <a:pt x="68" y="176"/>
                  <a:pt x="26" y="253"/>
                  <a:pt x="4" y="336"/>
                </a:cubicBezTo>
                <a:cubicBezTo>
                  <a:pt x="0" y="351"/>
                  <a:pt x="23" y="362"/>
                  <a:pt x="27" y="378"/>
                </a:cubicBezTo>
                <a:cubicBezTo>
                  <a:pt x="31" y="396"/>
                  <a:pt x="27" y="415"/>
                  <a:pt x="27" y="434"/>
                </a:cubicBezTo>
                <a:lnTo>
                  <a:pt x="4" y="672"/>
                </a:lnTo>
                <a:lnTo>
                  <a:pt x="100" y="912"/>
                </a:lnTo>
                <a:lnTo>
                  <a:pt x="292" y="1392"/>
                </a:lnTo>
                <a:lnTo>
                  <a:pt x="340" y="1584"/>
                </a:lnTo>
                <a:lnTo>
                  <a:pt x="436" y="1824"/>
                </a:lnTo>
                <a:lnTo>
                  <a:pt x="484" y="1920"/>
                </a:lnTo>
                <a:lnTo>
                  <a:pt x="532" y="1872"/>
                </a:lnTo>
                <a:lnTo>
                  <a:pt x="484" y="1728"/>
                </a:lnTo>
                <a:lnTo>
                  <a:pt x="484" y="1584"/>
                </a:lnTo>
                <a:lnTo>
                  <a:pt x="628" y="1296"/>
                </a:lnTo>
                <a:lnTo>
                  <a:pt x="724" y="1248"/>
                </a:lnTo>
                <a:lnTo>
                  <a:pt x="868" y="1248"/>
                </a:lnTo>
                <a:lnTo>
                  <a:pt x="1012" y="1200"/>
                </a:lnTo>
                <a:lnTo>
                  <a:pt x="1204" y="1056"/>
                </a:lnTo>
                <a:lnTo>
                  <a:pt x="1492" y="1008"/>
                </a:lnTo>
                <a:lnTo>
                  <a:pt x="1684" y="1056"/>
                </a:lnTo>
                <a:lnTo>
                  <a:pt x="1828" y="1056"/>
                </a:lnTo>
                <a:lnTo>
                  <a:pt x="1924" y="1008"/>
                </a:lnTo>
                <a:lnTo>
                  <a:pt x="1732" y="864"/>
                </a:lnTo>
                <a:lnTo>
                  <a:pt x="1636" y="768"/>
                </a:lnTo>
                <a:lnTo>
                  <a:pt x="1396" y="816"/>
                </a:lnTo>
                <a:lnTo>
                  <a:pt x="1156" y="912"/>
                </a:lnTo>
                <a:lnTo>
                  <a:pt x="820" y="912"/>
                </a:lnTo>
                <a:lnTo>
                  <a:pt x="676" y="864"/>
                </a:lnTo>
                <a:lnTo>
                  <a:pt x="436" y="624"/>
                </a:lnTo>
                <a:lnTo>
                  <a:pt x="388" y="384"/>
                </a:lnTo>
                <a:lnTo>
                  <a:pt x="340" y="336"/>
                </a:lnTo>
                <a:lnTo>
                  <a:pt x="388" y="192"/>
                </a:lnTo>
                <a:lnTo>
                  <a:pt x="484" y="144"/>
                </a:lnTo>
                <a:lnTo>
                  <a:pt x="340" y="48"/>
                </a:lnTo>
                <a:lnTo>
                  <a:pt x="244" y="0"/>
                </a:lnTo>
                <a:close/>
              </a:path>
            </a:pathLst>
          </a:custGeom>
          <a:solidFill>
            <a:srgbClr val="FFFF0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1" name="Freeform 9"/>
          <p:cNvSpPr>
            <a:spLocks/>
          </p:cNvSpPr>
          <p:nvPr/>
        </p:nvSpPr>
        <p:spPr bwMode="auto">
          <a:xfrm>
            <a:off x="5562600" y="2209800"/>
            <a:ext cx="2743200" cy="2971800"/>
          </a:xfrm>
          <a:custGeom>
            <a:avLst/>
            <a:gdLst>
              <a:gd name="T0" fmla="*/ 2147483647 w 1728"/>
              <a:gd name="T1" fmla="*/ 2147483647 h 1872"/>
              <a:gd name="T2" fmla="*/ 2147483647 w 1728"/>
              <a:gd name="T3" fmla="*/ 2147483647 h 1872"/>
              <a:gd name="T4" fmla="*/ 2147483647 w 1728"/>
              <a:gd name="T5" fmla="*/ 2147483647 h 1872"/>
              <a:gd name="T6" fmla="*/ 2147483647 w 1728"/>
              <a:gd name="T7" fmla="*/ 2147483647 h 1872"/>
              <a:gd name="T8" fmla="*/ 2147483647 w 1728"/>
              <a:gd name="T9" fmla="*/ 2147483647 h 1872"/>
              <a:gd name="T10" fmla="*/ 2147483647 w 1728"/>
              <a:gd name="T11" fmla="*/ 2147483647 h 1872"/>
              <a:gd name="T12" fmla="*/ 2147483647 w 1728"/>
              <a:gd name="T13" fmla="*/ 2147483647 h 1872"/>
              <a:gd name="T14" fmla="*/ 2147483647 w 1728"/>
              <a:gd name="T15" fmla="*/ 2147483647 h 1872"/>
              <a:gd name="T16" fmla="*/ 2147483647 w 1728"/>
              <a:gd name="T17" fmla="*/ 2147483647 h 1872"/>
              <a:gd name="T18" fmla="*/ 2147483647 w 1728"/>
              <a:gd name="T19" fmla="*/ 2147483647 h 1872"/>
              <a:gd name="T20" fmla="*/ 2147483647 w 1728"/>
              <a:gd name="T21" fmla="*/ 2147483647 h 1872"/>
              <a:gd name="T22" fmla="*/ 2147483647 w 1728"/>
              <a:gd name="T23" fmla="*/ 2147483647 h 1872"/>
              <a:gd name="T24" fmla="*/ 2147483647 w 1728"/>
              <a:gd name="T25" fmla="*/ 2147483647 h 1872"/>
              <a:gd name="T26" fmla="*/ 2147483647 w 1728"/>
              <a:gd name="T27" fmla="*/ 2147483647 h 1872"/>
              <a:gd name="T28" fmla="*/ 2147483647 w 1728"/>
              <a:gd name="T29" fmla="*/ 2147483647 h 1872"/>
              <a:gd name="T30" fmla="*/ 2147483647 w 1728"/>
              <a:gd name="T31" fmla="*/ 2147483647 h 1872"/>
              <a:gd name="T32" fmla="*/ 2147483647 w 1728"/>
              <a:gd name="T33" fmla="*/ 2147483647 h 1872"/>
              <a:gd name="T34" fmla="*/ 2147483647 w 1728"/>
              <a:gd name="T35" fmla="*/ 2147483647 h 1872"/>
              <a:gd name="T36" fmla="*/ 2147483647 w 1728"/>
              <a:gd name="T37" fmla="*/ 2147483647 h 1872"/>
              <a:gd name="T38" fmla="*/ 2147483647 w 1728"/>
              <a:gd name="T39" fmla="*/ 2147483647 h 1872"/>
              <a:gd name="T40" fmla="*/ 2147483647 w 1728"/>
              <a:gd name="T41" fmla="*/ 2147483647 h 1872"/>
              <a:gd name="T42" fmla="*/ 2147483647 w 1728"/>
              <a:gd name="T43" fmla="*/ 2147483647 h 1872"/>
              <a:gd name="T44" fmla="*/ 2147483647 w 1728"/>
              <a:gd name="T45" fmla="*/ 2147483647 h 1872"/>
              <a:gd name="T46" fmla="*/ 2147483647 w 1728"/>
              <a:gd name="T47" fmla="*/ 2147483647 h 1872"/>
              <a:gd name="T48" fmla="*/ 2147483647 w 1728"/>
              <a:gd name="T49" fmla="*/ 0 h 1872"/>
              <a:gd name="T50" fmla="*/ 0 w 1728"/>
              <a:gd name="T51" fmla="*/ 2147483647 h 1872"/>
              <a:gd name="T52" fmla="*/ 2147483647 w 1728"/>
              <a:gd name="T53" fmla="*/ 2147483647 h 18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8"/>
              <a:gd name="T82" fmla="*/ 0 h 1872"/>
              <a:gd name="T83" fmla="*/ 1728 w 1728"/>
              <a:gd name="T84" fmla="*/ 1872 h 18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8" h="1872">
                <a:moveTo>
                  <a:pt x="96" y="288"/>
                </a:moveTo>
                <a:lnTo>
                  <a:pt x="240" y="432"/>
                </a:lnTo>
                <a:lnTo>
                  <a:pt x="288" y="528"/>
                </a:lnTo>
                <a:lnTo>
                  <a:pt x="384" y="624"/>
                </a:lnTo>
                <a:lnTo>
                  <a:pt x="672" y="672"/>
                </a:lnTo>
                <a:lnTo>
                  <a:pt x="816" y="768"/>
                </a:lnTo>
                <a:lnTo>
                  <a:pt x="1056" y="1056"/>
                </a:lnTo>
                <a:lnTo>
                  <a:pt x="1392" y="1392"/>
                </a:lnTo>
                <a:lnTo>
                  <a:pt x="1440" y="1584"/>
                </a:lnTo>
                <a:lnTo>
                  <a:pt x="1392" y="1776"/>
                </a:lnTo>
                <a:lnTo>
                  <a:pt x="1392" y="1872"/>
                </a:lnTo>
                <a:lnTo>
                  <a:pt x="1728" y="1152"/>
                </a:lnTo>
                <a:lnTo>
                  <a:pt x="1536" y="1344"/>
                </a:lnTo>
                <a:lnTo>
                  <a:pt x="1392" y="1248"/>
                </a:lnTo>
                <a:lnTo>
                  <a:pt x="1248" y="1104"/>
                </a:lnTo>
                <a:lnTo>
                  <a:pt x="960" y="864"/>
                </a:lnTo>
                <a:lnTo>
                  <a:pt x="816" y="720"/>
                </a:lnTo>
                <a:lnTo>
                  <a:pt x="672" y="480"/>
                </a:lnTo>
                <a:lnTo>
                  <a:pt x="576" y="384"/>
                </a:lnTo>
                <a:lnTo>
                  <a:pt x="432" y="288"/>
                </a:lnTo>
                <a:lnTo>
                  <a:pt x="288" y="192"/>
                </a:lnTo>
                <a:lnTo>
                  <a:pt x="240" y="96"/>
                </a:lnTo>
                <a:lnTo>
                  <a:pt x="192" y="48"/>
                </a:lnTo>
                <a:lnTo>
                  <a:pt x="144" y="96"/>
                </a:lnTo>
                <a:lnTo>
                  <a:pt x="48" y="0"/>
                </a:lnTo>
                <a:lnTo>
                  <a:pt x="0" y="48"/>
                </a:lnTo>
                <a:lnTo>
                  <a:pt x="96" y="288"/>
                </a:lnTo>
                <a:close/>
              </a:path>
            </a:pathLst>
          </a:custGeom>
          <a:solidFill>
            <a:srgbClr val="CC99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2" name="Freeform 10"/>
          <p:cNvSpPr>
            <a:spLocks/>
          </p:cNvSpPr>
          <p:nvPr/>
        </p:nvSpPr>
        <p:spPr bwMode="auto">
          <a:xfrm>
            <a:off x="6019800" y="1981200"/>
            <a:ext cx="1295400" cy="1143000"/>
          </a:xfrm>
          <a:custGeom>
            <a:avLst/>
            <a:gdLst>
              <a:gd name="T0" fmla="*/ 2147483647 w 816"/>
              <a:gd name="T1" fmla="*/ 2147483647 h 720"/>
              <a:gd name="T2" fmla="*/ 2147483647 w 816"/>
              <a:gd name="T3" fmla="*/ 2147483647 h 720"/>
              <a:gd name="T4" fmla="*/ 2147483647 w 816"/>
              <a:gd name="T5" fmla="*/ 2147483647 h 720"/>
              <a:gd name="T6" fmla="*/ 2147483647 w 816"/>
              <a:gd name="T7" fmla="*/ 2147483647 h 720"/>
              <a:gd name="T8" fmla="*/ 2147483647 w 816"/>
              <a:gd name="T9" fmla="*/ 2147483647 h 720"/>
              <a:gd name="T10" fmla="*/ 2147483647 w 816"/>
              <a:gd name="T11" fmla="*/ 2147483647 h 720"/>
              <a:gd name="T12" fmla="*/ 2147483647 w 816"/>
              <a:gd name="T13" fmla="*/ 2147483647 h 720"/>
              <a:gd name="T14" fmla="*/ 2147483647 w 816"/>
              <a:gd name="T15" fmla="*/ 2147483647 h 720"/>
              <a:gd name="T16" fmla="*/ 2147483647 w 816"/>
              <a:gd name="T17" fmla="*/ 2147483647 h 720"/>
              <a:gd name="T18" fmla="*/ 2147483647 w 816"/>
              <a:gd name="T19" fmla="*/ 2147483647 h 720"/>
              <a:gd name="T20" fmla="*/ 2147483647 w 816"/>
              <a:gd name="T21" fmla="*/ 2147483647 h 720"/>
              <a:gd name="T22" fmla="*/ 2147483647 w 816"/>
              <a:gd name="T23" fmla="*/ 2147483647 h 720"/>
              <a:gd name="T24" fmla="*/ 2147483647 w 816"/>
              <a:gd name="T25" fmla="*/ 2147483647 h 720"/>
              <a:gd name="T26" fmla="*/ 2147483647 w 816"/>
              <a:gd name="T27" fmla="*/ 0 h 720"/>
              <a:gd name="T28" fmla="*/ 2147483647 w 816"/>
              <a:gd name="T29" fmla="*/ 0 h 720"/>
              <a:gd name="T30" fmla="*/ 2147483647 w 816"/>
              <a:gd name="T31" fmla="*/ 2147483647 h 720"/>
              <a:gd name="T32" fmla="*/ 0 w 816"/>
              <a:gd name="T33" fmla="*/ 2147483647 h 720"/>
              <a:gd name="T34" fmla="*/ 0 w 816"/>
              <a:gd name="T35" fmla="*/ 2147483647 h 720"/>
              <a:gd name="T36" fmla="*/ 2147483647 w 816"/>
              <a:gd name="T37" fmla="*/ 2147483647 h 7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6"/>
              <a:gd name="T58" fmla="*/ 0 h 720"/>
              <a:gd name="T59" fmla="*/ 816 w 816"/>
              <a:gd name="T60" fmla="*/ 720 h 7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6" h="720">
                <a:moveTo>
                  <a:pt x="48" y="336"/>
                </a:moveTo>
                <a:lnTo>
                  <a:pt x="288" y="528"/>
                </a:lnTo>
                <a:lnTo>
                  <a:pt x="384" y="624"/>
                </a:lnTo>
                <a:lnTo>
                  <a:pt x="624" y="720"/>
                </a:lnTo>
                <a:lnTo>
                  <a:pt x="768" y="672"/>
                </a:lnTo>
                <a:lnTo>
                  <a:pt x="816" y="480"/>
                </a:lnTo>
                <a:lnTo>
                  <a:pt x="816" y="288"/>
                </a:lnTo>
                <a:lnTo>
                  <a:pt x="768" y="144"/>
                </a:lnTo>
                <a:lnTo>
                  <a:pt x="576" y="144"/>
                </a:lnTo>
                <a:lnTo>
                  <a:pt x="480" y="288"/>
                </a:lnTo>
                <a:lnTo>
                  <a:pt x="432" y="336"/>
                </a:lnTo>
                <a:lnTo>
                  <a:pt x="336" y="288"/>
                </a:lnTo>
                <a:lnTo>
                  <a:pt x="384" y="144"/>
                </a:lnTo>
                <a:lnTo>
                  <a:pt x="384" y="0"/>
                </a:lnTo>
                <a:lnTo>
                  <a:pt x="144" y="0"/>
                </a:lnTo>
                <a:lnTo>
                  <a:pt x="96" y="48"/>
                </a:lnTo>
                <a:lnTo>
                  <a:pt x="0" y="48"/>
                </a:lnTo>
                <a:lnTo>
                  <a:pt x="0" y="192"/>
                </a:lnTo>
                <a:lnTo>
                  <a:pt x="48" y="336"/>
                </a:lnTo>
                <a:close/>
              </a:path>
            </a:pathLst>
          </a:custGeom>
          <a:solidFill>
            <a:srgbClr val="CCFFCC">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3" name="Text Box 11"/>
          <p:cNvSpPr txBox="1">
            <a:spLocks noChangeArrowheads="1"/>
          </p:cNvSpPr>
          <p:nvPr/>
        </p:nvSpPr>
        <p:spPr bwMode="auto">
          <a:xfrm>
            <a:off x="3352800" y="5181600"/>
            <a:ext cx="1828800"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Outer Ear</a:t>
            </a:r>
          </a:p>
        </p:txBody>
      </p:sp>
      <p:sp>
        <p:nvSpPr>
          <p:cNvPr id="59404" name="Text Box 12"/>
          <p:cNvSpPr txBox="1">
            <a:spLocks noChangeArrowheads="1"/>
          </p:cNvSpPr>
          <p:nvPr/>
        </p:nvSpPr>
        <p:spPr bwMode="auto">
          <a:xfrm>
            <a:off x="5257800" y="5181600"/>
            <a:ext cx="1562100" cy="4572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Middle Ear</a:t>
            </a:r>
          </a:p>
        </p:txBody>
      </p:sp>
      <p:sp>
        <p:nvSpPr>
          <p:cNvPr id="59405" name="Text Box 13"/>
          <p:cNvSpPr txBox="1">
            <a:spLocks noChangeArrowheads="1"/>
          </p:cNvSpPr>
          <p:nvPr/>
        </p:nvSpPr>
        <p:spPr bwMode="auto">
          <a:xfrm>
            <a:off x="6858000" y="5181600"/>
            <a:ext cx="1325563" cy="457200"/>
          </a:xfrm>
          <a:prstGeom prst="rect">
            <a:avLst/>
          </a:prstGeom>
          <a:solidFill>
            <a:srgbClr val="7AF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Inner Ear</a:t>
            </a:r>
          </a:p>
        </p:txBody>
      </p:sp>
      <p:sp>
        <p:nvSpPr>
          <p:cNvPr id="59406" name="Freeform 14"/>
          <p:cNvSpPr>
            <a:spLocks/>
          </p:cNvSpPr>
          <p:nvPr/>
        </p:nvSpPr>
        <p:spPr bwMode="auto">
          <a:xfrm>
            <a:off x="2965450" y="1524000"/>
            <a:ext cx="3054350" cy="3048000"/>
          </a:xfrm>
          <a:custGeom>
            <a:avLst/>
            <a:gdLst>
              <a:gd name="T0" fmla="*/ 2147483647 w 1924"/>
              <a:gd name="T1" fmla="*/ 0 h 1920"/>
              <a:gd name="T2" fmla="*/ 2147483647 w 1924"/>
              <a:gd name="T3" fmla="*/ 2147483647 h 1920"/>
              <a:gd name="T4" fmla="*/ 2147483647 w 1924"/>
              <a:gd name="T5" fmla="*/ 2147483647 h 1920"/>
              <a:gd name="T6" fmla="*/ 2147483647 w 1924"/>
              <a:gd name="T7" fmla="*/ 2147483647 h 1920"/>
              <a:gd name="T8" fmla="*/ 2147483647 w 1924"/>
              <a:gd name="T9" fmla="*/ 2147483647 h 1920"/>
              <a:gd name="T10" fmla="*/ 2147483647 w 1924"/>
              <a:gd name="T11" fmla="*/ 2147483647 h 1920"/>
              <a:gd name="T12" fmla="*/ 2147483647 w 1924"/>
              <a:gd name="T13" fmla="*/ 2147483647 h 1920"/>
              <a:gd name="T14" fmla="*/ 2147483647 w 1924"/>
              <a:gd name="T15" fmla="*/ 2147483647 h 1920"/>
              <a:gd name="T16" fmla="*/ 2147483647 w 1924"/>
              <a:gd name="T17" fmla="*/ 2147483647 h 1920"/>
              <a:gd name="T18" fmla="*/ 2147483647 w 1924"/>
              <a:gd name="T19" fmla="*/ 2147483647 h 1920"/>
              <a:gd name="T20" fmla="*/ 2147483647 w 1924"/>
              <a:gd name="T21" fmla="*/ 2147483647 h 1920"/>
              <a:gd name="T22" fmla="*/ 2147483647 w 1924"/>
              <a:gd name="T23" fmla="*/ 2147483647 h 1920"/>
              <a:gd name="T24" fmla="*/ 2147483647 w 1924"/>
              <a:gd name="T25" fmla="*/ 2147483647 h 1920"/>
              <a:gd name="T26" fmla="*/ 2147483647 w 1924"/>
              <a:gd name="T27" fmla="*/ 2147483647 h 1920"/>
              <a:gd name="T28" fmla="*/ 2147483647 w 1924"/>
              <a:gd name="T29" fmla="*/ 2147483647 h 1920"/>
              <a:gd name="T30" fmla="*/ 2147483647 w 1924"/>
              <a:gd name="T31" fmla="*/ 2147483647 h 1920"/>
              <a:gd name="T32" fmla="*/ 2147483647 w 1924"/>
              <a:gd name="T33" fmla="*/ 2147483647 h 1920"/>
              <a:gd name="T34" fmla="*/ 2147483647 w 1924"/>
              <a:gd name="T35" fmla="*/ 2147483647 h 1920"/>
              <a:gd name="T36" fmla="*/ 2147483647 w 1924"/>
              <a:gd name="T37" fmla="*/ 2147483647 h 1920"/>
              <a:gd name="T38" fmla="*/ 2147483647 w 1924"/>
              <a:gd name="T39" fmla="*/ 2147483647 h 1920"/>
              <a:gd name="T40" fmla="*/ 2147483647 w 1924"/>
              <a:gd name="T41" fmla="*/ 2147483647 h 1920"/>
              <a:gd name="T42" fmla="*/ 2147483647 w 1924"/>
              <a:gd name="T43" fmla="*/ 2147483647 h 1920"/>
              <a:gd name="T44" fmla="*/ 2147483647 w 1924"/>
              <a:gd name="T45" fmla="*/ 2147483647 h 1920"/>
              <a:gd name="T46" fmla="*/ 2147483647 w 1924"/>
              <a:gd name="T47" fmla="*/ 2147483647 h 1920"/>
              <a:gd name="T48" fmla="*/ 2147483647 w 1924"/>
              <a:gd name="T49" fmla="*/ 2147483647 h 1920"/>
              <a:gd name="T50" fmla="*/ 2147483647 w 1924"/>
              <a:gd name="T51" fmla="*/ 2147483647 h 1920"/>
              <a:gd name="T52" fmla="*/ 2147483647 w 1924"/>
              <a:gd name="T53" fmla="*/ 2147483647 h 1920"/>
              <a:gd name="T54" fmla="*/ 2147483647 w 1924"/>
              <a:gd name="T55" fmla="*/ 2147483647 h 1920"/>
              <a:gd name="T56" fmla="*/ 2147483647 w 1924"/>
              <a:gd name="T57" fmla="*/ 2147483647 h 1920"/>
              <a:gd name="T58" fmla="*/ 2147483647 w 1924"/>
              <a:gd name="T59" fmla="*/ 2147483647 h 1920"/>
              <a:gd name="T60" fmla="*/ 2147483647 w 1924"/>
              <a:gd name="T61" fmla="*/ 2147483647 h 1920"/>
              <a:gd name="T62" fmla="*/ 2147483647 w 1924"/>
              <a:gd name="T63" fmla="*/ 2147483647 h 1920"/>
              <a:gd name="T64" fmla="*/ 2147483647 w 1924"/>
              <a:gd name="T65" fmla="*/ 2147483647 h 1920"/>
              <a:gd name="T66" fmla="*/ 2147483647 w 1924"/>
              <a:gd name="T67" fmla="*/ 2147483647 h 1920"/>
              <a:gd name="T68" fmla="*/ 2147483647 w 1924"/>
              <a:gd name="T69" fmla="*/ 2147483647 h 1920"/>
              <a:gd name="T70" fmla="*/ 2147483647 w 1924"/>
              <a:gd name="T71" fmla="*/ 0 h 19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4"/>
              <a:gd name="T109" fmla="*/ 0 h 1920"/>
              <a:gd name="T110" fmla="*/ 1924 w 1924"/>
              <a:gd name="T111" fmla="*/ 1920 h 19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4" h="1920">
                <a:moveTo>
                  <a:pt x="244" y="0"/>
                </a:moveTo>
                <a:lnTo>
                  <a:pt x="100" y="96"/>
                </a:lnTo>
                <a:cubicBezTo>
                  <a:pt x="68" y="176"/>
                  <a:pt x="26" y="253"/>
                  <a:pt x="4" y="336"/>
                </a:cubicBezTo>
                <a:cubicBezTo>
                  <a:pt x="0" y="351"/>
                  <a:pt x="23" y="362"/>
                  <a:pt x="27" y="378"/>
                </a:cubicBezTo>
                <a:cubicBezTo>
                  <a:pt x="31" y="396"/>
                  <a:pt x="27" y="415"/>
                  <a:pt x="27" y="434"/>
                </a:cubicBezTo>
                <a:lnTo>
                  <a:pt x="4" y="672"/>
                </a:lnTo>
                <a:lnTo>
                  <a:pt x="100" y="912"/>
                </a:lnTo>
                <a:lnTo>
                  <a:pt x="292" y="1392"/>
                </a:lnTo>
                <a:lnTo>
                  <a:pt x="340" y="1584"/>
                </a:lnTo>
                <a:lnTo>
                  <a:pt x="436" y="1824"/>
                </a:lnTo>
                <a:lnTo>
                  <a:pt x="484" y="1920"/>
                </a:lnTo>
                <a:lnTo>
                  <a:pt x="532" y="1872"/>
                </a:lnTo>
                <a:lnTo>
                  <a:pt x="484" y="1728"/>
                </a:lnTo>
                <a:lnTo>
                  <a:pt x="484" y="1584"/>
                </a:lnTo>
                <a:lnTo>
                  <a:pt x="628" y="1296"/>
                </a:lnTo>
                <a:lnTo>
                  <a:pt x="724" y="1248"/>
                </a:lnTo>
                <a:lnTo>
                  <a:pt x="868" y="1248"/>
                </a:lnTo>
                <a:lnTo>
                  <a:pt x="1012" y="1200"/>
                </a:lnTo>
                <a:lnTo>
                  <a:pt x="1204" y="1056"/>
                </a:lnTo>
                <a:lnTo>
                  <a:pt x="1492" y="1008"/>
                </a:lnTo>
                <a:lnTo>
                  <a:pt x="1684" y="1056"/>
                </a:lnTo>
                <a:lnTo>
                  <a:pt x="1828" y="1056"/>
                </a:lnTo>
                <a:lnTo>
                  <a:pt x="1924" y="1008"/>
                </a:lnTo>
                <a:lnTo>
                  <a:pt x="1732" y="864"/>
                </a:lnTo>
                <a:lnTo>
                  <a:pt x="1636" y="768"/>
                </a:lnTo>
                <a:lnTo>
                  <a:pt x="1396" y="816"/>
                </a:lnTo>
                <a:lnTo>
                  <a:pt x="1156" y="912"/>
                </a:lnTo>
                <a:lnTo>
                  <a:pt x="820" y="912"/>
                </a:lnTo>
                <a:lnTo>
                  <a:pt x="676" y="864"/>
                </a:lnTo>
                <a:lnTo>
                  <a:pt x="436" y="624"/>
                </a:lnTo>
                <a:lnTo>
                  <a:pt x="388" y="384"/>
                </a:lnTo>
                <a:lnTo>
                  <a:pt x="340" y="336"/>
                </a:lnTo>
                <a:lnTo>
                  <a:pt x="388" y="192"/>
                </a:lnTo>
                <a:lnTo>
                  <a:pt x="484" y="144"/>
                </a:lnTo>
                <a:lnTo>
                  <a:pt x="340" y="48"/>
                </a:lnTo>
                <a:lnTo>
                  <a:pt x="244" y="0"/>
                </a:lnTo>
                <a:close/>
              </a:path>
            </a:pathLst>
          </a:custGeom>
          <a:solidFill>
            <a:srgbClr val="FFFF0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7" name="Text Box 15"/>
          <p:cNvSpPr txBox="1">
            <a:spLocks noChangeArrowheads="1"/>
          </p:cNvSpPr>
          <p:nvPr/>
        </p:nvSpPr>
        <p:spPr bwMode="auto">
          <a:xfrm>
            <a:off x="3352800" y="5181600"/>
            <a:ext cx="1828800"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Outer 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2000"/>
                                        <p:tgtEl>
                                          <p:spTgt spid="594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03"/>
                                        </p:tgtEl>
                                        <p:attrNameLst>
                                          <p:attrName>style.visibility</p:attrName>
                                        </p:attrNameLst>
                                      </p:cBhvr>
                                      <p:to>
                                        <p:strVal val="visible"/>
                                      </p:to>
                                    </p:set>
                                    <p:animEffect transition="in" filter="fade">
                                      <p:cBhvr>
                                        <p:cTn id="10" dur="2000"/>
                                        <p:tgtEl>
                                          <p:spTgt spid="594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401"/>
                                        </p:tgtEl>
                                        <p:attrNameLst>
                                          <p:attrName>style.visibility</p:attrName>
                                        </p:attrNameLst>
                                      </p:cBhvr>
                                      <p:to>
                                        <p:strVal val="visible"/>
                                      </p:to>
                                    </p:set>
                                    <p:animEffect transition="in" filter="fade">
                                      <p:cBhvr>
                                        <p:cTn id="15" dur="2000"/>
                                        <p:tgtEl>
                                          <p:spTgt spid="594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404"/>
                                        </p:tgtEl>
                                        <p:attrNameLst>
                                          <p:attrName>style.visibility</p:attrName>
                                        </p:attrNameLst>
                                      </p:cBhvr>
                                      <p:to>
                                        <p:strVal val="visible"/>
                                      </p:to>
                                    </p:set>
                                    <p:animEffect transition="in" filter="fade">
                                      <p:cBhvr>
                                        <p:cTn id="18" dur="2000"/>
                                        <p:tgtEl>
                                          <p:spTgt spid="594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405"/>
                                        </p:tgtEl>
                                        <p:attrNameLst>
                                          <p:attrName>style.visibility</p:attrName>
                                        </p:attrNameLst>
                                      </p:cBhvr>
                                      <p:to>
                                        <p:strVal val="visible"/>
                                      </p:to>
                                    </p:set>
                                    <p:animEffect transition="in" filter="fade">
                                      <p:cBhvr>
                                        <p:cTn id="23" dur="2000"/>
                                        <p:tgtEl>
                                          <p:spTgt spid="5940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402"/>
                                        </p:tgtEl>
                                        <p:attrNameLst>
                                          <p:attrName>style.visibility</p:attrName>
                                        </p:attrNameLst>
                                      </p:cBhvr>
                                      <p:to>
                                        <p:strVal val="visible"/>
                                      </p:to>
                                    </p:set>
                                    <p:animEffect transition="in" filter="fade">
                                      <p:cBhvr>
                                        <p:cTn id="26" dur="2000"/>
                                        <p:tgtEl>
                                          <p:spTgt spid="594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fade">
                                      <p:cBhvr>
                                        <p:cTn id="31" dur="2000"/>
                                        <p:tgtEl>
                                          <p:spTgt spid="594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407"/>
                                        </p:tgtEl>
                                        <p:attrNameLst>
                                          <p:attrName>style.visibility</p:attrName>
                                        </p:attrNameLst>
                                      </p:cBhvr>
                                      <p:to>
                                        <p:strVal val="visible"/>
                                      </p:to>
                                    </p:set>
                                    <p:animEffect transition="in" filter="fade">
                                      <p:cBhvr>
                                        <p:cTn id="34" dur="2000"/>
                                        <p:tgtEl>
                                          <p:spTgt spid="5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01" grpId="0" animBg="1"/>
      <p:bldP spid="59402" grpId="0" animBg="1"/>
      <p:bldP spid="59403" grpId="0" animBg="1"/>
      <p:bldP spid="59404" grpId="0" animBg="1"/>
      <p:bldP spid="59405" grpId="0" animBg="1"/>
      <p:bldP spid="59406" grpId="0" animBg="1"/>
      <p:bldP spid="594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altLang="en-US"/>
              <a:t>Other sense organs</a:t>
            </a:r>
          </a:p>
        </p:txBody>
      </p:sp>
      <p:sp>
        <p:nvSpPr>
          <p:cNvPr id="41987" name="Content Placeholder 2"/>
          <p:cNvSpPr>
            <a:spLocks noGrp="1"/>
          </p:cNvSpPr>
          <p:nvPr>
            <p:ph idx="1"/>
          </p:nvPr>
        </p:nvSpPr>
        <p:spPr/>
        <p:txBody>
          <a:bodyPr/>
          <a:lstStyle/>
          <a:p>
            <a:r>
              <a:rPr lang="en-CA" altLang="en-US"/>
              <a:t>The Skin (page 217)</a:t>
            </a:r>
          </a:p>
          <a:p>
            <a:endParaRPr lang="en-CA" altLang="en-US"/>
          </a:p>
          <a:p>
            <a:r>
              <a:rPr lang="en-CA" altLang="en-US"/>
              <a:t>The nose (page 219)</a:t>
            </a:r>
          </a:p>
          <a:p>
            <a:endParaRPr lang="en-CA" altLang="en-US"/>
          </a:p>
          <a:p>
            <a:r>
              <a:rPr lang="en-CA" altLang="en-US"/>
              <a:t>The tongue (page 220)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a:t>Additional Function of Nervous System</a:t>
            </a:r>
          </a:p>
        </p:txBody>
      </p:sp>
      <p:sp>
        <p:nvSpPr>
          <p:cNvPr id="3075" name="Rectangle 3" descr="Rectangle: Click to edit Master text styles&#10;Second level&#10;Third level&#10;Fourth level&#10;Fifth level"/>
          <p:cNvSpPr>
            <a:spLocks noGrp="1" noChangeArrowheads="1"/>
          </p:cNvSpPr>
          <p:nvPr>
            <p:ph type="body" idx="1"/>
          </p:nvPr>
        </p:nvSpPr>
        <p:spPr>
          <a:xfrm>
            <a:off x="838200" y="1905000"/>
            <a:ext cx="5334000" cy="4114800"/>
          </a:xfrm>
        </p:spPr>
        <p:txBody>
          <a:bodyPr/>
          <a:lstStyle/>
          <a:p>
            <a:pPr eaLnBrk="1" hangingPunct="1">
              <a:buFont typeface="Wingdings" charset="2"/>
              <a:buNone/>
            </a:pPr>
            <a:r>
              <a:rPr lang="en-US" altLang="en-US"/>
              <a:t>COMMUNICATION</a:t>
            </a:r>
          </a:p>
          <a:p>
            <a:pPr eaLnBrk="1" hangingPunct="1"/>
            <a:r>
              <a:rPr lang="en-US" altLang="en-US"/>
              <a:t>Controls bodily functions</a:t>
            </a:r>
          </a:p>
          <a:p>
            <a:pPr eaLnBrk="1" hangingPunct="1"/>
            <a:r>
              <a:rPr lang="en-US" altLang="en-US"/>
              <a:t>Responds to internal &amp; external stimuli</a:t>
            </a:r>
          </a:p>
          <a:p>
            <a:pPr lvl="3" eaLnBrk="1" hangingPunct="1"/>
            <a:r>
              <a:rPr lang="en-US" altLang="en-US">
                <a:hlinkClick r:id="rId2"/>
              </a:rPr>
              <a:t>Like swinging at a baseball</a:t>
            </a:r>
          </a:p>
          <a:p>
            <a:pPr lvl="4" eaLnBrk="1" hangingPunct="1"/>
            <a:r>
              <a:rPr lang="en-US" altLang="en-US"/>
              <a:t>*Click on link above*</a:t>
            </a:r>
          </a:p>
        </p:txBody>
      </p:sp>
      <p:sp>
        <p:nvSpPr>
          <p:cNvPr id="6148" name="Picture 5"/>
          <p:cNvSpPr>
            <a:spLocks noChangeAspect="1" noChangeArrowheads="1"/>
          </p:cNvSpPr>
          <p:nvPr/>
        </p:nvSpPr>
        <p:spPr bwMode="auto">
          <a:xfrm>
            <a:off x="4648200" y="5562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6149" name="Picture 7"/>
          <p:cNvSpPr>
            <a:spLocks noChangeAspect="1" noChangeArrowheads="1"/>
          </p:cNvSpPr>
          <p:nvPr/>
        </p:nvSpPr>
        <p:spPr bwMode="auto">
          <a:xfrm>
            <a:off x="4575175" y="34337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6150" name="Picture 8"/>
          <p:cNvSpPr>
            <a:spLocks noChangeAspect="1" noChangeArrowheads="1"/>
          </p:cNvSpPr>
          <p:nvPr/>
        </p:nvSpPr>
        <p:spPr bwMode="auto">
          <a:xfrm>
            <a:off x="6858000" y="16002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pic>
        <p:nvPicPr>
          <p:cNvPr id="3082" name="Picture 10" descr="bio_ch35_6180"/>
          <p:cNvPicPr>
            <a:picLocks noChangeAspect="1" noChangeArrowheads="1"/>
          </p:cNvPicPr>
          <p:nvPr/>
        </p:nvPicPr>
        <p:blipFill>
          <a:blip r:embed="rId3">
            <a:extLst>
              <a:ext uri="{28A0092B-C50C-407E-A947-70E740481C1C}">
                <a14:useLocalDpi xmlns:a14="http://schemas.microsoft.com/office/drawing/2010/main" val="0"/>
              </a:ext>
            </a:extLst>
          </a:blip>
          <a:srcRect r="83818"/>
          <a:stretch>
            <a:fillRect/>
          </a:stretch>
        </p:blipFill>
        <p:spPr bwMode="auto">
          <a:xfrm>
            <a:off x="6650038" y="1798638"/>
            <a:ext cx="2493962"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500" fill="hold"/>
                                        <p:tgtEl>
                                          <p:spTgt spid="3082"/>
                                        </p:tgtEl>
                                        <p:attrNameLst>
                                          <p:attrName>ppt_w</p:attrName>
                                        </p:attrNameLst>
                                      </p:cBhvr>
                                      <p:tavLst>
                                        <p:tav tm="0">
                                          <p:val>
                                            <p:fltVal val="0"/>
                                          </p:val>
                                        </p:tav>
                                        <p:tav tm="100000">
                                          <p:val>
                                            <p:strVal val="#ppt_w"/>
                                          </p:val>
                                        </p:tav>
                                      </p:tavLst>
                                    </p:anim>
                                    <p:anim calcmode="lin" valueType="num">
                                      <p:cBhvr>
                                        <p:cTn id="8" dur="500" fill="hold"/>
                                        <p:tgtEl>
                                          <p:spTgt spid="30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01616" presetClass="entr" presetSubtype="810249212" fill="hold" grpId="0" nodeType="clickEffect">
                                  <p:stCondLst>
                                    <p:cond delay="0"/>
                                  </p:stCondLst>
                                  <p:childTnLst>
                                    <p:set>
                                      <p:cBhvr>
                                        <p:cTn id="12"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01616" presetClass="entr" presetSubtype="810249212" fill="hold" grpId="0" nodeType="clickEffect">
                                  <p:stCondLst>
                                    <p:cond delay="0"/>
                                  </p:stCondLst>
                                  <p:childTnLst>
                                    <p:set>
                                      <p:cBhvr>
                                        <p:cTn id="16"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301616" presetClass="entr" presetSubtype="810249212" fill="hold" grpId="0" nodeType="clickEffect">
                                  <p:stCondLst>
                                    <p:cond delay="0"/>
                                  </p:stCondLst>
                                  <p:childTnLst>
                                    <p:set>
                                      <p:cBhvr>
                                        <p:cTn id="20" dur="1" fill="hold">
                                          <p:stCondLst>
                                            <p:cond delay="499"/>
                                          </p:stCondLst>
                                        </p:cTn>
                                        <p:tgtEl>
                                          <p:spTgt spid="3075">
                                            <p:txEl>
                                              <p:pRg st="2" end="2"/>
                                            </p:txEl>
                                          </p:spTgt>
                                        </p:tgtEl>
                                        <p:attrNameLst>
                                          <p:attrName>style.visibility</p:attrName>
                                        </p:attrNameLst>
                                      </p:cBhvr>
                                      <p:to>
                                        <p:strVal val="visible"/>
                                      </p:to>
                                    </p:set>
                                  </p:childTnLst>
                                </p:cTn>
                              </p:par>
                              <p:par>
                                <p:cTn id="21" presetID="1301616" presetClass="entr" presetSubtype="810249212" fill="hold" grpId="0" nodeType="withEffect">
                                  <p:stCondLst>
                                    <p:cond delay="0"/>
                                  </p:stCondLst>
                                  <p:childTnLst>
                                    <p:set>
                                      <p:cBhvr>
                                        <p:cTn id="22" dur="1" fill="hold">
                                          <p:stCondLst>
                                            <p:cond delay="499"/>
                                          </p:stCondLst>
                                        </p:cTn>
                                        <p:tgtEl>
                                          <p:spTgt spid="3075">
                                            <p:txEl>
                                              <p:pRg st="3" end="3"/>
                                            </p:txEl>
                                          </p:spTgt>
                                        </p:tgtEl>
                                        <p:attrNameLst>
                                          <p:attrName>style.visibility</p:attrName>
                                        </p:attrNameLst>
                                      </p:cBhvr>
                                      <p:to>
                                        <p:strVal val="visible"/>
                                      </p:to>
                                    </p:set>
                                  </p:childTnLst>
                                </p:cTn>
                              </p:par>
                              <p:par>
                                <p:cTn id="23" presetID="1301616" presetClass="entr" presetSubtype="810249212" fill="hold" grpId="0" nodeType="withEffect">
                                  <p:stCondLst>
                                    <p:cond delay="0"/>
                                  </p:stCondLst>
                                  <p:childTnLst>
                                    <p:set>
                                      <p:cBhvr>
                                        <p:cTn id="24"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altLang="en-US"/>
              <a:t>Exercises (Sensory Systems) </a:t>
            </a:r>
          </a:p>
        </p:txBody>
      </p:sp>
      <p:sp>
        <p:nvSpPr>
          <p:cNvPr id="43011" name="Content Placeholder 2"/>
          <p:cNvSpPr>
            <a:spLocks noGrp="1"/>
          </p:cNvSpPr>
          <p:nvPr>
            <p:ph idx="1"/>
          </p:nvPr>
        </p:nvSpPr>
        <p:spPr/>
        <p:txBody>
          <a:bodyPr/>
          <a:lstStyle/>
          <a:p>
            <a:r>
              <a:rPr lang="en-CA" altLang="en-US"/>
              <a:t>Textbook: read p. 213 to 220</a:t>
            </a:r>
          </a:p>
          <a:p>
            <a:r>
              <a:rPr lang="en-CA" altLang="en-US"/>
              <a:t>Workbook: p 129 to 132</a:t>
            </a:r>
          </a:p>
          <a:p>
            <a:endParaRPr lang="en-CA"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CA" altLang="en-US"/>
              <a:t>The Musculoskeletal System</a:t>
            </a:r>
          </a:p>
        </p:txBody>
      </p:sp>
      <p:sp>
        <p:nvSpPr>
          <p:cNvPr id="44035" name="Content Placeholder 2"/>
          <p:cNvSpPr>
            <a:spLocks noGrp="1"/>
          </p:cNvSpPr>
          <p:nvPr>
            <p:ph idx="1"/>
          </p:nvPr>
        </p:nvSpPr>
        <p:spPr/>
        <p:txBody>
          <a:bodyPr/>
          <a:lstStyle/>
          <a:p>
            <a:pPr eaLnBrk="1" hangingPunct="1"/>
            <a:r>
              <a:rPr lang="en-CA" altLang="en-US"/>
              <a:t>Includes the bones (skeleton) and the muscles (muscular system)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n-CA" altLang="en-US"/>
              <a:t>The Skeleton</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CA" smtClean="0"/>
              <a:t>Dem Bones, Dem Bones, Dem Dry bones….</a:t>
            </a:r>
          </a:p>
        </p:txBody>
      </p:sp>
      <p:pic>
        <p:nvPicPr>
          <p:cNvPr id="34820" name="Picture 5"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5084763"/>
            <a:ext cx="12430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084763"/>
            <a:ext cx="124301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http://www.ringophone.com/HDanimWP/Skeleton%20Dance-30687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13684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084763"/>
            <a:ext cx="12430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00563" y="5084763"/>
            <a:ext cx="14208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59113" y="5084763"/>
            <a:ext cx="14224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MCSO029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92275" y="5084763"/>
            <a:ext cx="142081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7" descr="http://www.ringophone.com/HDanimWP/Skeleton%20Dance-30687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72225" y="1052513"/>
            <a:ext cx="151288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11"/>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500"/>
                                  </p:stCondLst>
                                  <p:childTnLst>
                                    <p:anim calcmode="discrete" valueType="str">
                                      <p:cBhvr>
                                        <p:cTn id="12" dur="1000" fill="hold"/>
                                        <p:tgtEl>
                                          <p:spTgt spid="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500"/>
                                  </p:stCondLst>
                                  <p:childTnLst>
                                    <p:anim calcmode="discrete" valueType="str">
                                      <p:cBhvr>
                                        <p:cTn id="14" dur="1000" fill="hold"/>
                                        <p:tgtEl>
                                          <p:spTgt spid="34820"/>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500"/>
                                  </p:stCondLst>
                                  <p:childTnLst>
                                    <p:anim calcmode="discrete" valueType="str">
                                      <p:cBhvr>
                                        <p:cTn id="16" dur="1000" fill="hold"/>
                                        <p:tgtEl>
                                          <p:spTgt spid="348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CA" altLang="en-US"/>
              <a:t>Questions to watch for:</a:t>
            </a:r>
          </a:p>
        </p:txBody>
      </p:sp>
      <p:sp>
        <p:nvSpPr>
          <p:cNvPr id="46083" name="Rectangle 3"/>
          <p:cNvSpPr>
            <a:spLocks noGrp="1" noChangeArrowheads="1"/>
          </p:cNvSpPr>
          <p:nvPr>
            <p:ph type="body" idx="1"/>
          </p:nvPr>
        </p:nvSpPr>
        <p:spPr/>
        <p:txBody>
          <a:bodyPr/>
          <a:lstStyle/>
          <a:p>
            <a:pPr eaLnBrk="1" hangingPunct="1"/>
            <a:r>
              <a:rPr lang="en-CA" altLang="en-US"/>
              <a:t>What are five functions of the skeleton?</a:t>
            </a:r>
          </a:p>
          <a:p>
            <a:pPr eaLnBrk="1" hangingPunct="1"/>
            <a:r>
              <a:rPr lang="en-CA" altLang="en-US"/>
              <a:t>How many bones are in the skeleton?</a:t>
            </a:r>
          </a:p>
          <a:p>
            <a:pPr eaLnBrk="1" hangingPunct="1"/>
            <a:r>
              <a:rPr lang="en-CA" altLang="en-US"/>
              <a:t>What is inside a bone?</a:t>
            </a:r>
          </a:p>
          <a:p>
            <a:pPr eaLnBrk="1" hangingPunct="1"/>
            <a:endParaRPr lang="en-CA" altLang="en-US"/>
          </a:p>
        </p:txBody>
      </p:sp>
      <p:pic>
        <p:nvPicPr>
          <p:cNvPr id="46084" name="Picture 4" descr="MCj041270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1063"/>
            <a:ext cx="2614613"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CA" altLang="en-US"/>
              <a:t>Functions of the Skeleton</a:t>
            </a:r>
          </a:p>
        </p:txBody>
      </p:sp>
      <p:sp>
        <p:nvSpPr>
          <p:cNvPr id="36867" name="Rectangle 3"/>
          <p:cNvSpPr>
            <a:spLocks noGrp="1" noChangeArrowheads="1"/>
          </p:cNvSpPr>
          <p:nvPr>
            <p:ph type="body" idx="1"/>
          </p:nvPr>
        </p:nvSpPr>
        <p:spPr>
          <a:xfrm>
            <a:off x="457200" y="1600200"/>
            <a:ext cx="6275388" cy="4525963"/>
          </a:xfrm>
        </p:spPr>
        <p:txBody>
          <a:bodyPr/>
          <a:lstStyle/>
          <a:p>
            <a:pPr eaLnBrk="1" hangingPunct="1">
              <a:lnSpc>
                <a:spcPct val="90000"/>
              </a:lnSpc>
              <a:defRPr/>
            </a:pPr>
            <a:r>
              <a:rPr lang="en-CA" sz="2800" i="1" dirty="0" smtClean="0">
                <a:solidFill>
                  <a:schemeClr val="accent2">
                    <a:lumMod val="75000"/>
                  </a:schemeClr>
                </a:solidFill>
                <a:latin typeface="Elephant" pitchFamily="18" charset="0"/>
              </a:rPr>
              <a:t>The Skeleton is the name given to the collection of bones that holds the rest of our body up. Our skeleton is very important to us. It has several functions:</a:t>
            </a:r>
          </a:p>
          <a:p>
            <a:pPr eaLnBrk="1" hangingPunct="1">
              <a:lnSpc>
                <a:spcPct val="90000"/>
              </a:lnSpc>
              <a:defRPr/>
            </a:pPr>
            <a:endParaRPr lang="en-CA" sz="2800" i="1" dirty="0" smtClean="0">
              <a:solidFill>
                <a:schemeClr val="accent2">
                  <a:lumMod val="75000"/>
                </a:schemeClr>
              </a:solidFill>
              <a:latin typeface="Elephant" pitchFamily="18" charset="0"/>
            </a:endParaRPr>
          </a:p>
          <a:p>
            <a:pPr eaLnBrk="1" hangingPunct="1">
              <a:lnSpc>
                <a:spcPct val="90000"/>
              </a:lnSpc>
              <a:defRPr/>
            </a:pPr>
            <a:endParaRPr lang="en-CA" sz="2800" i="1" dirty="0" smtClean="0">
              <a:solidFill>
                <a:schemeClr val="accent2">
                  <a:lumMod val="75000"/>
                </a:schemeClr>
              </a:solidFill>
              <a:latin typeface="Elephant" pitchFamily="18" charset="0"/>
            </a:endParaRPr>
          </a:p>
          <a:p>
            <a:pPr eaLnBrk="1" hangingPunct="1">
              <a:lnSpc>
                <a:spcPct val="90000"/>
              </a:lnSpc>
              <a:defRPr/>
            </a:pPr>
            <a:r>
              <a:rPr lang="en-CA" sz="2800" b="1" dirty="0" smtClean="0"/>
              <a:t>It </a:t>
            </a:r>
            <a:r>
              <a:rPr lang="en-CA" sz="2800" b="1" u="sng" dirty="0" smtClean="0"/>
              <a:t>protects</a:t>
            </a:r>
            <a:r>
              <a:rPr lang="en-CA" sz="2800" b="1" dirty="0" smtClean="0"/>
              <a:t> our vital organs</a:t>
            </a:r>
            <a:r>
              <a:rPr lang="en-CA" sz="2800" dirty="0" smtClean="0"/>
              <a:t> such as the brain, the heart and the lungs.</a:t>
            </a:r>
          </a:p>
          <a:p>
            <a:pPr eaLnBrk="1" hangingPunct="1">
              <a:lnSpc>
                <a:spcPct val="90000"/>
              </a:lnSpc>
              <a:buFont typeface="Arial" charset="0"/>
              <a:buNone/>
              <a:defRPr/>
            </a:pPr>
            <a:endParaRPr lang="en-CA" dirty="0" smtClean="0"/>
          </a:p>
          <a:p>
            <a:pPr eaLnBrk="1" hangingPunct="1">
              <a:lnSpc>
                <a:spcPct val="90000"/>
              </a:lnSpc>
              <a:buFont typeface="Arial" charset="0"/>
              <a:buNone/>
              <a:defRPr/>
            </a:pPr>
            <a:r>
              <a:rPr lang="en-CA" dirty="0" smtClean="0"/>
              <a:t/>
            </a:r>
            <a:br>
              <a:rPr lang="en-CA" dirty="0" smtClean="0"/>
            </a:br>
            <a:endParaRPr lang="en-CA" dirty="0" smtClean="0"/>
          </a:p>
        </p:txBody>
      </p:sp>
      <p:pic>
        <p:nvPicPr>
          <p:cNvPr id="47108" name="Picture 5" descr="skeleton_blank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1125538"/>
            <a:ext cx="24860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blob_dra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708275"/>
            <a:ext cx="2590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muscle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75" y="3284538"/>
            <a:ext cx="242252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body" idx="1"/>
          </p:nvPr>
        </p:nvSpPr>
        <p:spPr>
          <a:xfrm>
            <a:off x="0" y="1557338"/>
            <a:ext cx="6778625" cy="4568825"/>
          </a:xfrm>
        </p:spPr>
        <p:txBody>
          <a:bodyPr/>
          <a:lstStyle/>
          <a:p>
            <a:pPr eaLnBrk="1" hangingPunct="1"/>
            <a:r>
              <a:rPr lang="en-CA" altLang="en-US" sz="2800"/>
              <a:t>Our skeleton also </a:t>
            </a:r>
            <a:r>
              <a:rPr lang="en-CA" altLang="en-US" sz="2800" b="1" u="sng"/>
              <a:t>supports</a:t>
            </a:r>
            <a:r>
              <a:rPr lang="en-CA" altLang="en-US" sz="2800" b="1"/>
              <a:t> us</a:t>
            </a:r>
            <a:r>
              <a:rPr lang="en-CA" altLang="en-US" sz="2800"/>
              <a:t> and gives us the shape that we have. Without our skeleton, we would just be a blob of blood and tissue on the floor.</a:t>
            </a:r>
            <a:br>
              <a:rPr lang="en-CA" altLang="en-US" sz="2800"/>
            </a:br>
            <a:endParaRPr lang="en-CA" altLang="en-US" sz="2800"/>
          </a:p>
          <a:p>
            <a:pPr eaLnBrk="1" hangingPunct="1"/>
            <a:r>
              <a:rPr lang="en-CA" altLang="en-US" sz="2800"/>
              <a:t>It </a:t>
            </a:r>
            <a:r>
              <a:rPr lang="en-CA" altLang="en-US" sz="2800" b="1"/>
              <a:t>allows </a:t>
            </a:r>
            <a:r>
              <a:rPr lang="en-CA" altLang="en-US" sz="2800" b="1" u="sng"/>
              <a:t>movement</a:t>
            </a:r>
            <a:r>
              <a:rPr lang="en-CA" altLang="en-US" sz="2800" b="1"/>
              <a:t>.</a:t>
            </a:r>
            <a:r>
              <a:rPr lang="en-CA" altLang="en-US" sz="2800"/>
              <a:t> Because our muscles are attached to our bones, when our muscles move, they move the bones, and we move. </a:t>
            </a:r>
          </a:p>
          <a:p>
            <a:pPr eaLnBrk="1" hangingPunct="1"/>
            <a:endParaRPr lang="en-CA" altLang="en-US" sz="2800"/>
          </a:p>
        </p:txBody>
      </p:sp>
      <p:sp>
        <p:nvSpPr>
          <p:cNvPr id="48133" name="Rectangle 2"/>
          <p:cNvSpPr>
            <a:spLocks noGrp="1" noChangeArrowheads="1"/>
          </p:cNvSpPr>
          <p:nvPr>
            <p:ph type="title"/>
          </p:nvPr>
        </p:nvSpPr>
        <p:spPr/>
        <p:txBody>
          <a:bodyPr/>
          <a:lstStyle/>
          <a:p>
            <a:pPr eaLnBrk="1" hangingPunct="1"/>
            <a:r>
              <a:rPr lang="en-CA" altLang="en-US"/>
              <a:t>Functions of the Skeleton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 calcmode="lin" valueType="num">
                                      <p:cBhvr>
                                        <p:cTn id="11" dur="500" fill="hold"/>
                                        <p:tgtEl>
                                          <p:spTgt spid="31748"/>
                                        </p:tgtEl>
                                        <p:attrNameLst>
                                          <p:attrName>ppt_w</p:attrName>
                                        </p:attrNameLst>
                                      </p:cBhvr>
                                      <p:tavLst>
                                        <p:tav tm="0">
                                          <p:val>
                                            <p:fltVal val="0"/>
                                          </p:val>
                                        </p:tav>
                                        <p:tav tm="100000">
                                          <p:val>
                                            <p:strVal val="#ppt_w"/>
                                          </p:val>
                                        </p:tav>
                                      </p:tavLst>
                                    </p:anim>
                                    <p:anim calcmode="lin" valueType="num">
                                      <p:cBhvr>
                                        <p:cTn id="12" dur="500" fill="hold"/>
                                        <p:tgtEl>
                                          <p:spTgt spid="3174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6" presetClass="emph" presetSubtype="0" repeatCount="indefinite" accel="50000" decel="50000" autoRev="1" fill="hold" nodeType="afterEffect">
                                  <p:stCondLst>
                                    <p:cond delay="0"/>
                                  </p:stCondLst>
                                  <p:endCondLst>
                                    <p:cond evt="onNext" delay="0">
                                      <p:tgtEl>
                                        <p:sldTgt/>
                                      </p:tgtEl>
                                    </p:cond>
                                  </p:endCondLst>
                                  <p:childTnLst>
                                    <p:animScale>
                                      <p:cBhvr>
                                        <p:cTn id="15" dur="2000" fill="hold"/>
                                        <p:tgtEl>
                                          <p:spTgt spid="31748"/>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dissolve">
                                      <p:cBhvr>
                                        <p:cTn id="20" dur="500"/>
                                        <p:tgtEl>
                                          <p:spTgt spid="31747">
                                            <p:txEl>
                                              <p:pRg st="1" end="1"/>
                                            </p:txEl>
                                          </p:spTgt>
                                        </p:tgtEl>
                                      </p:cBhvr>
                                    </p:animEffect>
                                  </p:childTnLst>
                                </p:cTn>
                              </p:par>
                            </p:childTnLst>
                          </p:cTn>
                        </p:par>
                        <p:par>
                          <p:cTn id="21" fill="hold" nodeType="afterGroup">
                            <p:stCondLst>
                              <p:cond delay="500"/>
                            </p:stCondLst>
                            <p:childTnLst>
                              <p:par>
                                <p:cTn id="22" presetID="23" presetClass="exit" presetSubtype="32" fill="hold" nodeType="afterEffect">
                                  <p:stCondLst>
                                    <p:cond delay="0"/>
                                  </p:stCondLst>
                                  <p:childTnLst>
                                    <p:anim calcmode="lin" valueType="num">
                                      <p:cBhvr>
                                        <p:cTn id="23" dur="500"/>
                                        <p:tgtEl>
                                          <p:spTgt spid="31748"/>
                                        </p:tgtEl>
                                        <p:attrNameLst>
                                          <p:attrName>ppt_w</p:attrName>
                                        </p:attrNameLst>
                                      </p:cBhvr>
                                      <p:tavLst>
                                        <p:tav tm="0">
                                          <p:val>
                                            <p:strVal val="ppt_w"/>
                                          </p:val>
                                        </p:tav>
                                        <p:tav tm="100000">
                                          <p:val>
                                            <p:fltVal val="0"/>
                                          </p:val>
                                        </p:tav>
                                      </p:tavLst>
                                    </p:anim>
                                    <p:anim calcmode="lin" valueType="num">
                                      <p:cBhvr>
                                        <p:cTn id="24" dur="500"/>
                                        <p:tgtEl>
                                          <p:spTgt spid="31748"/>
                                        </p:tgtEl>
                                        <p:attrNameLst>
                                          <p:attrName>ppt_h</p:attrName>
                                        </p:attrNameLst>
                                      </p:cBhvr>
                                      <p:tavLst>
                                        <p:tav tm="0">
                                          <p:val>
                                            <p:strVal val="ppt_h"/>
                                          </p:val>
                                        </p:tav>
                                        <p:tav tm="100000">
                                          <p:val>
                                            <p:fltVal val="0"/>
                                          </p:val>
                                        </p:tav>
                                      </p:tavLst>
                                    </p:anim>
                                    <p:set>
                                      <p:cBhvr>
                                        <p:cTn id="25" dur="1" fill="hold">
                                          <p:stCondLst>
                                            <p:cond delay="499"/>
                                          </p:stCondLst>
                                        </p:cTn>
                                        <p:tgtEl>
                                          <p:spTgt spid="31748"/>
                                        </p:tgtEl>
                                        <p:attrNameLst>
                                          <p:attrName>style.visibility</p:attrName>
                                        </p:attrNameLst>
                                      </p:cBhvr>
                                      <p:to>
                                        <p:strVal val="hidden"/>
                                      </p:to>
                                    </p:set>
                                  </p:childTnLst>
                                </p:cTn>
                              </p:par>
                            </p:childTnLst>
                          </p:cTn>
                        </p:par>
                        <p:par>
                          <p:cTn id="26" fill="hold" nodeType="afterGroup">
                            <p:stCondLst>
                              <p:cond delay="1000"/>
                            </p:stCondLst>
                            <p:childTnLst>
                              <p:par>
                                <p:cTn id="27" presetID="23" presetClass="entr" presetSubtype="16" fill="hold" nodeType="afterEffect">
                                  <p:stCondLst>
                                    <p:cond delay="0"/>
                                  </p:stCondLst>
                                  <p:childTnLst>
                                    <p:set>
                                      <p:cBhvr>
                                        <p:cTn id="28" dur="1" fill="hold">
                                          <p:stCondLst>
                                            <p:cond delay="0"/>
                                          </p:stCondLst>
                                        </p:cTn>
                                        <p:tgtEl>
                                          <p:spTgt spid="31749"/>
                                        </p:tgtEl>
                                        <p:attrNameLst>
                                          <p:attrName>style.visibility</p:attrName>
                                        </p:attrNameLst>
                                      </p:cBhvr>
                                      <p:to>
                                        <p:strVal val="visible"/>
                                      </p:to>
                                    </p:set>
                                    <p:anim calcmode="lin" valueType="num">
                                      <p:cBhvr>
                                        <p:cTn id="29" dur="500" fill="hold"/>
                                        <p:tgtEl>
                                          <p:spTgt spid="31749"/>
                                        </p:tgtEl>
                                        <p:attrNameLst>
                                          <p:attrName>ppt_w</p:attrName>
                                        </p:attrNameLst>
                                      </p:cBhvr>
                                      <p:tavLst>
                                        <p:tav tm="0">
                                          <p:val>
                                            <p:fltVal val="0"/>
                                          </p:val>
                                        </p:tav>
                                        <p:tav tm="100000">
                                          <p:val>
                                            <p:strVal val="#ppt_w"/>
                                          </p:val>
                                        </p:tav>
                                      </p:tavLst>
                                    </p:anim>
                                    <p:anim calcmode="lin" valueType="num">
                                      <p:cBhvr>
                                        <p:cTn id="30" dur="500" fill="hold"/>
                                        <p:tgtEl>
                                          <p:spTgt spid="317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557338"/>
            <a:ext cx="5627688" cy="4568825"/>
          </a:xfrm>
        </p:spPr>
        <p:txBody>
          <a:bodyPr/>
          <a:lstStyle/>
          <a:p>
            <a:pPr eaLnBrk="1" hangingPunct="1"/>
            <a:r>
              <a:rPr lang="en-CA" altLang="en-US" sz="2800"/>
              <a:t>Our skeleton also serves for the </a:t>
            </a:r>
            <a:r>
              <a:rPr lang="en-CA" altLang="en-US" sz="2800" b="1" u="sng"/>
              <a:t>storage </a:t>
            </a:r>
            <a:r>
              <a:rPr lang="en-CA" altLang="en-US" sz="2800"/>
              <a:t>of fat and minerals (like calcium and phosphorus compounds).</a:t>
            </a:r>
            <a:br>
              <a:rPr lang="en-CA" altLang="en-US" sz="2800"/>
            </a:br>
            <a:endParaRPr lang="en-CA" altLang="en-US" sz="2800"/>
          </a:p>
          <a:p>
            <a:pPr eaLnBrk="1" hangingPunct="1"/>
            <a:r>
              <a:rPr lang="en-CA" altLang="en-US" sz="2800"/>
              <a:t>Finally, our skeleton</a:t>
            </a:r>
            <a:r>
              <a:rPr lang="en-CA" altLang="en-US" sz="2800" b="1"/>
              <a:t> </a:t>
            </a:r>
            <a:r>
              <a:rPr lang="en-CA" altLang="en-US" sz="2800" b="1" u="sng"/>
              <a:t>produces blood cells</a:t>
            </a:r>
            <a:r>
              <a:rPr lang="en-CA" altLang="en-US" sz="2800" b="1"/>
              <a:t>.</a:t>
            </a:r>
            <a:r>
              <a:rPr lang="en-CA" altLang="en-US" sz="2800"/>
              <a:t> The marrow of certain bones is where the red blood cells and white blood cells are formed. </a:t>
            </a:r>
          </a:p>
          <a:p>
            <a:pPr eaLnBrk="1" hangingPunct="1"/>
            <a:endParaRPr lang="en-CA" altLang="en-US" sz="2800"/>
          </a:p>
        </p:txBody>
      </p:sp>
      <p:pic>
        <p:nvPicPr>
          <p:cNvPr id="5129" name="Picture 9" descr="white-blood-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9013"/>
            <a:ext cx="29876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ei_0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628775"/>
            <a:ext cx="30353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628775"/>
            <a:ext cx="23891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p:cNvSpPr>
            <a:spLocks noGrp="1" noChangeArrowheads="1"/>
          </p:cNvSpPr>
          <p:nvPr>
            <p:ph type="title"/>
          </p:nvPr>
        </p:nvSpPr>
        <p:spPr/>
        <p:txBody>
          <a:bodyPr/>
          <a:lstStyle/>
          <a:p>
            <a:pPr eaLnBrk="1" hangingPunct="1"/>
            <a:r>
              <a:rPr lang="en-CA" altLang="en-US"/>
              <a:t>Functions of the Skeleton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5132"/>
                                        </p:tgtEl>
                                        <p:attrNameLst>
                                          <p:attrName>style.visibility</p:attrName>
                                        </p:attrNameLst>
                                      </p:cBhvr>
                                      <p:to>
                                        <p:strVal val="visible"/>
                                      </p:to>
                                    </p:set>
                                    <p:anim calcmode="lin" valueType="num">
                                      <p:cBhvr>
                                        <p:cTn id="11" dur="500" fill="hold"/>
                                        <p:tgtEl>
                                          <p:spTgt spid="5132"/>
                                        </p:tgtEl>
                                        <p:attrNameLst>
                                          <p:attrName>ppt_w</p:attrName>
                                        </p:attrNameLst>
                                      </p:cBhvr>
                                      <p:tavLst>
                                        <p:tav tm="0">
                                          <p:val>
                                            <p:fltVal val="0"/>
                                          </p:val>
                                        </p:tav>
                                        <p:tav tm="100000">
                                          <p:val>
                                            <p:strVal val="#ppt_w"/>
                                          </p:val>
                                        </p:tav>
                                      </p:tavLst>
                                    </p:anim>
                                    <p:anim calcmode="lin" valueType="num">
                                      <p:cBhvr>
                                        <p:cTn id="12" dur="500" fill="hold"/>
                                        <p:tgtEl>
                                          <p:spTgt spid="513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par>
                                <p:cTn id="18" presetID="23" presetClass="exit" presetSubtype="32" fill="hold" nodeType="withEffect">
                                  <p:stCondLst>
                                    <p:cond delay="0"/>
                                  </p:stCondLst>
                                  <p:childTnLst>
                                    <p:anim calcmode="lin" valueType="num">
                                      <p:cBhvr>
                                        <p:cTn id="19" dur="500"/>
                                        <p:tgtEl>
                                          <p:spTgt spid="5132"/>
                                        </p:tgtEl>
                                        <p:attrNameLst>
                                          <p:attrName>ppt_w</p:attrName>
                                        </p:attrNameLst>
                                      </p:cBhvr>
                                      <p:tavLst>
                                        <p:tav tm="0">
                                          <p:val>
                                            <p:strVal val="ppt_w"/>
                                          </p:val>
                                        </p:tav>
                                        <p:tav tm="100000">
                                          <p:val>
                                            <p:fltVal val="0"/>
                                          </p:val>
                                        </p:tav>
                                      </p:tavLst>
                                    </p:anim>
                                    <p:anim calcmode="lin" valueType="num">
                                      <p:cBhvr>
                                        <p:cTn id="20" dur="500"/>
                                        <p:tgtEl>
                                          <p:spTgt spid="5132"/>
                                        </p:tgtEl>
                                        <p:attrNameLst>
                                          <p:attrName>ppt_h</p:attrName>
                                        </p:attrNameLst>
                                      </p:cBhvr>
                                      <p:tavLst>
                                        <p:tav tm="0">
                                          <p:val>
                                            <p:strVal val="ppt_h"/>
                                          </p:val>
                                        </p:tav>
                                        <p:tav tm="100000">
                                          <p:val>
                                            <p:fltVal val="0"/>
                                          </p:val>
                                        </p:tav>
                                      </p:tavLst>
                                    </p:anim>
                                    <p:set>
                                      <p:cBhvr>
                                        <p:cTn id="21" dur="1" fill="hold">
                                          <p:stCondLst>
                                            <p:cond delay="499"/>
                                          </p:stCondLst>
                                        </p:cTn>
                                        <p:tgtEl>
                                          <p:spTgt spid="5132"/>
                                        </p:tgtEl>
                                        <p:attrNameLst>
                                          <p:attrName>style.visibility</p:attrName>
                                        </p:attrNameLst>
                                      </p:cBhvr>
                                      <p:to>
                                        <p:strVal val="hidden"/>
                                      </p:to>
                                    </p:set>
                                  </p:childTnLst>
                                </p:cTn>
                              </p:par>
                            </p:childTnLst>
                          </p:cTn>
                        </p:par>
                        <p:par>
                          <p:cTn id="22" fill="hold" nodeType="afterGroup">
                            <p:stCondLst>
                              <p:cond delay="500"/>
                            </p:stCondLst>
                            <p:childTnLst>
                              <p:par>
                                <p:cTn id="23" presetID="23" presetClass="entr" presetSubtype="16" fill="hold" nodeType="afterEffect">
                                  <p:stCondLst>
                                    <p:cond delay="0"/>
                                  </p:stCondLst>
                                  <p:childTnLst>
                                    <p:set>
                                      <p:cBhvr>
                                        <p:cTn id="24" dur="1" fill="hold">
                                          <p:stCondLst>
                                            <p:cond delay="0"/>
                                          </p:stCondLst>
                                        </p:cTn>
                                        <p:tgtEl>
                                          <p:spTgt spid="5131"/>
                                        </p:tgtEl>
                                        <p:attrNameLst>
                                          <p:attrName>style.visibility</p:attrName>
                                        </p:attrNameLst>
                                      </p:cBhvr>
                                      <p:to>
                                        <p:strVal val="visible"/>
                                      </p:to>
                                    </p:set>
                                    <p:anim calcmode="lin" valueType="num">
                                      <p:cBhvr>
                                        <p:cTn id="25" dur="500" fill="hold"/>
                                        <p:tgtEl>
                                          <p:spTgt spid="5131"/>
                                        </p:tgtEl>
                                        <p:attrNameLst>
                                          <p:attrName>ppt_w</p:attrName>
                                        </p:attrNameLst>
                                      </p:cBhvr>
                                      <p:tavLst>
                                        <p:tav tm="0">
                                          <p:val>
                                            <p:fltVal val="0"/>
                                          </p:val>
                                        </p:tav>
                                        <p:tav tm="100000">
                                          <p:val>
                                            <p:strVal val="#ppt_w"/>
                                          </p:val>
                                        </p:tav>
                                      </p:tavLst>
                                    </p:anim>
                                    <p:anim calcmode="lin" valueType="num">
                                      <p:cBhvr>
                                        <p:cTn id="26" dur="500" fill="hold"/>
                                        <p:tgtEl>
                                          <p:spTgt spid="513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129"/>
                                        </p:tgtEl>
                                        <p:attrNameLst>
                                          <p:attrName>style.visibility</p:attrName>
                                        </p:attrNameLst>
                                      </p:cBhvr>
                                      <p:to>
                                        <p:strVal val="visible"/>
                                      </p:to>
                                    </p:set>
                                    <p:anim calcmode="lin" valueType="num">
                                      <p:cBhvr>
                                        <p:cTn id="29" dur="500" fill="hold"/>
                                        <p:tgtEl>
                                          <p:spTgt spid="5129"/>
                                        </p:tgtEl>
                                        <p:attrNameLst>
                                          <p:attrName>ppt_w</p:attrName>
                                        </p:attrNameLst>
                                      </p:cBhvr>
                                      <p:tavLst>
                                        <p:tav tm="0">
                                          <p:val>
                                            <p:fltVal val="0"/>
                                          </p:val>
                                        </p:tav>
                                        <p:tav tm="100000">
                                          <p:val>
                                            <p:strVal val="#ppt_w"/>
                                          </p:val>
                                        </p:tav>
                                      </p:tavLst>
                                    </p:anim>
                                    <p:anim calcmode="lin" valueType="num">
                                      <p:cBhvr>
                                        <p:cTn id="30" dur="500" fill="hold"/>
                                        <p:tgtEl>
                                          <p:spTgt spid="51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CA" altLang="en-US"/>
              <a:t>Your Bones</a:t>
            </a:r>
          </a:p>
        </p:txBody>
      </p:sp>
      <p:sp>
        <p:nvSpPr>
          <p:cNvPr id="50179" name="Rectangle 3"/>
          <p:cNvSpPr>
            <a:spLocks noGrp="1" noChangeArrowheads="1"/>
          </p:cNvSpPr>
          <p:nvPr>
            <p:ph type="body" idx="1"/>
          </p:nvPr>
        </p:nvSpPr>
        <p:spPr>
          <a:xfrm>
            <a:off x="468313" y="2852738"/>
            <a:ext cx="8229600" cy="3633787"/>
          </a:xfrm>
        </p:spPr>
        <p:txBody>
          <a:bodyPr/>
          <a:lstStyle/>
          <a:p>
            <a:pPr eaLnBrk="1" hangingPunct="1">
              <a:lnSpc>
                <a:spcPct val="80000"/>
              </a:lnSpc>
            </a:pPr>
            <a:r>
              <a:rPr lang="en-CA" altLang="en-US" sz="2800"/>
              <a:t>When you were born, your skeleton had around 350 bones. By the time you become an adult, you will only have around 206 bones. This is because, as you grow, some of the bones join together to form one bone.</a:t>
            </a:r>
          </a:p>
          <a:p>
            <a:pPr eaLnBrk="1" hangingPunct="1">
              <a:lnSpc>
                <a:spcPct val="80000"/>
              </a:lnSpc>
            </a:pPr>
            <a:r>
              <a:rPr lang="en-CA" altLang="en-US" sz="2800"/>
              <a:t>Old dry bones are dead, but </a:t>
            </a:r>
            <a:r>
              <a:rPr lang="en-CA" altLang="en-US" sz="2800" b="1" i="1"/>
              <a:t>your</a:t>
            </a:r>
            <a:r>
              <a:rPr lang="en-CA" altLang="en-US" sz="2800"/>
              <a:t> bones are very much alive.  They contain blood vessels, living cells, and marrow inside a compact, hard covering</a:t>
            </a:r>
          </a:p>
          <a:p>
            <a:pPr eaLnBrk="1" hangingPunct="1">
              <a:lnSpc>
                <a:spcPct val="80000"/>
              </a:lnSpc>
            </a:pPr>
            <a:endParaRPr lang="en-CA" altLang="en-US" sz="2800"/>
          </a:p>
        </p:txBody>
      </p:sp>
      <p:pic>
        <p:nvPicPr>
          <p:cNvPr id="50180" name="Picture 5" descr="large_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0"/>
            <a:ext cx="51847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CA" altLang="en-US"/>
              <a:t>Important Bones</a:t>
            </a:r>
          </a:p>
        </p:txBody>
      </p:sp>
      <p:sp>
        <p:nvSpPr>
          <p:cNvPr id="51203" name="Rectangle 3"/>
          <p:cNvSpPr>
            <a:spLocks noGrp="1" noChangeArrowheads="1"/>
          </p:cNvSpPr>
          <p:nvPr>
            <p:ph type="body" idx="1"/>
          </p:nvPr>
        </p:nvSpPr>
        <p:spPr/>
        <p:txBody>
          <a:bodyPr/>
          <a:lstStyle/>
          <a:p>
            <a:pPr eaLnBrk="1" hangingPunct="1"/>
            <a:r>
              <a:rPr lang="en-CA" altLang="en-US"/>
              <a:t>What are the two main bones of the skull?</a:t>
            </a:r>
          </a:p>
          <a:p>
            <a:pPr eaLnBrk="1" hangingPunct="1"/>
            <a:r>
              <a:rPr lang="en-CA" altLang="en-US"/>
              <a:t>What types of bones are in the ribcage?</a:t>
            </a:r>
          </a:p>
          <a:p>
            <a:pPr eaLnBrk="1" hangingPunct="1"/>
            <a:r>
              <a:rPr lang="en-CA" altLang="en-US"/>
              <a:t>What are the spine and pelvis?</a:t>
            </a:r>
          </a:p>
          <a:p>
            <a:pPr eaLnBrk="1" hangingPunct="1"/>
            <a:r>
              <a:rPr lang="en-CA" altLang="en-US"/>
              <a:t>What are the bones of the arm?</a:t>
            </a:r>
          </a:p>
          <a:p>
            <a:pPr eaLnBrk="1" hangingPunct="1"/>
            <a:r>
              <a:rPr lang="en-CA" altLang="en-US"/>
              <a:t>What are the bones of the hand?</a:t>
            </a:r>
          </a:p>
          <a:p>
            <a:pPr eaLnBrk="1" hangingPunct="1"/>
            <a:r>
              <a:rPr lang="en-CA" altLang="en-US"/>
              <a:t>What are the bones of the leg?</a:t>
            </a:r>
          </a:p>
          <a:p>
            <a:pPr eaLnBrk="1" hangingPunct="1"/>
            <a:r>
              <a:rPr lang="en-CA" altLang="en-US"/>
              <a:t>What are the bones of the foot?</a:t>
            </a:r>
          </a:p>
          <a:p>
            <a:pPr eaLnBrk="1" hangingPunct="1"/>
            <a:endParaRPr lang="en-CA" altLang="en-US"/>
          </a:p>
          <a:p>
            <a:pPr eaLnBrk="1" hangingPunct="1"/>
            <a:endParaRPr lang="en-CA" altLang="en-US"/>
          </a:p>
          <a:p>
            <a:pPr eaLnBrk="1" hangingPunct="1"/>
            <a:endParaRPr lang="en-CA"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CA" altLang="en-US"/>
              <a:t>Skull</a:t>
            </a:r>
          </a:p>
        </p:txBody>
      </p:sp>
      <p:sp>
        <p:nvSpPr>
          <p:cNvPr id="52227" name="Rectangle 3"/>
          <p:cNvSpPr>
            <a:spLocks noGrp="1" noChangeArrowheads="1"/>
          </p:cNvSpPr>
          <p:nvPr>
            <p:ph type="body" idx="1"/>
          </p:nvPr>
        </p:nvSpPr>
        <p:spPr/>
        <p:txBody>
          <a:bodyPr/>
          <a:lstStyle/>
          <a:p>
            <a:pPr eaLnBrk="1" hangingPunct="1"/>
            <a:r>
              <a:rPr lang="en-CA" altLang="en-US"/>
              <a:t>Cranium</a:t>
            </a:r>
          </a:p>
          <a:p>
            <a:pPr lvl="1" eaLnBrk="1" hangingPunct="1"/>
            <a:r>
              <a:rPr lang="en-CA" altLang="en-US"/>
              <a:t>Starts out as 20 bones</a:t>
            </a:r>
          </a:p>
          <a:p>
            <a:pPr lvl="1" eaLnBrk="1" hangingPunct="1"/>
            <a:r>
              <a:rPr lang="en-CA" altLang="en-US"/>
              <a:t>They fuse together into 1</a:t>
            </a:r>
          </a:p>
          <a:p>
            <a:pPr eaLnBrk="1" hangingPunct="1"/>
            <a:r>
              <a:rPr lang="en-CA" altLang="en-US"/>
              <a:t>Mandible</a:t>
            </a:r>
          </a:p>
          <a:p>
            <a:pPr lvl="1" eaLnBrk="1" hangingPunct="1"/>
            <a:r>
              <a:rPr lang="en-CA" altLang="en-US"/>
              <a:t>Or jawbone</a:t>
            </a:r>
          </a:p>
        </p:txBody>
      </p:sp>
      <p:pic>
        <p:nvPicPr>
          <p:cNvPr id="52228" name="Picture 4" descr="MCHM00248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773238"/>
            <a:ext cx="2382838"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Line 5"/>
          <p:cNvSpPr>
            <a:spLocks noChangeShapeType="1"/>
          </p:cNvSpPr>
          <p:nvPr/>
        </p:nvSpPr>
        <p:spPr bwMode="auto">
          <a:xfrm>
            <a:off x="2484438" y="1916113"/>
            <a:ext cx="467995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Line 6"/>
          <p:cNvSpPr>
            <a:spLocks noChangeShapeType="1"/>
          </p:cNvSpPr>
          <p:nvPr/>
        </p:nvSpPr>
        <p:spPr bwMode="auto">
          <a:xfrm>
            <a:off x="2700338" y="3500438"/>
            <a:ext cx="3959225" cy="1081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2231" name="Picture 7" descr="MCHM00255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2425"/>
            <a:ext cx="28813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8"/>
          <p:cNvSpPr txBox="1">
            <a:spLocks noChangeArrowheads="1"/>
          </p:cNvSpPr>
          <p:nvPr/>
        </p:nvSpPr>
        <p:spPr bwMode="auto">
          <a:xfrm>
            <a:off x="3419475" y="4868863"/>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Fused Bones</a:t>
            </a:r>
          </a:p>
        </p:txBody>
      </p:sp>
      <p:sp>
        <p:nvSpPr>
          <p:cNvPr id="52233" name="Line 9"/>
          <p:cNvSpPr>
            <a:spLocks noChangeShapeType="1"/>
          </p:cNvSpPr>
          <p:nvPr/>
        </p:nvSpPr>
        <p:spPr bwMode="auto">
          <a:xfrm flipH="1" flipV="1">
            <a:off x="1476375" y="4508500"/>
            <a:ext cx="17272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4" name="Line 10"/>
          <p:cNvSpPr>
            <a:spLocks noChangeShapeType="1"/>
          </p:cNvSpPr>
          <p:nvPr/>
        </p:nvSpPr>
        <p:spPr bwMode="auto">
          <a:xfrm flipH="1">
            <a:off x="1331913" y="5013325"/>
            <a:ext cx="1871662"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827088" y="3127375"/>
            <a:ext cx="8316912" cy="3730625"/>
            <a:chOff x="521" y="1970"/>
            <a:chExt cx="5239" cy="2350"/>
          </a:xfrm>
        </p:grpSpPr>
        <p:grpSp>
          <p:nvGrpSpPr>
            <p:cNvPr id="7173" name="Group 29"/>
            <p:cNvGrpSpPr>
              <a:grpSpLocks/>
            </p:cNvGrpSpPr>
            <p:nvPr/>
          </p:nvGrpSpPr>
          <p:grpSpPr bwMode="auto">
            <a:xfrm>
              <a:off x="521" y="1970"/>
              <a:ext cx="5136" cy="2350"/>
              <a:chOff x="521" y="1826"/>
              <a:chExt cx="5136" cy="2350"/>
            </a:xfrm>
          </p:grpSpPr>
          <p:pic>
            <p:nvPicPr>
              <p:cNvPr id="7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1826"/>
                <a:ext cx="5136" cy="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8"/>
              <p:cNvSpPr>
                <a:spLocks noChangeArrowheads="1"/>
              </p:cNvSpPr>
              <p:nvPr/>
            </p:nvSpPr>
            <p:spPr bwMode="auto">
              <a:xfrm>
                <a:off x="1440" y="25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3" name="Rectangle 9"/>
              <p:cNvSpPr>
                <a:spLocks noChangeArrowheads="1"/>
              </p:cNvSpPr>
              <p:nvPr/>
            </p:nvSpPr>
            <p:spPr bwMode="auto">
              <a:xfrm>
                <a:off x="3024" y="2688"/>
                <a:ext cx="491" cy="1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4" name="Rectangle 10"/>
              <p:cNvSpPr>
                <a:spLocks noChangeArrowheads="1"/>
              </p:cNvSpPr>
              <p:nvPr/>
            </p:nvSpPr>
            <p:spPr bwMode="auto">
              <a:xfrm>
                <a:off x="2208" y="2976"/>
                <a:ext cx="72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5" name="Rectangle 11"/>
              <p:cNvSpPr>
                <a:spLocks noChangeArrowheads="1"/>
              </p:cNvSpPr>
              <p:nvPr/>
            </p:nvSpPr>
            <p:spPr bwMode="auto">
              <a:xfrm>
                <a:off x="5136" y="3840"/>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6" name="Rectangle 12"/>
              <p:cNvSpPr>
                <a:spLocks noChangeArrowheads="1"/>
              </p:cNvSpPr>
              <p:nvPr/>
            </p:nvSpPr>
            <p:spPr bwMode="auto">
              <a:xfrm>
                <a:off x="3408" y="3888"/>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7" name="Rectangle 13"/>
              <p:cNvSpPr>
                <a:spLocks noChangeArrowheads="1"/>
              </p:cNvSpPr>
              <p:nvPr/>
            </p:nvSpPr>
            <p:spPr bwMode="auto">
              <a:xfrm>
                <a:off x="4560" y="2160"/>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7188" name="Rectangle 28"/>
              <p:cNvSpPr>
                <a:spLocks noChangeArrowheads="1"/>
              </p:cNvSpPr>
              <p:nvPr/>
            </p:nvSpPr>
            <p:spPr bwMode="auto">
              <a:xfrm>
                <a:off x="1968" y="3936"/>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grpSp>
        <p:sp>
          <p:nvSpPr>
            <p:cNvPr id="7174" name="Text Box 6"/>
            <p:cNvSpPr txBox="1">
              <a:spLocks noChangeArrowheads="1"/>
            </p:cNvSpPr>
            <p:nvPr/>
          </p:nvSpPr>
          <p:spPr bwMode="auto">
            <a:xfrm>
              <a:off x="1383" y="2614"/>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Axon Terminals</a:t>
              </a:r>
            </a:p>
          </p:txBody>
        </p:sp>
        <p:sp>
          <p:nvSpPr>
            <p:cNvPr id="7175" name="Text Box 7"/>
            <p:cNvSpPr txBox="1">
              <a:spLocks noChangeArrowheads="1"/>
            </p:cNvSpPr>
            <p:nvPr/>
          </p:nvSpPr>
          <p:spPr bwMode="auto">
            <a:xfrm>
              <a:off x="1973" y="302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Myelin Sheath</a:t>
              </a:r>
            </a:p>
          </p:txBody>
        </p:sp>
        <p:sp>
          <p:nvSpPr>
            <p:cNvPr id="7176" name="Text Box 30"/>
            <p:cNvSpPr txBox="1">
              <a:spLocks noChangeArrowheads="1"/>
            </p:cNvSpPr>
            <p:nvPr/>
          </p:nvSpPr>
          <p:spPr bwMode="auto">
            <a:xfrm>
              <a:off x="2835" y="275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Cell Body</a:t>
              </a:r>
            </a:p>
          </p:txBody>
        </p:sp>
        <p:sp>
          <p:nvSpPr>
            <p:cNvPr id="7177" name="Text Box 32"/>
            <p:cNvSpPr txBox="1">
              <a:spLocks noChangeArrowheads="1"/>
            </p:cNvSpPr>
            <p:nvPr/>
          </p:nvSpPr>
          <p:spPr bwMode="auto">
            <a:xfrm>
              <a:off x="5024" y="3929"/>
              <a:ext cx="7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Dendrites</a:t>
              </a:r>
            </a:p>
          </p:txBody>
        </p:sp>
        <p:sp>
          <p:nvSpPr>
            <p:cNvPr id="7178" name="Text Box 33"/>
            <p:cNvSpPr txBox="1">
              <a:spLocks noChangeArrowheads="1"/>
            </p:cNvSpPr>
            <p:nvPr/>
          </p:nvSpPr>
          <p:spPr bwMode="auto">
            <a:xfrm>
              <a:off x="3360" y="3984"/>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Axon</a:t>
              </a:r>
            </a:p>
          </p:txBody>
        </p:sp>
        <p:sp>
          <p:nvSpPr>
            <p:cNvPr id="7179" name="Text Box 34"/>
            <p:cNvSpPr txBox="1">
              <a:spLocks noChangeArrowheads="1"/>
            </p:cNvSpPr>
            <p:nvPr/>
          </p:nvSpPr>
          <p:spPr bwMode="auto">
            <a:xfrm>
              <a:off x="4649" y="2251"/>
              <a:ext cx="9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Nucleus</a:t>
              </a:r>
            </a:p>
          </p:txBody>
        </p:sp>
        <p:sp>
          <p:nvSpPr>
            <p:cNvPr id="7180" name="Text Box 35"/>
            <p:cNvSpPr txBox="1">
              <a:spLocks noChangeArrowheads="1"/>
            </p:cNvSpPr>
            <p:nvPr/>
          </p:nvSpPr>
          <p:spPr bwMode="auto">
            <a:xfrm>
              <a:off x="1872" y="403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Nodes</a:t>
              </a:r>
            </a:p>
          </p:txBody>
        </p:sp>
      </p:grpSp>
      <p:sp>
        <p:nvSpPr>
          <p:cNvPr id="7171" name="Rectangle 2"/>
          <p:cNvSpPr>
            <a:spLocks noGrp="1" noChangeArrowheads="1"/>
          </p:cNvSpPr>
          <p:nvPr>
            <p:ph type="title"/>
          </p:nvPr>
        </p:nvSpPr>
        <p:spPr>
          <a:xfrm>
            <a:off x="468313" y="0"/>
            <a:ext cx="8229600" cy="1143000"/>
          </a:xfrm>
        </p:spPr>
        <p:txBody>
          <a:bodyPr/>
          <a:lstStyle/>
          <a:p>
            <a:pPr eaLnBrk="1" hangingPunct="1"/>
            <a:r>
              <a:rPr lang="en-US" altLang="en-US"/>
              <a:t>Neurons makeup Nervous System</a:t>
            </a:r>
          </a:p>
        </p:txBody>
      </p:sp>
      <p:sp>
        <p:nvSpPr>
          <p:cNvPr id="30723" name="Rectangle 3" descr="Rectangle: Click to edit Master text styles&#10;Second level&#10;Third level&#10;Fourth level&#10;Fifth level"/>
          <p:cNvSpPr>
            <a:spLocks noGrp="1" noChangeArrowheads="1"/>
          </p:cNvSpPr>
          <p:nvPr>
            <p:ph type="body" idx="1"/>
          </p:nvPr>
        </p:nvSpPr>
        <p:spPr>
          <a:xfrm>
            <a:off x="323850" y="908050"/>
            <a:ext cx="7772400" cy="4114800"/>
          </a:xfrm>
        </p:spPr>
        <p:txBody>
          <a:bodyPr/>
          <a:lstStyle/>
          <a:p>
            <a:pPr lvl="1" eaLnBrk="1" hangingPunct="1"/>
            <a:r>
              <a:rPr lang="en-US" altLang="en-US" b="1"/>
              <a:t>Dendrites</a:t>
            </a:r>
            <a:endParaRPr lang="en-US" altLang="en-US"/>
          </a:p>
          <a:p>
            <a:pPr lvl="2" eaLnBrk="1" hangingPunct="1"/>
            <a:r>
              <a:rPr lang="en-US" altLang="en-US"/>
              <a:t>branches that receive info</a:t>
            </a:r>
          </a:p>
          <a:p>
            <a:pPr lvl="1" eaLnBrk="1" hangingPunct="1"/>
            <a:r>
              <a:rPr lang="en-US" altLang="en-US" b="1"/>
              <a:t>Axon</a:t>
            </a:r>
            <a:endParaRPr lang="en-US" altLang="en-US"/>
          </a:p>
          <a:p>
            <a:pPr lvl="2" eaLnBrk="1" hangingPunct="1"/>
            <a:r>
              <a:rPr lang="en-US" altLang="en-US"/>
              <a:t>sends message to other neurons</a:t>
            </a:r>
          </a:p>
          <a:p>
            <a:pPr lvl="1" eaLnBrk="1" hangingPunct="1"/>
            <a:r>
              <a:rPr lang="en-US" altLang="en-US" b="1"/>
              <a:t>Myelin sheath</a:t>
            </a:r>
          </a:p>
          <a:p>
            <a:pPr lvl="2" eaLnBrk="1" hangingPunct="1"/>
            <a:r>
              <a:rPr lang="en-US" altLang="en-US"/>
              <a:t>insulates signal thru axon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entr" presetSubtype="38405776" fill="hold" grpId="0" nodeType="clickEffect">
                                  <p:stCondLst>
                                    <p:cond delay="0"/>
                                  </p:stCondLst>
                                  <p:childTnLst>
                                    <p:set>
                                      <p:cBhvr>
                                        <p:cTn id="13" dur="1" fill="hold">
                                          <p:stCondLst>
                                            <p:cond delay="499"/>
                                          </p:stCondLst>
                                        </p:cTn>
                                        <p:tgtEl>
                                          <p:spTgt spid="30723">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0" presetClass="entr" presetSubtype="38405776" fill="hold" grpId="0" nodeType="afterEffect">
                                  <p:stCondLst>
                                    <p:cond delay="0"/>
                                  </p:stCondLst>
                                  <p:childTnLst>
                                    <p:set>
                                      <p:cBhvr>
                                        <p:cTn id="16"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entr" presetSubtype="38405776" fill="hold" grpId="0" nodeType="clickEffect">
                                  <p:stCondLst>
                                    <p:cond delay="0"/>
                                  </p:stCondLst>
                                  <p:childTnLst>
                                    <p:set>
                                      <p:cBhvr>
                                        <p:cTn id="20" dur="1" fill="hold">
                                          <p:stCondLst>
                                            <p:cond delay="499"/>
                                          </p:stCondLst>
                                        </p:cTn>
                                        <p:tgtEl>
                                          <p:spTgt spid="30723">
                                            <p:txEl>
                                              <p:pRg st="2" end="2"/>
                                            </p:txEl>
                                          </p:spTgt>
                                        </p:tgtEl>
                                        <p:attrNameLst>
                                          <p:attrName>style.visibility</p:attrName>
                                        </p:attrNameLst>
                                      </p:cBhvr>
                                      <p:to>
                                        <p:strVal val="visible"/>
                                      </p:to>
                                    </p:set>
                                  </p:childTnLst>
                                </p:cTn>
                              </p:par>
                            </p:childTnLst>
                          </p:cTn>
                        </p:par>
                        <p:par>
                          <p:cTn id="21" fill="hold" nodeType="afterGroup">
                            <p:stCondLst>
                              <p:cond delay="500"/>
                            </p:stCondLst>
                            <p:childTnLst>
                              <p:par>
                                <p:cTn id="22" presetID="0" presetClass="entr" presetSubtype="38405776" fill="hold" grpId="0" nodeType="afterEffect">
                                  <p:stCondLst>
                                    <p:cond delay="0"/>
                                  </p:stCondLst>
                                  <p:childTnLst>
                                    <p:set>
                                      <p:cBhvr>
                                        <p:cTn id="23"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entr" presetSubtype="38405776" fill="hold" grpId="0" nodeType="clickEffect">
                                  <p:stCondLst>
                                    <p:cond delay="0"/>
                                  </p:stCondLst>
                                  <p:childTnLst>
                                    <p:set>
                                      <p:cBhvr>
                                        <p:cTn id="27" dur="1" fill="hold">
                                          <p:stCondLst>
                                            <p:cond delay="499"/>
                                          </p:stCondLst>
                                        </p:cTn>
                                        <p:tgtEl>
                                          <p:spTgt spid="30723">
                                            <p:txEl>
                                              <p:pRg st="4" end="4"/>
                                            </p:txEl>
                                          </p:spTgt>
                                        </p:tgtEl>
                                        <p:attrNameLst>
                                          <p:attrName>style.visibility</p:attrName>
                                        </p:attrNameLst>
                                      </p:cBhvr>
                                      <p:to>
                                        <p:strVal val="visible"/>
                                      </p:to>
                                    </p:set>
                                  </p:childTnLst>
                                </p:cTn>
                              </p:par>
                            </p:childTnLst>
                          </p:cTn>
                        </p:par>
                        <p:par>
                          <p:cTn id="28" fill="hold" nodeType="afterGroup">
                            <p:stCondLst>
                              <p:cond delay="500"/>
                            </p:stCondLst>
                            <p:childTnLst>
                              <p:par>
                                <p:cTn id="29" presetID="0" presetClass="entr" presetSubtype="38405776" fill="hold" grpId="0" nodeType="afterEffect">
                                  <p:stCondLst>
                                    <p:cond delay="0"/>
                                  </p:stCondLst>
                                  <p:childTnLst>
                                    <p:set>
                                      <p:cBhvr>
                                        <p:cTn id="30"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0723">
                                            <p:txEl>
                                              <p:pRg st="0" end="0"/>
                                            </p:txEl>
                                          </p:spTgt>
                                        </p:tgtEl>
                                        <p:attrNameLst>
                                          <p:attrName>style.visibility</p:attrName>
                                        </p:attrNameLst>
                                      </p:cBhvr>
                                      <p:to>
                                        <p:strVal val="visible"/>
                                      </p:to>
                                    </p:set>
                                    <p:animEffect transition="in" filter="dissolve">
                                      <p:cBhvr>
                                        <p:cTn id="35"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CA" altLang="en-US"/>
              <a:t>The Ribcage</a:t>
            </a:r>
          </a:p>
        </p:txBody>
      </p:sp>
      <p:sp>
        <p:nvSpPr>
          <p:cNvPr id="8195" name="Rectangle 3"/>
          <p:cNvSpPr>
            <a:spLocks noGrp="1" noChangeArrowheads="1"/>
          </p:cNvSpPr>
          <p:nvPr>
            <p:ph type="body" idx="1"/>
          </p:nvPr>
        </p:nvSpPr>
        <p:spPr>
          <a:xfrm>
            <a:off x="457200" y="1600200"/>
            <a:ext cx="4475163" cy="4852988"/>
          </a:xfrm>
        </p:spPr>
        <p:txBody>
          <a:bodyPr/>
          <a:lstStyle/>
          <a:p>
            <a:pPr eaLnBrk="1" hangingPunct="1">
              <a:lnSpc>
                <a:spcPct val="90000"/>
              </a:lnSpc>
            </a:pPr>
            <a:r>
              <a:rPr lang="en-CA" altLang="en-US" sz="2800"/>
              <a:t>Sternum</a:t>
            </a:r>
          </a:p>
          <a:p>
            <a:pPr eaLnBrk="1" hangingPunct="1">
              <a:lnSpc>
                <a:spcPct val="90000"/>
              </a:lnSpc>
            </a:pPr>
            <a:r>
              <a:rPr lang="en-CA" altLang="en-US" sz="2800"/>
              <a:t>Ribs</a:t>
            </a:r>
          </a:p>
          <a:p>
            <a:pPr lvl="1" eaLnBrk="1" hangingPunct="1">
              <a:lnSpc>
                <a:spcPct val="90000"/>
              </a:lnSpc>
            </a:pPr>
            <a:r>
              <a:rPr lang="en-CA" altLang="en-US" sz="2400"/>
              <a:t>The average person has 12 pairs of ribs</a:t>
            </a:r>
          </a:p>
          <a:p>
            <a:pPr eaLnBrk="1" hangingPunct="1">
              <a:lnSpc>
                <a:spcPct val="90000"/>
              </a:lnSpc>
            </a:pPr>
            <a:r>
              <a:rPr lang="en-CA" altLang="en-US" sz="2800"/>
              <a:t>Clavicle </a:t>
            </a:r>
            <a:r>
              <a:rPr lang="en-CA" altLang="en-US" sz="2000"/>
              <a:t>(above ribcage)</a:t>
            </a:r>
          </a:p>
          <a:p>
            <a:pPr lvl="1" eaLnBrk="1" hangingPunct="1">
              <a:lnSpc>
                <a:spcPct val="90000"/>
              </a:lnSpc>
            </a:pPr>
            <a:r>
              <a:rPr lang="en-CA" altLang="en-US" sz="2400"/>
              <a:t>Crosses above the ribcage: </a:t>
            </a:r>
          </a:p>
          <a:p>
            <a:pPr lvl="1" eaLnBrk="1" hangingPunct="1">
              <a:lnSpc>
                <a:spcPct val="90000"/>
              </a:lnSpc>
            </a:pPr>
            <a:r>
              <a:rPr lang="en-CA" altLang="en-US" sz="2400"/>
              <a:t>A.K.A: collarbone</a:t>
            </a:r>
          </a:p>
          <a:p>
            <a:pPr eaLnBrk="1" hangingPunct="1">
              <a:lnSpc>
                <a:spcPct val="90000"/>
              </a:lnSpc>
            </a:pPr>
            <a:r>
              <a:rPr lang="en-CA" altLang="en-US" sz="2800"/>
              <a:t>Scapula </a:t>
            </a:r>
            <a:r>
              <a:rPr lang="en-CA" altLang="en-US" sz="1800"/>
              <a:t>(behind ribcage)</a:t>
            </a:r>
          </a:p>
          <a:p>
            <a:pPr lvl="1" eaLnBrk="1" hangingPunct="1">
              <a:lnSpc>
                <a:spcPct val="90000"/>
              </a:lnSpc>
            </a:pPr>
            <a:r>
              <a:rPr lang="en-CA" altLang="en-US" sz="2400"/>
              <a:t>A.K.A. shoulder blade</a:t>
            </a:r>
          </a:p>
          <a:p>
            <a:pPr lvl="1" eaLnBrk="1" hangingPunct="1">
              <a:lnSpc>
                <a:spcPct val="90000"/>
              </a:lnSpc>
            </a:pPr>
            <a:r>
              <a:rPr lang="en-CA" altLang="en-US" sz="2400"/>
              <a:t> </a:t>
            </a:r>
          </a:p>
        </p:txBody>
      </p:sp>
      <p:pic>
        <p:nvPicPr>
          <p:cNvPr id="53252" name="Picture 5" descr="MCHM00262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060575"/>
            <a:ext cx="28876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Line 6"/>
          <p:cNvSpPr>
            <a:spLocks noChangeShapeType="1"/>
          </p:cNvSpPr>
          <p:nvPr/>
        </p:nvSpPr>
        <p:spPr bwMode="auto">
          <a:xfrm>
            <a:off x="2627313" y="1916113"/>
            <a:ext cx="4537075"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4" name="Line 7"/>
          <p:cNvSpPr>
            <a:spLocks noChangeShapeType="1"/>
          </p:cNvSpPr>
          <p:nvPr/>
        </p:nvSpPr>
        <p:spPr bwMode="auto">
          <a:xfrm>
            <a:off x="3203575" y="2492375"/>
            <a:ext cx="273685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5" name="Line 8"/>
          <p:cNvSpPr>
            <a:spLocks noChangeShapeType="1"/>
          </p:cNvSpPr>
          <p:nvPr/>
        </p:nvSpPr>
        <p:spPr bwMode="auto">
          <a:xfrm flipH="1">
            <a:off x="1835150" y="249237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203" name="Picture 11" descr="clav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989138"/>
            <a:ext cx="165576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p:cNvSpPr txBox="1">
            <a:spLocks noChangeArrowheads="1"/>
          </p:cNvSpPr>
          <p:nvPr/>
        </p:nvSpPr>
        <p:spPr bwMode="auto">
          <a:xfrm>
            <a:off x="8388350" y="3429000"/>
            <a:ext cx="1079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1200" b="1">
                <a:solidFill>
                  <a:srgbClr val="CC0000"/>
                </a:solidFill>
                <a:latin typeface="Calibri" charset="0"/>
              </a:rPr>
              <a:t>Scapula</a:t>
            </a:r>
          </a:p>
        </p:txBody>
      </p:sp>
      <p:sp>
        <p:nvSpPr>
          <p:cNvPr id="8205" name="Line 13"/>
          <p:cNvSpPr>
            <a:spLocks noChangeShapeType="1"/>
          </p:cNvSpPr>
          <p:nvPr/>
        </p:nvSpPr>
        <p:spPr bwMode="auto">
          <a:xfrm flipH="1" flipV="1">
            <a:off x="8243888" y="2997200"/>
            <a:ext cx="358775" cy="504825"/>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8203"/>
                                        </p:tgtEl>
                                        <p:attrNameLst>
                                          <p:attrName>style.visibility</p:attrName>
                                        </p:attrNameLst>
                                      </p:cBhvr>
                                      <p:to>
                                        <p:strVal val="visible"/>
                                      </p:to>
                                    </p:set>
                                    <p:animEffect transition="in" filter="fade">
                                      <p:cBhvr>
                                        <p:cTn id="45" dur="2000"/>
                                        <p:tgtEl>
                                          <p:spTgt spid="82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205"/>
                                        </p:tgtEl>
                                        <p:attrNameLst>
                                          <p:attrName>style.visibility</p:attrName>
                                        </p:attrNameLst>
                                      </p:cBhvr>
                                      <p:to>
                                        <p:strVal val="visible"/>
                                      </p:to>
                                    </p:set>
                                    <p:animEffect transition="in" filter="fade">
                                      <p:cBhvr>
                                        <p:cTn id="48" dur="2000"/>
                                        <p:tgtEl>
                                          <p:spTgt spid="82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204"/>
                                        </p:tgtEl>
                                        <p:attrNameLst>
                                          <p:attrName>style.visibility</p:attrName>
                                        </p:attrNameLst>
                                      </p:cBhvr>
                                      <p:to>
                                        <p:strVal val="visible"/>
                                      </p:to>
                                    </p:set>
                                    <p:animEffect transition="in" filter="fade">
                                      <p:cBhvr>
                                        <p:cTn id="51" dur="2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4" grpId="0"/>
      <p:bldP spid="820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CA" altLang="en-US"/>
              <a:t>The Spine &amp; Pelvis</a:t>
            </a:r>
          </a:p>
        </p:txBody>
      </p:sp>
      <p:sp>
        <p:nvSpPr>
          <p:cNvPr id="9219" name="Rectangle 3"/>
          <p:cNvSpPr>
            <a:spLocks noGrp="1" noChangeArrowheads="1"/>
          </p:cNvSpPr>
          <p:nvPr>
            <p:ph type="body" idx="1"/>
          </p:nvPr>
        </p:nvSpPr>
        <p:spPr>
          <a:xfrm>
            <a:off x="457200" y="1600200"/>
            <a:ext cx="4186238" cy="4525963"/>
          </a:xfrm>
        </p:spPr>
        <p:txBody>
          <a:bodyPr/>
          <a:lstStyle/>
          <a:p>
            <a:pPr eaLnBrk="1" hangingPunct="1"/>
            <a:r>
              <a:rPr lang="en-CA" altLang="en-US" sz="2800"/>
              <a:t>Spine (backbone)</a:t>
            </a:r>
          </a:p>
          <a:p>
            <a:pPr lvl="1" eaLnBrk="1" hangingPunct="1"/>
            <a:r>
              <a:rPr lang="en-CA" altLang="en-US" sz="2400"/>
              <a:t>34 bones called vertebrae</a:t>
            </a:r>
          </a:p>
          <a:p>
            <a:pPr eaLnBrk="1" hangingPunct="1"/>
            <a:r>
              <a:rPr lang="en-CA" altLang="en-US" sz="2800"/>
              <a:t>Pelvis (hipbones)</a:t>
            </a:r>
          </a:p>
          <a:p>
            <a:pPr lvl="1" eaLnBrk="1" hangingPunct="1"/>
            <a:r>
              <a:rPr lang="en-CA" altLang="en-US" sz="2400"/>
              <a:t>Made of several bones fused together, including:</a:t>
            </a:r>
          </a:p>
          <a:p>
            <a:pPr lvl="2" eaLnBrk="1" hangingPunct="1"/>
            <a:r>
              <a:rPr lang="en-CA" altLang="en-US" sz="2000">
                <a:latin typeface="Tahoma" charset="0"/>
              </a:rPr>
              <a:t>Illium</a:t>
            </a:r>
          </a:p>
          <a:p>
            <a:pPr lvl="2" eaLnBrk="1" hangingPunct="1"/>
            <a:r>
              <a:rPr lang="en-CA" altLang="en-US" sz="2000">
                <a:latin typeface="Tahoma" charset="0"/>
              </a:rPr>
              <a:t>Acetabulum</a:t>
            </a:r>
          </a:p>
          <a:p>
            <a:pPr lvl="2" eaLnBrk="1" hangingPunct="1"/>
            <a:r>
              <a:rPr lang="en-CA" altLang="en-US" sz="2000">
                <a:latin typeface="Tahoma" charset="0"/>
              </a:rPr>
              <a:t>Ischium</a:t>
            </a:r>
          </a:p>
          <a:p>
            <a:pPr lvl="2" eaLnBrk="1" hangingPunct="1"/>
            <a:r>
              <a:rPr lang="en-CA" altLang="en-US" sz="2000">
                <a:latin typeface="Tahoma" charset="0"/>
              </a:rPr>
              <a:t>Pubis</a:t>
            </a:r>
          </a:p>
          <a:p>
            <a:pPr lvl="2" eaLnBrk="1" hangingPunct="1"/>
            <a:endParaRPr lang="en-CA" altLang="en-US" sz="2000">
              <a:latin typeface="Tahoma" charset="0"/>
            </a:endParaRPr>
          </a:p>
        </p:txBody>
      </p:sp>
      <p:pic>
        <p:nvPicPr>
          <p:cNvPr id="9221" name="Picture 5" descr="MCHM00263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689350"/>
            <a:ext cx="45831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MPj01811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0"/>
            <a:ext cx="21653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ine 7"/>
          <p:cNvSpPr>
            <a:spLocks noChangeShapeType="1"/>
          </p:cNvSpPr>
          <p:nvPr/>
        </p:nvSpPr>
        <p:spPr bwMode="auto">
          <a:xfrm flipV="1">
            <a:off x="4284663" y="1628775"/>
            <a:ext cx="17272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a:off x="3924300" y="2852738"/>
            <a:ext cx="1079500" cy="935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9"/>
          <p:cNvSpPr>
            <a:spLocks noChangeShapeType="1"/>
          </p:cNvSpPr>
          <p:nvPr/>
        </p:nvSpPr>
        <p:spPr bwMode="auto">
          <a:xfrm>
            <a:off x="2555875" y="4076700"/>
            <a:ext cx="26638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a:off x="3059113" y="4365625"/>
            <a:ext cx="2449512"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a:off x="2771775" y="4797425"/>
            <a:ext cx="2808288" cy="1223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2411413" y="5084763"/>
            <a:ext cx="4032250"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dissolve">
                                      <p:cBhvr>
                                        <p:cTn id="15" dur="500"/>
                                        <p:tgtEl>
                                          <p:spTgt spid="921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dissolve">
                                      <p:cBhvr>
                                        <p:cTn id="21" dur="500"/>
                                        <p:tgtEl>
                                          <p:spTgt spid="921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dissolve">
                                      <p:cBhvr>
                                        <p:cTn id="24" dur="500"/>
                                        <p:tgtEl>
                                          <p:spTgt spid="921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dissolve">
                                      <p:cBhvr>
                                        <p:cTn id="27" dur="500"/>
                                        <p:tgtEl>
                                          <p:spTgt spid="9219">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219">
                                            <p:txEl>
                                              <p:pRg st="7" end="7"/>
                                            </p:txEl>
                                          </p:spTgt>
                                        </p:tgtEl>
                                        <p:attrNameLst>
                                          <p:attrName>style.visibility</p:attrName>
                                        </p:attrNameLst>
                                      </p:cBhvr>
                                      <p:to>
                                        <p:strVal val="visible"/>
                                      </p:to>
                                    </p:set>
                                    <p:animEffect transition="in" filter="dissolve">
                                      <p:cBhvr>
                                        <p:cTn id="30" dur="500"/>
                                        <p:tgtEl>
                                          <p:spTgt spid="921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221"/>
                                        </p:tgtEl>
                                        <p:attrNameLst>
                                          <p:attrName>style.visibility</p:attrName>
                                        </p:attrNameLst>
                                      </p:cBhvr>
                                      <p:to>
                                        <p:strVal val="visible"/>
                                      </p:to>
                                    </p:set>
                                    <p:animEffect transition="in" filter="fade">
                                      <p:cBhvr>
                                        <p:cTn id="33" dur="2000"/>
                                        <p:tgtEl>
                                          <p:spTgt spid="9221"/>
                                        </p:tgtEl>
                                      </p:cBhvr>
                                    </p:animEffect>
                                  </p:childTnLst>
                                </p:cTn>
                              </p:par>
                            </p:childTnLst>
                          </p:cTn>
                        </p:par>
                        <p:par>
                          <p:cTn id="34" fill="hold" nodeType="afterGroup">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dissolve">
                                      <p:cBhvr>
                                        <p:cTn id="37" dur="500"/>
                                        <p:tgtEl>
                                          <p:spTgt spid="92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225"/>
                                        </p:tgtEl>
                                        <p:attrNameLst>
                                          <p:attrName>style.visibility</p:attrName>
                                        </p:attrNameLst>
                                      </p:cBhvr>
                                      <p:to>
                                        <p:strVal val="visible"/>
                                      </p:to>
                                    </p:set>
                                    <p:animEffect transition="in" filter="dissolve">
                                      <p:cBhvr>
                                        <p:cTn id="40" dur="500"/>
                                        <p:tgtEl>
                                          <p:spTgt spid="922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226"/>
                                        </p:tgtEl>
                                        <p:attrNameLst>
                                          <p:attrName>style.visibility</p:attrName>
                                        </p:attrNameLst>
                                      </p:cBhvr>
                                      <p:to>
                                        <p:strVal val="visible"/>
                                      </p:to>
                                    </p:set>
                                    <p:animEffect transition="in" filter="dissolve">
                                      <p:cBhvr>
                                        <p:cTn id="43" dur="500"/>
                                        <p:tgtEl>
                                          <p:spTgt spid="922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227"/>
                                        </p:tgtEl>
                                        <p:attrNameLst>
                                          <p:attrName>style.visibility</p:attrName>
                                        </p:attrNameLst>
                                      </p:cBhvr>
                                      <p:to>
                                        <p:strVal val="visible"/>
                                      </p:to>
                                    </p:set>
                                    <p:animEffect transition="in" filter="dissolve">
                                      <p:cBhvr>
                                        <p:cTn id="46" dur="500"/>
                                        <p:tgtEl>
                                          <p:spTgt spid="92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dissolve">
                                      <p:cBhvr>
                                        <p:cTn id="49"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4" grpId="0" animBg="1"/>
      <p:bldP spid="9225" grpId="0" animBg="1"/>
      <p:bldP spid="9226" grpId="0" animBg="1"/>
      <p:bldP spid="9227" grpId="0" animBg="1"/>
      <p:bldP spid="92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CA" altLang="en-US"/>
              <a:t>Arm Bones</a:t>
            </a:r>
          </a:p>
        </p:txBody>
      </p:sp>
      <p:pic>
        <p:nvPicPr>
          <p:cNvPr id="55299" name="Picture 5" descr="Image:Illu upper extremi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12875"/>
            <a:ext cx="3995737"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3"/>
          <p:cNvSpPr>
            <a:spLocks noGrp="1" noChangeArrowheads="1"/>
          </p:cNvSpPr>
          <p:nvPr>
            <p:ph type="body" idx="1"/>
          </p:nvPr>
        </p:nvSpPr>
        <p:spPr>
          <a:xfrm>
            <a:off x="457200" y="1600200"/>
            <a:ext cx="5338763" cy="4525963"/>
          </a:xfrm>
        </p:spPr>
        <p:txBody>
          <a:bodyPr/>
          <a:lstStyle/>
          <a:p>
            <a:pPr eaLnBrk="1" hangingPunct="1">
              <a:lnSpc>
                <a:spcPct val="90000"/>
              </a:lnSpc>
            </a:pPr>
            <a:r>
              <a:rPr lang="en-CA" altLang="en-US"/>
              <a:t>The most important arm bones are:</a:t>
            </a:r>
          </a:p>
          <a:p>
            <a:pPr lvl="1" eaLnBrk="1" hangingPunct="1">
              <a:lnSpc>
                <a:spcPct val="90000"/>
              </a:lnSpc>
            </a:pPr>
            <a:r>
              <a:rPr lang="en-CA" altLang="en-US"/>
              <a:t>Humerus (upper arm)</a:t>
            </a:r>
          </a:p>
          <a:p>
            <a:pPr lvl="1" eaLnBrk="1" hangingPunct="1">
              <a:lnSpc>
                <a:spcPct val="90000"/>
              </a:lnSpc>
            </a:pPr>
            <a:r>
              <a:rPr lang="en-CA" altLang="en-US"/>
              <a:t>Radius (lower arm)</a:t>
            </a:r>
          </a:p>
          <a:p>
            <a:pPr lvl="1" eaLnBrk="1" hangingPunct="1">
              <a:lnSpc>
                <a:spcPct val="90000"/>
              </a:lnSpc>
            </a:pPr>
            <a:r>
              <a:rPr lang="en-CA" altLang="en-US"/>
              <a:t>Ulna (lower arm)</a:t>
            </a:r>
          </a:p>
          <a:p>
            <a:pPr eaLnBrk="1" hangingPunct="1">
              <a:lnSpc>
                <a:spcPct val="90000"/>
              </a:lnSpc>
            </a:pPr>
            <a:r>
              <a:rPr lang="en-CA" altLang="en-US"/>
              <a:t>Some bones in the hand:</a:t>
            </a:r>
          </a:p>
          <a:p>
            <a:pPr lvl="1" eaLnBrk="1" hangingPunct="1">
              <a:lnSpc>
                <a:spcPct val="90000"/>
              </a:lnSpc>
            </a:pPr>
            <a:r>
              <a:rPr lang="en-CA" altLang="en-US"/>
              <a:t>Carpals (wrist)</a:t>
            </a:r>
          </a:p>
          <a:p>
            <a:pPr lvl="1" eaLnBrk="1" hangingPunct="1">
              <a:lnSpc>
                <a:spcPct val="90000"/>
              </a:lnSpc>
            </a:pPr>
            <a:r>
              <a:rPr lang="en-CA" altLang="en-US"/>
              <a:t>Metacarpals (hand)</a:t>
            </a:r>
          </a:p>
          <a:p>
            <a:pPr lvl="1" eaLnBrk="1" hangingPunct="1">
              <a:lnSpc>
                <a:spcPct val="90000"/>
              </a:lnSpc>
            </a:pPr>
            <a:r>
              <a:rPr lang="en-CA" altLang="en-US"/>
              <a:t>Phalanges (fingers)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CA" altLang="en-US"/>
              <a:t>Leg Bones</a:t>
            </a:r>
          </a:p>
        </p:txBody>
      </p:sp>
      <p:sp>
        <p:nvSpPr>
          <p:cNvPr id="56323" name="Rectangle 3"/>
          <p:cNvSpPr>
            <a:spLocks noGrp="1" noChangeArrowheads="1"/>
          </p:cNvSpPr>
          <p:nvPr>
            <p:ph type="body" idx="1"/>
          </p:nvPr>
        </p:nvSpPr>
        <p:spPr>
          <a:xfrm>
            <a:off x="457200" y="1600200"/>
            <a:ext cx="5051425" cy="4525963"/>
          </a:xfrm>
        </p:spPr>
        <p:txBody>
          <a:bodyPr/>
          <a:lstStyle/>
          <a:p>
            <a:pPr eaLnBrk="1" hangingPunct="1"/>
            <a:r>
              <a:rPr lang="en-CA" altLang="en-US" sz="2800"/>
              <a:t>The most important leg bones are</a:t>
            </a:r>
          </a:p>
          <a:p>
            <a:pPr lvl="1" eaLnBrk="1" hangingPunct="1"/>
            <a:r>
              <a:rPr lang="en-CA" altLang="en-US" sz="2400"/>
              <a:t>Femur (thigh)</a:t>
            </a:r>
          </a:p>
          <a:p>
            <a:pPr lvl="1" eaLnBrk="1" hangingPunct="1"/>
            <a:r>
              <a:rPr lang="en-CA" altLang="en-US" sz="2400"/>
              <a:t>Tibia (shin)</a:t>
            </a:r>
          </a:p>
          <a:p>
            <a:pPr lvl="1" eaLnBrk="1" hangingPunct="1"/>
            <a:r>
              <a:rPr lang="en-CA" altLang="en-US" sz="2400"/>
              <a:t>Fibula (calf)</a:t>
            </a:r>
          </a:p>
          <a:p>
            <a:pPr lvl="1" eaLnBrk="1" hangingPunct="1"/>
            <a:r>
              <a:rPr lang="en-CA" altLang="en-US" sz="2400"/>
              <a:t>Patella (kneecap)</a:t>
            </a:r>
          </a:p>
          <a:p>
            <a:pPr eaLnBrk="1" hangingPunct="1"/>
            <a:r>
              <a:rPr lang="en-CA" altLang="en-US" sz="2800"/>
              <a:t>Bones in the feet include</a:t>
            </a:r>
          </a:p>
          <a:p>
            <a:pPr lvl="1" eaLnBrk="1" hangingPunct="1"/>
            <a:r>
              <a:rPr lang="en-CA" altLang="en-US" sz="2400"/>
              <a:t>Tarsals (heel)</a:t>
            </a:r>
          </a:p>
          <a:p>
            <a:pPr lvl="1" eaLnBrk="1" hangingPunct="1"/>
            <a:r>
              <a:rPr lang="en-CA" altLang="en-US" sz="2400"/>
              <a:t>Metatarsals (foot)</a:t>
            </a:r>
          </a:p>
          <a:p>
            <a:pPr lvl="1" eaLnBrk="1" hangingPunct="1"/>
            <a:r>
              <a:rPr lang="en-CA" altLang="en-US" sz="2400"/>
              <a:t>Phalanges (toes)</a:t>
            </a:r>
          </a:p>
          <a:p>
            <a:pPr lvl="1" eaLnBrk="1" hangingPunct="1"/>
            <a:endParaRPr lang="en-CA" altLang="en-US" sz="2400"/>
          </a:p>
        </p:txBody>
      </p:sp>
      <p:pic>
        <p:nvPicPr>
          <p:cNvPr id="56324" name="Picture 5" descr="Lower portion of a human skeleton">
            <a:hlinkClick r:id="rId2" tooltip="Lower portion of a human skelet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484313"/>
            <a:ext cx="4191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6"/>
          <p:cNvSpPr>
            <a:spLocks noChangeShapeType="1"/>
          </p:cNvSpPr>
          <p:nvPr/>
        </p:nvSpPr>
        <p:spPr bwMode="auto">
          <a:xfrm>
            <a:off x="3419475" y="5084763"/>
            <a:ext cx="381635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6" name="Line 7"/>
          <p:cNvSpPr>
            <a:spLocks noChangeShapeType="1"/>
          </p:cNvSpPr>
          <p:nvPr/>
        </p:nvSpPr>
        <p:spPr bwMode="auto">
          <a:xfrm>
            <a:off x="3851275" y="5516563"/>
            <a:ext cx="3529013"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7" name="Line 8"/>
          <p:cNvSpPr>
            <a:spLocks noChangeShapeType="1"/>
          </p:cNvSpPr>
          <p:nvPr/>
        </p:nvSpPr>
        <p:spPr bwMode="auto">
          <a:xfrm>
            <a:off x="3851275" y="5949950"/>
            <a:ext cx="316865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CA" altLang="en-US"/>
              <a:t>Types of Bones</a:t>
            </a:r>
          </a:p>
        </p:txBody>
      </p:sp>
      <p:sp>
        <p:nvSpPr>
          <p:cNvPr id="57347" name="Rectangle 3"/>
          <p:cNvSpPr>
            <a:spLocks noGrp="1" noChangeArrowheads="1"/>
          </p:cNvSpPr>
          <p:nvPr>
            <p:ph type="body" idx="1"/>
          </p:nvPr>
        </p:nvSpPr>
        <p:spPr/>
        <p:txBody>
          <a:bodyPr/>
          <a:lstStyle/>
          <a:p>
            <a:pPr eaLnBrk="1" hangingPunct="1"/>
            <a:r>
              <a:rPr lang="en-CA" altLang="en-US"/>
              <a:t>Long Bones: arm bones, leg bones, finger bones</a:t>
            </a:r>
          </a:p>
          <a:p>
            <a:pPr eaLnBrk="1" hangingPunct="1"/>
            <a:r>
              <a:rPr lang="en-CA" altLang="en-US"/>
              <a:t>Short Bones: wrist bones, ankle bones</a:t>
            </a:r>
          </a:p>
          <a:p>
            <a:pPr eaLnBrk="1" hangingPunct="1"/>
            <a:r>
              <a:rPr lang="en-CA" altLang="en-US"/>
              <a:t>Flat Bones: rib bones, shoulder blades, skull bones</a:t>
            </a:r>
          </a:p>
          <a:p>
            <a:pPr eaLnBrk="1" hangingPunct="1"/>
            <a:r>
              <a:rPr lang="en-CA" altLang="en-US"/>
              <a:t>Irregular Bones: vertebrae, and other irregularly shaped bones</a:t>
            </a:r>
          </a:p>
        </p:txBody>
      </p:sp>
      <p:pic>
        <p:nvPicPr>
          <p:cNvPr id="57348" name="Picture 4" descr="slide0002_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962525"/>
            <a:ext cx="21240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87093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188913"/>
            <a:ext cx="49625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img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41402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1042988" y="3860800"/>
            <a:ext cx="1884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800" b="1">
                <a:latin typeface="Calibri" charset="0"/>
              </a:rPr>
              <a:t>Long Bones</a:t>
            </a:r>
          </a:p>
        </p:txBody>
      </p:sp>
      <p:pic>
        <p:nvPicPr>
          <p:cNvPr id="48134" name="Picture 8" descr="carpels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508500"/>
            <a:ext cx="25923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Oval 9"/>
          <p:cNvSpPr>
            <a:spLocks noChangeArrowheads="1"/>
          </p:cNvSpPr>
          <p:nvPr/>
        </p:nvSpPr>
        <p:spPr bwMode="auto">
          <a:xfrm>
            <a:off x="1331913" y="5229225"/>
            <a:ext cx="1223962" cy="792163"/>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48136" name="Text Box 10"/>
          <p:cNvSpPr txBox="1">
            <a:spLocks noChangeArrowheads="1"/>
          </p:cNvSpPr>
          <p:nvPr/>
        </p:nvSpPr>
        <p:spPr bwMode="auto">
          <a:xfrm>
            <a:off x="2484438" y="5300663"/>
            <a:ext cx="237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800">
                <a:latin typeface="Calibri" charset="0"/>
                <a:sym typeface="Wingdings" charset="2"/>
              </a:rPr>
              <a:t></a:t>
            </a:r>
            <a:r>
              <a:rPr lang="en-CA" altLang="en-US" sz="2800" b="1">
                <a:latin typeface="Calibri" charset="0"/>
              </a:rPr>
              <a:t>Short Bones</a:t>
            </a:r>
          </a:p>
        </p:txBody>
      </p:sp>
      <p:pic>
        <p:nvPicPr>
          <p:cNvPr id="48137" name="Picture 12" descr="calcified-spi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450" y="4292600"/>
            <a:ext cx="23685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 Box 13"/>
          <p:cNvSpPr txBox="1">
            <a:spLocks noChangeArrowheads="1"/>
          </p:cNvSpPr>
          <p:nvPr/>
        </p:nvSpPr>
        <p:spPr bwMode="auto">
          <a:xfrm>
            <a:off x="4284663" y="56610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800" b="1">
                <a:latin typeface="Calibri" charset="0"/>
              </a:rPr>
              <a:t>Irregular Bones </a:t>
            </a:r>
            <a:r>
              <a:rPr lang="en-CA" altLang="en-US" sz="2800">
                <a:latin typeface="Calibri" charset="0"/>
                <a:sym typeface="Wingdings" charset="2"/>
              </a:rPr>
              <a:t></a:t>
            </a:r>
            <a:endParaRPr lang="en-CA" altLang="en-US" sz="2800">
              <a:latin typeface="Calibri" charset="0"/>
            </a:endParaRPr>
          </a:p>
        </p:txBody>
      </p:sp>
      <p:sp>
        <p:nvSpPr>
          <p:cNvPr id="48131" name="Text Box 4"/>
          <p:cNvSpPr txBox="1">
            <a:spLocks noChangeArrowheads="1"/>
          </p:cNvSpPr>
          <p:nvPr/>
        </p:nvSpPr>
        <p:spPr bwMode="auto">
          <a:xfrm>
            <a:off x="5651500" y="3933825"/>
            <a:ext cx="1730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800" b="1">
                <a:latin typeface="Calibri" charset="0"/>
              </a:rPr>
              <a:t>Flat Bones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2000"/>
                                        <p:tgtEl>
                                          <p:spTgt spid="48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fade">
                                      <p:cBhvr>
                                        <p:cTn id="10" dur="2000"/>
                                        <p:tgtEl>
                                          <p:spTgt spid="481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fade">
                                      <p:cBhvr>
                                        <p:cTn id="15" dur="2000"/>
                                        <p:tgtEl>
                                          <p:spTgt spid="481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131"/>
                                        </p:tgtEl>
                                        <p:attrNameLst>
                                          <p:attrName>style.visibility</p:attrName>
                                        </p:attrNameLst>
                                      </p:cBhvr>
                                      <p:to>
                                        <p:strVal val="visible"/>
                                      </p:to>
                                    </p:set>
                                    <p:animEffect transition="in" filter="fade">
                                      <p:cBhvr>
                                        <p:cTn id="18" dur="2000"/>
                                        <p:tgtEl>
                                          <p:spTgt spid="481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136"/>
                                        </p:tgtEl>
                                        <p:attrNameLst>
                                          <p:attrName>style.visibility</p:attrName>
                                        </p:attrNameLst>
                                      </p:cBhvr>
                                      <p:to>
                                        <p:strVal val="visible"/>
                                      </p:to>
                                    </p:set>
                                    <p:animEffect transition="in" filter="fade">
                                      <p:cBhvr>
                                        <p:cTn id="23" dur="2000"/>
                                        <p:tgtEl>
                                          <p:spTgt spid="481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135"/>
                                        </p:tgtEl>
                                        <p:attrNameLst>
                                          <p:attrName>style.visibility</p:attrName>
                                        </p:attrNameLst>
                                      </p:cBhvr>
                                      <p:to>
                                        <p:strVal val="visible"/>
                                      </p:to>
                                    </p:set>
                                    <p:animEffect transition="in" filter="fade">
                                      <p:cBhvr>
                                        <p:cTn id="26" dur="2000"/>
                                        <p:tgtEl>
                                          <p:spTgt spid="48135"/>
                                        </p:tgtEl>
                                      </p:cBhvr>
                                    </p:animEffect>
                                  </p:childTnLst>
                                </p:cTn>
                              </p:par>
                              <p:par>
                                <p:cTn id="27" presetID="10" presetClass="entr" presetSubtype="0" fill="hold" nodeType="withEffect">
                                  <p:stCondLst>
                                    <p:cond delay="0"/>
                                  </p:stCondLst>
                                  <p:childTnLst>
                                    <p:set>
                                      <p:cBhvr>
                                        <p:cTn id="28" dur="1" fill="hold">
                                          <p:stCondLst>
                                            <p:cond delay="0"/>
                                          </p:stCondLst>
                                        </p:cTn>
                                        <p:tgtEl>
                                          <p:spTgt spid="48134"/>
                                        </p:tgtEl>
                                        <p:attrNameLst>
                                          <p:attrName>style.visibility</p:attrName>
                                        </p:attrNameLst>
                                      </p:cBhvr>
                                      <p:to>
                                        <p:strVal val="visible"/>
                                      </p:to>
                                    </p:set>
                                    <p:animEffect transition="in" filter="fade">
                                      <p:cBhvr>
                                        <p:cTn id="29" dur="2000"/>
                                        <p:tgtEl>
                                          <p:spTgt spid="481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8138"/>
                                        </p:tgtEl>
                                        <p:attrNameLst>
                                          <p:attrName>style.visibility</p:attrName>
                                        </p:attrNameLst>
                                      </p:cBhvr>
                                      <p:to>
                                        <p:strVal val="visible"/>
                                      </p:to>
                                    </p:set>
                                    <p:animEffect transition="in" filter="fade">
                                      <p:cBhvr>
                                        <p:cTn id="34" dur="2000"/>
                                        <p:tgtEl>
                                          <p:spTgt spid="48138"/>
                                        </p:tgtEl>
                                      </p:cBhvr>
                                    </p:animEffect>
                                  </p:childTnLst>
                                </p:cTn>
                              </p:par>
                              <p:par>
                                <p:cTn id="35" presetID="10" presetClass="entr" presetSubtype="0" fill="hold" nodeType="with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fade">
                                      <p:cBhvr>
                                        <p:cTn id="37" dur="20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animBg="1"/>
      <p:bldP spid="48136" grpId="0"/>
      <p:bldP spid="48138" grpId="0"/>
      <p:bldP spid="481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7"/>
          <p:cNvSpPr txBox="1">
            <a:spLocks noChangeArrowheads="1"/>
          </p:cNvSpPr>
          <p:nvPr/>
        </p:nvSpPr>
        <p:spPr bwMode="auto">
          <a:xfrm>
            <a:off x="3779838" y="0"/>
            <a:ext cx="38703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CA" altLang="en-US" sz="2200">
                <a:latin typeface="Calibri" charset="0"/>
              </a:rPr>
              <a:t>Cranium (skull)</a:t>
            </a:r>
          </a:p>
          <a:p>
            <a:pPr eaLnBrk="1" hangingPunct="1">
              <a:buFontTx/>
              <a:buAutoNum type="arabicPeriod"/>
            </a:pPr>
            <a:r>
              <a:rPr lang="en-CA" altLang="en-US" sz="2200">
                <a:latin typeface="Calibri" charset="0"/>
              </a:rPr>
              <a:t>Mandible (jawbone)</a:t>
            </a:r>
          </a:p>
          <a:p>
            <a:pPr eaLnBrk="1" hangingPunct="1">
              <a:buFontTx/>
              <a:buAutoNum type="arabicPeriod"/>
            </a:pPr>
            <a:r>
              <a:rPr lang="en-CA" altLang="en-US" sz="2200">
                <a:latin typeface="Calibri" charset="0"/>
              </a:rPr>
              <a:t>Clavicle (collarbone)</a:t>
            </a:r>
          </a:p>
          <a:p>
            <a:pPr eaLnBrk="1" hangingPunct="1">
              <a:buFontTx/>
              <a:buAutoNum type="arabicPeriod"/>
            </a:pPr>
            <a:r>
              <a:rPr lang="en-CA" altLang="en-US" sz="2200">
                <a:latin typeface="Calibri" charset="0"/>
              </a:rPr>
              <a:t>Scapula (shoulder blade)</a:t>
            </a:r>
          </a:p>
          <a:p>
            <a:pPr eaLnBrk="1" hangingPunct="1">
              <a:buFontTx/>
              <a:buAutoNum type="arabicPeriod"/>
            </a:pPr>
            <a:r>
              <a:rPr lang="en-CA" altLang="en-US" sz="2200">
                <a:latin typeface="Calibri" charset="0"/>
              </a:rPr>
              <a:t>Sternum (breastbone)</a:t>
            </a:r>
          </a:p>
          <a:p>
            <a:pPr eaLnBrk="1" hangingPunct="1">
              <a:buFontTx/>
              <a:buAutoNum type="arabicPeriod"/>
            </a:pPr>
            <a:r>
              <a:rPr lang="en-CA" altLang="en-US" sz="2200">
                <a:latin typeface="Calibri" charset="0"/>
              </a:rPr>
              <a:t>Humerus</a:t>
            </a:r>
          </a:p>
          <a:p>
            <a:pPr eaLnBrk="1" hangingPunct="1">
              <a:buFontTx/>
              <a:buAutoNum type="arabicPeriod"/>
            </a:pPr>
            <a:r>
              <a:rPr lang="en-CA" altLang="en-US" sz="2200">
                <a:latin typeface="Calibri" charset="0"/>
              </a:rPr>
              <a:t>Rib</a:t>
            </a:r>
          </a:p>
          <a:p>
            <a:pPr eaLnBrk="1" hangingPunct="1">
              <a:buFontTx/>
              <a:buAutoNum type="arabicPeriod"/>
            </a:pPr>
            <a:r>
              <a:rPr lang="en-CA" altLang="en-US" sz="2200">
                <a:latin typeface="Calibri" charset="0"/>
              </a:rPr>
              <a:t>Spine (vertebrae)</a:t>
            </a:r>
          </a:p>
          <a:p>
            <a:pPr eaLnBrk="1" hangingPunct="1">
              <a:buFontTx/>
              <a:buAutoNum type="arabicPeriod"/>
            </a:pPr>
            <a:r>
              <a:rPr lang="en-CA" altLang="en-US" sz="2200">
                <a:latin typeface="Calibri" charset="0"/>
              </a:rPr>
              <a:t>Pelvis (hip bones)</a:t>
            </a:r>
          </a:p>
          <a:p>
            <a:pPr eaLnBrk="1" hangingPunct="1">
              <a:buFontTx/>
              <a:buAutoNum type="arabicPeriod"/>
            </a:pPr>
            <a:r>
              <a:rPr lang="en-CA" altLang="en-US" sz="2200">
                <a:latin typeface="Calibri" charset="0"/>
              </a:rPr>
              <a:t>Radius</a:t>
            </a:r>
          </a:p>
          <a:p>
            <a:pPr eaLnBrk="1" hangingPunct="1">
              <a:buFontTx/>
              <a:buAutoNum type="arabicPeriod"/>
            </a:pPr>
            <a:r>
              <a:rPr lang="en-CA" altLang="en-US" sz="2200">
                <a:latin typeface="Calibri" charset="0"/>
              </a:rPr>
              <a:t>Ulna</a:t>
            </a:r>
          </a:p>
          <a:p>
            <a:pPr eaLnBrk="1" hangingPunct="1">
              <a:buFontTx/>
              <a:buAutoNum type="arabicPeriod"/>
            </a:pPr>
            <a:r>
              <a:rPr lang="en-CA" altLang="en-US" sz="2200">
                <a:latin typeface="Calibri" charset="0"/>
              </a:rPr>
              <a:t>Carpals (and metacarpals)</a:t>
            </a:r>
          </a:p>
          <a:p>
            <a:pPr eaLnBrk="1" hangingPunct="1">
              <a:buFontTx/>
              <a:buAutoNum type="arabicPeriod"/>
            </a:pPr>
            <a:r>
              <a:rPr lang="en-CA" altLang="en-US" sz="2200">
                <a:latin typeface="Calibri" charset="0"/>
              </a:rPr>
              <a:t>Phalanges (fingers)</a:t>
            </a:r>
          </a:p>
          <a:p>
            <a:pPr eaLnBrk="1" hangingPunct="1">
              <a:buFontTx/>
              <a:buAutoNum type="arabicPeriod"/>
            </a:pPr>
            <a:r>
              <a:rPr lang="en-CA" altLang="en-US" sz="2200">
                <a:latin typeface="Calibri" charset="0"/>
              </a:rPr>
              <a:t>Femur</a:t>
            </a:r>
          </a:p>
          <a:p>
            <a:pPr eaLnBrk="1" hangingPunct="1">
              <a:buFontTx/>
              <a:buAutoNum type="arabicPeriod"/>
            </a:pPr>
            <a:r>
              <a:rPr lang="en-CA" altLang="en-US" sz="2200">
                <a:latin typeface="Calibri" charset="0"/>
              </a:rPr>
              <a:t>Patella (kneecap)</a:t>
            </a:r>
          </a:p>
          <a:p>
            <a:pPr eaLnBrk="1" hangingPunct="1">
              <a:buFontTx/>
              <a:buAutoNum type="arabicPeriod"/>
            </a:pPr>
            <a:r>
              <a:rPr lang="en-CA" altLang="en-US" sz="2200">
                <a:latin typeface="Calibri" charset="0"/>
              </a:rPr>
              <a:t>Tibia (shin-bone)</a:t>
            </a:r>
          </a:p>
          <a:p>
            <a:pPr eaLnBrk="1" hangingPunct="1">
              <a:buFontTx/>
              <a:buAutoNum type="arabicPeriod"/>
            </a:pPr>
            <a:r>
              <a:rPr lang="en-CA" altLang="en-US" sz="2200">
                <a:latin typeface="Calibri" charset="0"/>
              </a:rPr>
              <a:t>Fibula</a:t>
            </a:r>
          </a:p>
          <a:p>
            <a:pPr eaLnBrk="1" hangingPunct="1">
              <a:buFontTx/>
              <a:buAutoNum type="arabicPeriod"/>
            </a:pPr>
            <a:r>
              <a:rPr lang="en-CA" altLang="en-US" sz="2200">
                <a:latin typeface="Calibri" charset="0"/>
              </a:rPr>
              <a:t>Tarsal (heel bone)</a:t>
            </a:r>
          </a:p>
          <a:p>
            <a:pPr eaLnBrk="1" hangingPunct="1">
              <a:buFontTx/>
              <a:buAutoNum type="arabicPeriod"/>
            </a:pPr>
            <a:r>
              <a:rPr lang="en-CA" altLang="en-US" sz="2200">
                <a:latin typeface="Calibri" charset="0"/>
              </a:rPr>
              <a:t>Metatarsals</a:t>
            </a:r>
          </a:p>
          <a:p>
            <a:pPr eaLnBrk="1" hangingPunct="1">
              <a:buFontTx/>
              <a:buAutoNum type="arabicPeriod"/>
            </a:pPr>
            <a:r>
              <a:rPr lang="en-CA" altLang="en-US" sz="2200">
                <a:latin typeface="Calibri" charset="0"/>
              </a:rPr>
              <a:t>Phalanges (toes)</a:t>
            </a:r>
          </a:p>
        </p:txBody>
      </p:sp>
      <p:pic>
        <p:nvPicPr>
          <p:cNvPr id="5939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3651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CA" altLang="en-US"/>
              <a:t>Parts of a Long Bone</a:t>
            </a:r>
          </a:p>
        </p:txBody>
      </p:sp>
      <p:pic>
        <p:nvPicPr>
          <p:cNvPr id="60419" name="Picture 2" descr="http://www.teachpe.com/images/femur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67400" y="1052513"/>
            <a:ext cx="2952750" cy="5565775"/>
          </a:xfrm>
        </p:spPr>
      </p:pic>
      <p:sp>
        <p:nvSpPr>
          <p:cNvPr id="5" name="Freeform 4"/>
          <p:cNvSpPr/>
          <p:nvPr/>
        </p:nvSpPr>
        <p:spPr>
          <a:xfrm>
            <a:off x="7092950" y="2492375"/>
            <a:ext cx="742950" cy="2914650"/>
          </a:xfrm>
          <a:custGeom>
            <a:avLst/>
            <a:gdLst>
              <a:gd name="connsiteX0" fmla="*/ 0 w 742950"/>
              <a:gd name="connsiteY0" fmla="*/ 0 h 2914650"/>
              <a:gd name="connsiteX1" fmla="*/ 328612 w 742950"/>
              <a:gd name="connsiteY1" fmla="*/ 0 h 2914650"/>
              <a:gd name="connsiteX2" fmla="*/ 400050 w 742950"/>
              <a:gd name="connsiteY2" fmla="*/ 728662 h 2914650"/>
              <a:gd name="connsiteX3" fmla="*/ 542925 w 742950"/>
              <a:gd name="connsiteY3" fmla="*/ 1943100 h 2914650"/>
              <a:gd name="connsiteX4" fmla="*/ 700087 w 742950"/>
              <a:gd name="connsiteY4" fmla="*/ 2771775 h 2914650"/>
              <a:gd name="connsiteX5" fmla="*/ 742950 w 742950"/>
              <a:gd name="connsiteY5" fmla="*/ 2914650 h 2914650"/>
              <a:gd name="connsiteX6" fmla="*/ 314325 w 742950"/>
              <a:gd name="connsiteY6" fmla="*/ 2914650 h 2914650"/>
              <a:gd name="connsiteX7" fmla="*/ 328612 w 742950"/>
              <a:gd name="connsiteY7" fmla="*/ 2657475 h 2914650"/>
              <a:gd name="connsiteX8" fmla="*/ 257175 w 742950"/>
              <a:gd name="connsiteY8" fmla="*/ 2057400 h 2914650"/>
              <a:gd name="connsiteX9" fmla="*/ 128587 w 742950"/>
              <a:gd name="connsiteY9" fmla="*/ 1200150 h 2914650"/>
              <a:gd name="connsiteX10" fmla="*/ 28575 w 742950"/>
              <a:gd name="connsiteY10" fmla="*/ 600075 h 2914650"/>
              <a:gd name="connsiteX11" fmla="*/ 0 w 742950"/>
              <a:gd name="connsiteY11" fmla="*/ 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0" h="2914650">
                <a:moveTo>
                  <a:pt x="0" y="0"/>
                </a:moveTo>
                <a:lnTo>
                  <a:pt x="328612" y="0"/>
                </a:lnTo>
                <a:lnTo>
                  <a:pt x="400050" y="728662"/>
                </a:lnTo>
                <a:lnTo>
                  <a:pt x="542925" y="1943100"/>
                </a:lnTo>
                <a:lnTo>
                  <a:pt x="700087" y="2771775"/>
                </a:lnTo>
                <a:lnTo>
                  <a:pt x="742950" y="2914650"/>
                </a:lnTo>
                <a:lnTo>
                  <a:pt x="314325" y="2914650"/>
                </a:lnTo>
                <a:lnTo>
                  <a:pt x="328612" y="2657475"/>
                </a:lnTo>
                <a:lnTo>
                  <a:pt x="257175" y="2057400"/>
                </a:lnTo>
                <a:lnTo>
                  <a:pt x="128587" y="1200150"/>
                </a:lnTo>
                <a:lnTo>
                  <a:pt x="28575" y="600075"/>
                </a:lnTo>
                <a:lnTo>
                  <a:pt x="0" y="0"/>
                </a:lnTo>
                <a:close/>
              </a:path>
            </a:pathLst>
          </a:custGeom>
          <a:solidFill>
            <a:srgbClr val="FFFF00">
              <a:alpha val="14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Freeform 5"/>
          <p:cNvSpPr/>
          <p:nvPr/>
        </p:nvSpPr>
        <p:spPr>
          <a:xfrm>
            <a:off x="6875463" y="1125538"/>
            <a:ext cx="1214437" cy="1343025"/>
          </a:xfrm>
          <a:custGeom>
            <a:avLst/>
            <a:gdLst>
              <a:gd name="connsiteX0" fmla="*/ 200025 w 1214437"/>
              <a:gd name="connsiteY0" fmla="*/ 1343025 h 1343025"/>
              <a:gd name="connsiteX1" fmla="*/ 528637 w 1214437"/>
              <a:gd name="connsiteY1" fmla="*/ 1343025 h 1343025"/>
              <a:gd name="connsiteX2" fmla="*/ 714375 w 1214437"/>
              <a:gd name="connsiteY2" fmla="*/ 1185862 h 1343025"/>
              <a:gd name="connsiteX3" fmla="*/ 714375 w 1214437"/>
              <a:gd name="connsiteY3" fmla="*/ 1185862 h 1343025"/>
              <a:gd name="connsiteX4" fmla="*/ 714375 w 1214437"/>
              <a:gd name="connsiteY4" fmla="*/ 814387 h 1343025"/>
              <a:gd name="connsiteX5" fmla="*/ 742950 w 1214437"/>
              <a:gd name="connsiteY5" fmla="*/ 685800 h 1343025"/>
              <a:gd name="connsiteX6" fmla="*/ 885825 w 1214437"/>
              <a:gd name="connsiteY6" fmla="*/ 557212 h 1343025"/>
              <a:gd name="connsiteX7" fmla="*/ 1071562 w 1214437"/>
              <a:gd name="connsiteY7" fmla="*/ 557212 h 1343025"/>
              <a:gd name="connsiteX8" fmla="*/ 1214437 w 1214437"/>
              <a:gd name="connsiteY8" fmla="*/ 385762 h 1343025"/>
              <a:gd name="connsiteX9" fmla="*/ 1214437 w 1214437"/>
              <a:gd name="connsiteY9" fmla="*/ 228600 h 1343025"/>
              <a:gd name="connsiteX10" fmla="*/ 1143000 w 1214437"/>
              <a:gd name="connsiteY10" fmla="*/ 100012 h 1343025"/>
              <a:gd name="connsiteX11" fmla="*/ 1042987 w 1214437"/>
              <a:gd name="connsiteY11" fmla="*/ 0 h 1343025"/>
              <a:gd name="connsiteX12" fmla="*/ 914400 w 1214437"/>
              <a:gd name="connsiteY12" fmla="*/ 0 h 1343025"/>
              <a:gd name="connsiteX13" fmla="*/ 742950 w 1214437"/>
              <a:gd name="connsiteY13" fmla="*/ 28575 h 1343025"/>
              <a:gd name="connsiteX14" fmla="*/ 685800 w 1214437"/>
              <a:gd name="connsiteY14" fmla="*/ 128587 h 1343025"/>
              <a:gd name="connsiteX15" fmla="*/ 614362 w 1214437"/>
              <a:gd name="connsiteY15" fmla="*/ 271462 h 1343025"/>
              <a:gd name="connsiteX16" fmla="*/ 542925 w 1214437"/>
              <a:gd name="connsiteY16" fmla="*/ 357187 h 1343025"/>
              <a:gd name="connsiteX17" fmla="*/ 485775 w 1214437"/>
              <a:gd name="connsiteY17" fmla="*/ 400050 h 1343025"/>
              <a:gd name="connsiteX18" fmla="*/ 385762 w 1214437"/>
              <a:gd name="connsiteY18" fmla="*/ 371475 h 1343025"/>
              <a:gd name="connsiteX19" fmla="*/ 342900 w 1214437"/>
              <a:gd name="connsiteY19" fmla="*/ 328612 h 1343025"/>
              <a:gd name="connsiteX20" fmla="*/ 271462 w 1214437"/>
              <a:gd name="connsiteY20" fmla="*/ 314325 h 1343025"/>
              <a:gd name="connsiteX21" fmla="*/ 128587 w 1214437"/>
              <a:gd name="connsiteY21" fmla="*/ 485775 h 1343025"/>
              <a:gd name="connsiteX22" fmla="*/ 0 w 1214437"/>
              <a:gd name="connsiteY22" fmla="*/ 771525 h 1343025"/>
              <a:gd name="connsiteX23" fmla="*/ 42862 w 1214437"/>
              <a:gd name="connsiteY23" fmla="*/ 885825 h 1343025"/>
              <a:gd name="connsiteX24" fmla="*/ 128587 w 1214437"/>
              <a:gd name="connsiteY24" fmla="*/ 1071562 h 1343025"/>
              <a:gd name="connsiteX25" fmla="*/ 171450 w 1214437"/>
              <a:gd name="connsiteY25" fmla="*/ 1243012 h 1343025"/>
              <a:gd name="connsiteX26" fmla="*/ 200025 w 1214437"/>
              <a:gd name="connsiteY26"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4437" h="1343025">
                <a:moveTo>
                  <a:pt x="200025" y="1343025"/>
                </a:moveTo>
                <a:lnTo>
                  <a:pt x="528637" y="1343025"/>
                </a:lnTo>
                <a:lnTo>
                  <a:pt x="714375" y="1185862"/>
                </a:lnTo>
                <a:lnTo>
                  <a:pt x="714375" y="1185862"/>
                </a:lnTo>
                <a:lnTo>
                  <a:pt x="714375" y="814387"/>
                </a:lnTo>
                <a:lnTo>
                  <a:pt x="742950" y="685800"/>
                </a:lnTo>
                <a:lnTo>
                  <a:pt x="885825" y="557212"/>
                </a:lnTo>
                <a:lnTo>
                  <a:pt x="1071562" y="557212"/>
                </a:lnTo>
                <a:lnTo>
                  <a:pt x="1214437" y="385762"/>
                </a:lnTo>
                <a:lnTo>
                  <a:pt x="1214437" y="228600"/>
                </a:lnTo>
                <a:lnTo>
                  <a:pt x="1143000" y="100012"/>
                </a:lnTo>
                <a:lnTo>
                  <a:pt x="1042987" y="0"/>
                </a:lnTo>
                <a:lnTo>
                  <a:pt x="914400" y="0"/>
                </a:lnTo>
                <a:lnTo>
                  <a:pt x="742950" y="28575"/>
                </a:lnTo>
                <a:lnTo>
                  <a:pt x="685800" y="128587"/>
                </a:lnTo>
                <a:lnTo>
                  <a:pt x="614362" y="271462"/>
                </a:lnTo>
                <a:lnTo>
                  <a:pt x="542925" y="357187"/>
                </a:lnTo>
                <a:lnTo>
                  <a:pt x="485775" y="400050"/>
                </a:lnTo>
                <a:lnTo>
                  <a:pt x="385762" y="371475"/>
                </a:lnTo>
                <a:lnTo>
                  <a:pt x="342900" y="328612"/>
                </a:lnTo>
                <a:lnTo>
                  <a:pt x="271462" y="314325"/>
                </a:lnTo>
                <a:lnTo>
                  <a:pt x="128587" y="485775"/>
                </a:lnTo>
                <a:lnTo>
                  <a:pt x="0" y="771525"/>
                </a:lnTo>
                <a:lnTo>
                  <a:pt x="42862" y="885825"/>
                </a:lnTo>
                <a:lnTo>
                  <a:pt x="128587" y="1071562"/>
                </a:lnTo>
                <a:lnTo>
                  <a:pt x="171450" y="1243012"/>
                </a:lnTo>
                <a:lnTo>
                  <a:pt x="200025" y="1343025"/>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Freeform 7"/>
          <p:cNvSpPr/>
          <p:nvPr/>
        </p:nvSpPr>
        <p:spPr>
          <a:xfrm>
            <a:off x="7164388" y="5373688"/>
            <a:ext cx="1042987" cy="1100137"/>
          </a:xfrm>
          <a:custGeom>
            <a:avLst/>
            <a:gdLst>
              <a:gd name="connsiteX0" fmla="*/ 671513 w 1042988"/>
              <a:gd name="connsiteY0" fmla="*/ 14288 h 1100138"/>
              <a:gd name="connsiteX1" fmla="*/ 800100 w 1042988"/>
              <a:gd name="connsiteY1" fmla="*/ 285750 h 1100138"/>
              <a:gd name="connsiteX2" fmla="*/ 971550 w 1042988"/>
              <a:gd name="connsiteY2" fmla="*/ 485775 h 1100138"/>
              <a:gd name="connsiteX3" fmla="*/ 1014413 w 1042988"/>
              <a:gd name="connsiteY3" fmla="*/ 528638 h 1100138"/>
              <a:gd name="connsiteX4" fmla="*/ 1014413 w 1042988"/>
              <a:gd name="connsiteY4" fmla="*/ 528638 h 1100138"/>
              <a:gd name="connsiteX5" fmla="*/ 1042988 w 1042988"/>
              <a:gd name="connsiteY5" fmla="*/ 785813 h 1100138"/>
              <a:gd name="connsiteX6" fmla="*/ 1028700 w 1042988"/>
              <a:gd name="connsiteY6" fmla="*/ 914400 h 1100138"/>
              <a:gd name="connsiteX7" fmla="*/ 985838 w 1042988"/>
              <a:gd name="connsiteY7" fmla="*/ 1042988 h 1100138"/>
              <a:gd name="connsiteX8" fmla="*/ 857250 w 1042988"/>
              <a:gd name="connsiteY8" fmla="*/ 1100138 h 1100138"/>
              <a:gd name="connsiteX9" fmla="*/ 685800 w 1042988"/>
              <a:gd name="connsiteY9" fmla="*/ 1071563 h 1100138"/>
              <a:gd name="connsiteX10" fmla="*/ 542925 w 1042988"/>
              <a:gd name="connsiteY10" fmla="*/ 1000125 h 1100138"/>
              <a:gd name="connsiteX11" fmla="*/ 457200 w 1042988"/>
              <a:gd name="connsiteY11" fmla="*/ 942975 h 1100138"/>
              <a:gd name="connsiteX12" fmla="*/ 314325 w 1042988"/>
              <a:gd name="connsiteY12" fmla="*/ 985838 h 1100138"/>
              <a:gd name="connsiteX13" fmla="*/ 214313 w 1042988"/>
              <a:gd name="connsiteY13" fmla="*/ 1042988 h 1100138"/>
              <a:gd name="connsiteX14" fmla="*/ 100013 w 1042988"/>
              <a:gd name="connsiteY14" fmla="*/ 1014413 h 1100138"/>
              <a:gd name="connsiteX15" fmla="*/ 42863 w 1042988"/>
              <a:gd name="connsiteY15" fmla="*/ 957263 h 1100138"/>
              <a:gd name="connsiteX16" fmla="*/ 28575 w 1042988"/>
              <a:gd name="connsiteY16" fmla="*/ 814388 h 1100138"/>
              <a:gd name="connsiteX17" fmla="*/ 0 w 1042988"/>
              <a:gd name="connsiteY17" fmla="*/ 657225 h 1100138"/>
              <a:gd name="connsiteX18" fmla="*/ 14288 w 1042988"/>
              <a:gd name="connsiteY18" fmla="*/ 542925 h 1100138"/>
              <a:gd name="connsiteX19" fmla="*/ 100013 w 1042988"/>
              <a:gd name="connsiteY19" fmla="*/ 457200 h 1100138"/>
              <a:gd name="connsiteX20" fmla="*/ 171450 w 1042988"/>
              <a:gd name="connsiteY20" fmla="*/ 300038 h 1100138"/>
              <a:gd name="connsiteX21" fmla="*/ 242888 w 1042988"/>
              <a:gd name="connsiteY21" fmla="*/ 57150 h 1100138"/>
              <a:gd name="connsiteX22" fmla="*/ 242888 w 1042988"/>
              <a:gd name="connsiteY22" fmla="*/ 0 h 1100138"/>
              <a:gd name="connsiteX23" fmla="*/ 671513 w 1042988"/>
              <a:gd name="connsiteY23" fmla="*/ 14288 h 110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988" h="1100138">
                <a:moveTo>
                  <a:pt x="671513" y="14288"/>
                </a:moveTo>
                <a:lnTo>
                  <a:pt x="800100" y="285750"/>
                </a:lnTo>
                <a:lnTo>
                  <a:pt x="971550" y="485775"/>
                </a:lnTo>
                <a:lnTo>
                  <a:pt x="1014413" y="528638"/>
                </a:lnTo>
                <a:lnTo>
                  <a:pt x="1014413" y="528638"/>
                </a:lnTo>
                <a:lnTo>
                  <a:pt x="1042988" y="785813"/>
                </a:lnTo>
                <a:lnTo>
                  <a:pt x="1028700" y="914400"/>
                </a:lnTo>
                <a:lnTo>
                  <a:pt x="985838" y="1042988"/>
                </a:lnTo>
                <a:lnTo>
                  <a:pt x="857250" y="1100138"/>
                </a:lnTo>
                <a:lnTo>
                  <a:pt x="685800" y="1071563"/>
                </a:lnTo>
                <a:lnTo>
                  <a:pt x="542925" y="1000125"/>
                </a:lnTo>
                <a:lnTo>
                  <a:pt x="457200" y="942975"/>
                </a:lnTo>
                <a:lnTo>
                  <a:pt x="314325" y="985838"/>
                </a:lnTo>
                <a:lnTo>
                  <a:pt x="214313" y="1042988"/>
                </a:lnTo>
                <a:lnTo>
                  <a:pt x="100013" y="1014413"/>
                </a:lnTo>
                <a:lnTo>
                  <a:pt x="42863" y="957263"/>
                </a:lnTo>
                <a:lnTo>
                  <a:pt x="28575" y="814388"/>
                </a:lnTo>
                <a:lnTo>
                  <a:pt x="0" y="657225"/>
                </a:lnTo>
                <a:lnTo>
                  <a:pt x="14288" y="542925"/>
                </a:lnTo>
                <a:lnTo>
                  <a:pt x="100013" y="457200"/>
                </a:lnTo>
                <a:lnTo>
                  <a:pt x="171450" y="300038"/>
                </a:lnTo>
                <a:lnTo>
                  <a:pt x="242888" y="57150"/>
                </a:lnTo>
                <a:lnTo>
                  <a:pt x="242888" y="0"/>
                </a:lnTo>
                <a:lnTo>
                  <a:pt x="671513" y="14288"/>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TextBox 9"/>
          <p:cNvSpPr txBox="1"/>
          <p:nvPr/>
        </p:nvSpPr>
        <p:spPr>
          <a:xfrm>
            <a:off x="3851920" y="3789040"/>
            <a:ext cx="3110147"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CA" sz="4000" b="1" dirty="0" err="1">
                <a:ln w="11430"/>
                <a:solidFill>
                  <a:srgbClr val="FFFF66"/>
                </a:solidFill>
                <a:effectLst>
                  <a:outerShdw blurRad="80000" dist="40000" dir="5040000" algn="tl">
                    <a:srgbClr val="000000">
                      <a:alpha val="30000"/>
                    </a:srgbClr>
                  </a:outerShdw>
                </a:effectLst>
              </a:rPr>
              <a:t>Diaphysis</a:t>
            </a:r>
            <a:r>
              <a:rPr lang="en-CA" sz="4000" b="1" dirty="0">
                <a:ln w="11430"/>
                <a:solidFill>
                  <a:srgbClr val="FFFF66"/>
                </a:solidFill>
                <a:effectLst>
                  <a:outerShdw blurRad="80000" dist="40000" dir="5040000" algn="tl">
                    <a:srgbClr val="000000">
                      <a:alpha val="30000"/>
                    </a:srgbClr>
                  </a:outerShdw>
                </a:effectLst>
                <a:sym typeface="Wingdings" pitchFamily="2" charset="2"/>
              </a:rPr>
              <a:t></a:t>
            </a:r>
            <a:endParaRPr lang="en-CA" sz="4000" b="1" dirty="0">
              <a:ln w="11430"/>
              <a:solidFill>
                <a:srgbClr val="FFFF66"/>
              </a:solidFill>
              <a:effectLst>
                <a:outerShdw blurRad="80000" dist="40000" dir="5040000" algn="tl">
                  <a:srgbClr val="000000">
                    <a:alpha val="30000"/>
                  </a:srgbClr>
                </a:outerShdw>
              </a:effectLst>
            </a:endParaRPr>
          </a:p>
        </p:txBody>
      </p:sp>
      <p:sp>
        <p:nvSpPr>
          <p:cNvPr id="11" name="TextBox 10"/>
          <p:cNvSpPr txBox="1"/>
          <p:nvPr/>
        </p:nvSpPr>
        <p:spPr>
          <a:xfrm>
            <a:off x="3347864" y="1772816"/>
            <a:ext cx="3405099"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Epiphysis</a:t>
            </a:r>
            <a:r>
              <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563888" y="5661248"/>
            <a:ext cx="3405099"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Epiphysis</a:t>
            </a:r>
            <a:r>
              <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en-C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CA" altLang="en-US"/>
              <a:t>Inside a bone</a:t>
            </a:r>
          </a:p>
        </p:txBody>
      </p:sp>
      <p:pic>
        <p:nvPicPr>
          <p:cNvPr id="61443" name="Picture 4" descr="large_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5693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971550" y="260350"/>
            <a:ext cx="727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2400" b="1" u="sng">
                <a:latin typeface="Calibri" charset="0"/>
              </a:rPr>
              <a:t>Periosteum</a:t>
            </a:r>
            <a:r>
              <a:rPr lang="en-CA" altLang="en-US" sz="2400">
                <a:latin typeface="Calibri" charset="0"/>
              </a:rPr>
              <a:t> is a tough layer of connective tissue that surrounds and protects the bone</a:t>
            </a:r>
          </a:p>
        </p:txBody>
      </p:sp>
      <p:sp>
        <p:nvSpPr>
          <p:cNvPr id="9" name="Text Box 8"/>
          <p:cNvSpPr txBox="1">
            <a:spLocks noChangeArrowheads="1"/>
          </p:cNvSpPr>
          <p:nvPr/>
        </p:nvSpPr>
        <p:spPr bwMode="auto">
          <a:xfrm>
            <a:off x="971550" y="1341438"/>
            <a:ext cx="763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2400" b="1" u="sng">
                <a:latin typeface="Calibri" charset="0"/>
              </a:rPr>
              <a:t>Compact Bone</a:t>
            </a:r>
            <a:r>
              <a:rPr lang="en-CA" altLang="en-US" sz="2400">
                <a:latin typeface="Calibri" charset="0"/>
              </a:rPr>
              <a:t> is the strong outer layer of the bone.  It contains Haversian Canals</a:t>
            </a:r>
          </a:p>
        </p:txBody>
      </p:sp>
      <p:sp>
        <p:nvSpPr>
          <p:cNvPr id="10" name="Text Box 11"/>
          <p:cNvSpPr txBox="1">
            <a:spLocks noChangeArrowheads="1"/>
          </p:cNvSpPr>
          <p:nvPr/>
        </p:nvSpPr>
        <p:spPr bwMode="auto">
          <a:xfrm>
            <a:off x="900113" y="2492375"/>
            <a:ext cx="7200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2400" b="1" u="sng">
                <a:latin typeface="Calibri" charset="0"/>
              </a:rPr>
              <a:t>Haversian Canals</a:t>
            </a:r>
            <a:r>
              <a:rPr lang="en-CA" altLang="en-US" sz="2400">
                <a:latin typeface="Calibri" charset="0"/>
              </a:rPr>
              <a:t> are channels in the bone through which blood vessels (veins and arteries) can pass. Nutrients get to the bone through these little tubes</a:t>
            </a:r>
          </a:p>
        </p:txBody>
      </p:sp>
      <p:sp>
        <p:nvSpPr>
          <p:cNvPr id="11" name="Text Box 14"/>
          <p:cNvSpPr txBox="1">
            <a:spLocks noChangeArrowheads="1"/>
          </p:cNvSpPr>
          <p:nvPr/>
        </p:nvSpPr>
        <p:spPr bwMode="auto">
          <a:xfrm>
            <a:off x="900113" y="4076700"/>
            <a:ext cx="7704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2400" b="1" u="sng">
                <a:latin typeface="Calibri" charset="0"/>
              </a:rPr>
              <a:t>Spongy Bone</a:t>
            </a:r>
            <a:r>
              <a:rPr lang="en-CA" altLang="en-US" sz="2400">
                <a:latin typeface="Calibri" charset="0"/>
              </a:rPr>
              <a:t> is the lighter weight but tough bone fibres inside the compact bone.</a:t>
            </a:r>
          </a:p>
        </p:txBody>
      </p:sp>
      <p:sp>
        <p:nvSpPr>
          <p:cNvPr id="12" name="Text Box 11"/>
          <p:cNvSpPr txBox="1">
            <a:spLocks noChangeArrowheads="1"/>
          </p:cNvSpPr>
          <p:nvPr/>
        </p:nvSpPr>
        <p:spPr bwMode="auto">
          <a:xfrm>
            <a:off x="971550" y="5300663"/>
            <a:ext cx="7777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sz="2400" b="1" u="sng">
                <a:latin typeface="Calibri" charset="0"/>
              </a:rPr>
              <a:t>Bone Marrow</a:t>
            </a:r>
            <a:r>
              <a:rPr lang="en-CA" altLang="en-US" sz="2400">
                <a:latin typeface="Calibri" charset="0"/>
              </a:rPr>
              <a:t> is the region in the middle of the bone where blood cells are made.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800" decel="100000"/>
                                        <p:tgtEl>
                                          <p:spTgt spid="22533"/>
                                        </p:tgtEl>
                                      </p:cBhvr>
                                    </p:animEffect>
                                    <p:anim calcmode="lin" valueType="num">
                                      <p:cBhvr>
                                        <p:cTn id="8" dur="800" decel="100000" fill="hold"/>
                                        <p:tgtEl>
                                          <p:spTgt spid="22533"/>
                                        </p:tgtEl>
                                        <p:attrNameLst>
                                          <p:attrName>style.rotation</p:attrName>
                                        </p:attrNameLst>
                                      </p:cBhvr>
                                      <p:tavLst>
                                        <p:tav tm="0">
                                          <p:val>
                                            <p:fltVal val="-90"/>
                                          </p:val>
                                        </p:tav>
                                        <p:tav tm="100000">
                                          <p:val>
                                            <p:fltVal val="0"/>
                                          </p:val>
                                        </p:tav>
                                      </p:tavLst>
                                    </p:anim>
                                    <p:anim calcmode="lin" valueType="num">
                                      <p:cBhvr>
                                        <p:cTn id="9" dur="800" decel="100000" fill="hold"/>
                                        <p:tgtEl>
                                          <p:spTgt spid="22533"/>
                                        </p:tgtEl>
                                        <p:attrNameLst>
                                          <p:attrName>ppt_x</p:attrName>
                                        </p:attrNameLst>
                                      </p:cBhvr>
                                      <p:tavLst>
                                        <p:tav tm="0">
                                          <p:val>
                                            <p:strVal val="#ppt_x+0.4"/>
                                          </p:val>
                                        </p:tav>
                                        <p:tav tm="100000">
                                          <p:val>
                                            <p:strVal val="#ppt_x-0.05"/>
                                          </p:val>
                                        </p:tav>
                                      </p:tavLst>
                                    </p:anim>
                                    <p:anim calcmode="lin" valueType="num">
                                      <p:cBhvr>
                                        <p:cTn id="10" dur="800" decel="100000" fill="hold"/>
                                        <p:tgtEl>
                                          <p:spTgt spid="225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xit" presetSubtype="0" fill="hold" grpId="1" nodeType="clickEffect">
                                  <p:stCondLst>
                                    <p:cond delay="0"/>
                                  </p:stCondLst>
                                  <p:childTnLst>
                                    <p:anim calcmode="lin" valueType="num">
                                      <p:cBhvr>
                                        <p:cTn id="16" dur="500"/>
                                        <p:tgtEl>
                                          <p:spTgt spid="22533"/>
                                        </p:tgtEl>
                                        <p:attrNameLst>
                                          <p:attrName>ppt_w</p:attrName>
                                        </p:attrNameLst>
                                      </p:cBhvr>
                                      <p:tavLst>
                                        <p:tav tm="0">
                                          <p:val>
                                            <p:strVal val="ppt_w"/>
                                          </p:val>
                                        </p:tav>
                                        <p:tav tm="100000">
                                          <p:val>
                                            <p:fltVal val="0"/>
                                          </p:val>
                                        </p:tav>
                                      </p:tavLst>
                                    </p:anim>
                                    <p:anim calcmode="lin" valueType="num">
                                      <p:cBhvr>
                                        <p:cTn id="17" dur="500"/>
                                        <p:tgtEl>
                                          <p:spTgt spid="22533"/>
                                        </p:tgtEl>
                                        <p:attrNameLst>
                                          <p:attrName>ppt_h</p:attrName>
                                        </p:attrNameLst>
                                      </p:cBhvr>
                                      <p:tavLst>
                                        <p:tav tm="0">
                                          <p:val>
                                            <p:strVal val="ppt_h"/>
                                          </p:val>
                                        </p:tav>
                                        <p:tav tm="100000">
                                          <p:val>
                                            <p:fltVal val="0"/>
                                          </p:val>
                                        </p:tav>
                                      </p:tavLst>
                                    </p:anim>
                                    <p:animEffect transition="out" filter="fade">
                                      <p:cBhvr>
                                        <p:cTn id="18" dur="500"/>
                                        <p:tgtEl>
                                          <p:spTgt spid="22533"/>
                                        </p:tgtEl>
                                      </p:cBhvr>
                                    </p:animEffect>
                                    <p:set>
                                      <p:cBhvr>
                                        <p:cTn id="19" dur="1" fill="hold">
                                          <p:stCondLst>
                                            <p:cond delay="499"/>
                                          </p:stCondLst>
                                        </p:cTn>
                                        <p:tgtEl>
                                          <p:spTgt spid="22533"/>
                                        </p:tgtEl>
                                        <p:attrNameLst>
                                          <p:attrName>style.visibility</p:attrName>
                                        </p:attrNameLst>
                                      </p:cBhvr>
                                      <p:to>
                                        <p:strVal val="hidden"/>
                                      </p:to>
                                    </p:set>
                                  </p:childTnLst>
                                </p:cTn>
                              </p:par>
                            </p:childTnLst>
                          </p:cTn>
                        </p:par>
                        <p:par>
                          <p:cTn id="20" fill="hold" nodeType="afterGroup">
                            <p:stCondLst>
                              <p:cond delay="500"/>
                            </p:stCondLst>
                            <p:childTnLst>
                              <p:par>
                                <p:cTn id="21" presetID="3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9"/>
                                        </p:tgtEl>
                                        <p:attrNameLst>
                                          <p:attrName>ppt_w</p:attrName>
                                        </p:attrNameLst>
                                      </p:cBhvr>
                                      <p:tavLst>
                                        <p:tav tm="0">
                                          <p:val>
                                            <p:strVal val="ppt_w"/>
                                          </p:val>
                                        </p:tav>
                                        <p:tav tm="100000">
                                          <p:val>
                                            <p:fltVal val="0"/>
                                          </p:val>
                                        </p:tav>
                                      </p:tavLst>
                                    </p:anim>
                                    <p:anim calcmode="lin" valueType="num">
                                      <p:cBhvr>
                                        <p:cTn id="33" dur="500"/>
                                        <p:tgtEl>
                                          <p:spTgt spid="9"/>
                                        </p:tgtEl>
                                        <p:attrNameLst>
                                          <p:attrName>ppt_h</p:attrName>
                                        </p:attrNameLst>
                                      </p:cBhvr>
                                      <p:tavLst>
                                        <p:tav tm="0">
                                          <p:val>
                                            <p:strVal val="ppt_h"/>
                                          </p:val>
                                        </p:tav>
                                        <p:tav tm="100000">
                                          <p:val>
                                            <p:fltVal val="0"/>
                                          </p:val>
                                        </p:tav>
                                      </p:tavLst>
                                    </p:anim>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nodeType="afterGroup">
                            <p:stCondLst>
                              <p:cond delay="500"/>
                            </p:stCondLst>
                            <p:childTnLst>
                              <p:par>
                                <p:cTn id="37" presetID="3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xit" presetSubtype="0" fill="hold" grpId="1"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par>
                          <p:cTn id="52" fill="hold" nodeType="afterGroup">
                            <p:stCondLst>
                              <p:cond delay="500"/>
                            </p:stCondLst>
                            <p:childTnLst>
                              <p:par>
                                <p:cTn id="53" presetID="3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800" decel="100000"/>
                                        <p:tgtEl>
                                          <p:spTgt spid="11"/>
                                        </p:tgtEl>
                                      </p:cBhvr>
                                    </p:animEffect>
                                    <p:anim calcmode="lin" valueType="num">
                                      <p:cBhvr>
                                        <p:cTn id="56" dur="800" decel="100000" fill="hold"/>
                                        <p:tgtEl>
                                          <p:spTgt spid="11"/>
                                        </p:tgtEl>
                                        <p:attrNameLst>
                                          <p:attrName>style.rotation</p:attrName>
                                        </p:attrNameLst>
                                      </p:cBhvr>
                                      <p:tavLst>
                                        <p:tav tm="0">
                                          <p:val>
                                            <p:fltVal val="-90"/>
                                          </p:val>
                                        </p:tav>
                                        <p:tav tm="100000">
                                          <p:val>
                                            <p:fltVal val="0"/>
                                          </p:val>
                                        </p:tav>
                                      </p:tavLst>
                                    </p:anim>
                                    <p:anim calcmode="lin" valueType="num">
                                      <p:cBhvr>
                                        <p:cTn id="57" dur="800" decel="100000" fill="hold"/>
                                        <p:tgtEl>
                                          <p:spTgt spid="11"/>
                                        </p:tgtEl>
                                        <p:attrNameLst>
                                          <p:attrName>ppt_x</p:attrName>
                                        </p:attrNameLst>
                                      </p:cBhvr>
                                      <p:tavLst>
                                        <p:tav tm="0">
                                          <p:val>
                                            <p:strVal val="#ppt_x+0.4"/>
                                          </p:val>
                                        </p:tav>
                                        <p:tav tm="100000">
                                          <p:val>
                                            <p:strVal val="#ppt_x-0.05"/>
                                          </p:val>
                                        </p:tav>
                                      </p:tavLst>
                                    </p:anim>
                                    <p:anim calcmode="lin" valueType="num">
                                      <p:cBhvr>
                                        <p:cTn id="58" dur="800" decel="100000" fill="hold"/>
                                        <p:tgtEl>
                                          <p:spTgt spid="1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grpId="1" nodeType="click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par>
                          <p:cTn id="68" fill="hold" nodeType="afterGroup">
                            <p:stCondLst>
                              <p:cond delay="500"/>
                            </p:stCondLst>
                            <p:childTnLst>
                              <p:par>
                                <p:cTn id="69" presetID="3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xit" presetSubtype="0" fill="hold" grpId="1" nodeType="clickEffect">
                                  <p:stCondLst>
                                    <p:cond delay="0"/>
                                  </p:stCondLst>
                                  <p:childTnLst>
                                    <p:anim calcmode="lin" valueType="num">
                                      <p:cBhvr>
                                        <p:cTn id="80" dur="500"/>
                                        <p:tgtEl>
                                          <p:spTgt spid="12"/>
                                        </p:tgtEl>
                                        <p:attrNameLst>
                                          <p:attrName>ppt_w</p:attrName>
                                        </p:attrNameLst>
                                      </p:cBhvr>
                                      <p:tavLst>
                                        <p:tav tm="0">
                                          <p:val>
                                            <p:strVal val="ppt_w"/>
                                          </p:val>
                                        </p:tav>
                                        <p:tav tm="100000">
                                          <p:val>
                                            <p:fltVal val="0"/>
                                          </p:val>
                                        </p:tav>
                                      </p:tavLst>
                                    </p:anim>
                                    <p:anim calcmode="lin" valueType="num">
                                      <p:cBhvr>
                                        <p:cTn id="81" dur="500"/>
                                        <p:tgtEl>
                                          <p:spTgt spid="12"/>
                                        </p:tgtEl>
                                        <p:attrNameLst>
                                          <p:attrName>ppt_h</p:attrName>
                                        </p:attrNameLst>
                                      </p:cBhvr>
                                      <p:tavLst>
                                        <p:tav tm="0">
                                          <p:val>
                                            <p:strVal val="ppt_h"/>
                                          </p:val>
                                        </p:tav>
                                        <p:tav tm="100000">
                                          <p:val>
                                            <p:fltVal val="0"/>
                                          </p:val>
                                        </p:tav>
                                      </p:tavLst>
                                    </p:anim>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3" grpId="1"/>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1188" y="3124200"/>
            <a:ext cx="9067800" cy="3733800"/>
            <a:chOff x="480" y="1968"/>
            <a:chExt cx="5712" cy="2352"/>
          </a:xfrm>
        </p:grpSpPr>
        <p:grpSp>
          <p:nvGrpSpPr>
            <p:cNvPr id="8197" name="Group 3"/>
            <p:cNvGrpSpPr>
              <a:grpSpLocks/>
            </p:cNvGrpSpPr>
            <p:nvPr/>
          </p:nvGrpSpPr>
          <p:grpSpPr bwMode="auto">
            <a:xfrm>
              <a:off x="480" y="1968"/>
              <a:ext cx="5136" cy="2350"/>
              <a:chOff x="480" y="1824"/>
              <a:chExt cx="5136" cy="2350"/>
            </a:xfrm>
          </p:grpSpPr>
          <p:pic>
            <p:nvPicPr>
              <p:cNvPr id="8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824"/>
                <a:ext cx="5136" cy="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5"/>
              <p:cNvSpPr>
                <a:spLocks noChangeArrowheads="1"/>
              </p:cNvSpPr>
              <p:nvPr/>
            </p:nvSpPr>
            <p:spPr bwMode="auto">
              <a:xfrm>
                <a:off x="1440" y="25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07" name="Rectangle 6"/>
              <p:cNvSpPr>
                <a:spLocks noChangeArrowheads="1"/>
              </p:cNvSpPr>
              <p:nvPr/>
            </p:nvSpPr>
            <p:spPr bwMode="auto">
              <a:xfrm>
                <a:off x="3024" y="2688"/>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08" name="Rectangle 7"/>
              <p:cNvSpPr>
                <a:spLocks noChangeArrowheads="1"/>
              </p:cNvSpPr>
              <p:nvPr/>
            </p:nvSpPr>
            <p:spPr bwMode="auto">
              <a:xfrm>
                <a:off x="2208" y="2976"/>
                <a:ext cx="72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09" name="Rectangle 8"/>
              <p:cNvSpPr>
                <a:spLocks noChangeArrowheads="1"/>
              </p:cNvSpPr>
              <p:nvPr/>
            </p:nvSpPr>
            <p:spPr bwMode="auto">
              <a:xfrm>
                <a:off x="5136" y="3840"/>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10" name="Rectangle 9"/>
              <p:cNvSpPr>
                <a:spLocks noChangeArrowheads="1"/>
              </p:cNvSpPr>
              <p:nvPr/>
            </p:nvSpPr>
            <p:spPr bwMode="auto">
              <a:xfrm>
                <a:off x="3408" y="3888"/>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11" name="Rectangle 10"/>
              <p:cNvSpPr>
                <a:spLocks noChangeArrowheads="1"/>
              </p:cNvSpPr>
              <p:nvPr/>
            </p:nvSpPr>
            <p:spPr bwMode="auto">
              <a:xfrm>
                <a:off x="4560" y="2160"/>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8212" name="Rectangle 11"/>
              <p:cNvSpPr>
                <a:spLocks noChangeArrowheads="1"/>
              </p:cNvSpPr>
              <p:nvPr/>
            </p:nvSpPr>
            <p:spPr bwMode="auto">
              <a:xfrm>
                <a:off x="1968" y="3936"/>
                <a:ext cx="43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grpSp>
        <p:sp>
          <p:nvSpPr>
            <p:cNvPr id="8198" name="Text Box 12"/>
            <p:cNvSpPr txBox="1">
              <a:spLocks noChangeArrowheads="1"/>
            </p:cNvSpPr>
            <p:nvPr/>
          </p:nvSpPr>
          <p:spPr bwMode="auto">
            <a:xfrm>
              <a:off x="1338" y="2614"/>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Axon Terminals</a:t>
              </a:r>
            </a:p>
          </p:txBody>
        </p:sp>
        <p:sp>
          <p:nvSpPr>
            <p:cNvPr id="8199" name="Text Box 13"/>
            <p:cNvSpPr txBox="1">
              <a:spLocks noChangeArrowheads="1"/>
            </p:cNvSpPr>
            <p:nvPr/>
          </p:nvSpPr>
          <p:spPr bwMode="auto">
            <a:xfrm>
              <a:off x="2109" y="3067"/>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Myelin Sheath</a:t>
              </a:r>
            </a:p>
          </p:txBody>
        </p:sp>
        <p:sp>
          <p:nvSpPr>
            <p:cNvPr id="8200" name="Text Box 14"/>
            <p:cNvSpPr txBox="1">
              <a:spLocks noChangeArrowheads="1"/>
            </p:cNvSpPr>
            <p:nvPr/>
          </p:nvSpPr>
          <p:spPr bwMode="auto">
            <a:xfrm>
              <a:off x="2789" y="275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Cell Body</a:t>
              </a:r>
            </a:p>
          </p:txBody>
        </p:sp>
        <p:sp>
          <p:nvSpPr>
            <p:cNvPr id="8201" name="Text Box 15"/>
            <p:cNvSpPr txBox="1">
              <a:spLocks noChangeArrowheads="1"/>
            </p:cNvSpPr>
            <p:nvPr/>
          </p:nvSpPr>
          <p:spPr bwMode="auto">
            <a:xfrm>
              <a:off x="5061" y="3929"/>
              <a:ext cx="895"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Dendrites</a:t>
              </a:r>
            </a:p>
          </p:txBody>
        </p:sp>
        <p:sp>
          <p:nvSpPr>
            <p:cNvPr id="8202" name="Text Box 16"/>
            <p:cNvSpPr txBox="1">
              <a:spLocks noChangeArrowheads="1"/>
            </p:cNvSpPr>
            <p:nvPr/>
          </p:nvSpPr>
          <p:spPr bwMode="auto">
            <a:xfrm>
              <a:off x="3360" y="3984"/>
              <a:ext cx="62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Axon</a:t>
              </a:r>
            </a:p>
          </p:txBody>
        </p:sp>
        <p:sp>
          <p:nvSpPr>
            <p:cNvPr id="8203" name="Text Box 17"/>
            <p:cNvSpPr txBox="1">
              <a:spLocks noChangeArrowheads="1"/>
            </p:cNvSpPr>
            <p:nvPr/>
          </p:nvSpPr>
          <p:spPr bwMode="auto">
            <a:xfrm>
              <a:off x="4704" y="2112"/>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Nucleus</a:t>
              </a:r>
            </a:p>
          </p:txBody>
        </p:sp>
        <p:sp>
          <p:nvSpPr>
            <p:cNvPr id="8204" name="Text Box 18"/>
            <p:cNvSpPr txBox="1">
              <a:spLocks noChangeArrowheads="1"/>
            </p:cNvSpPr>
            <p:nvPr/>
          </p:nvSpPr>
          <p:spPr bwMode="auto">
            <a:xfrm>
              <a:off x="1872" y="403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latin typeface="Calibri" charset="0"/>
                </a:rPr>
                <a:t>Nodes</a:t>
              </a:r>
            </a:p>
          </p:txBody>
        </p:sp>
      </p:grpSp>
      <p:sp>
        <p:nvSpPr>
          <p:cNvPr id="8195" name="Rectangle 19"/>
          <p:cNvSpPr>
            <a:spLocks noGrp="1" noChangeArrowheads="1"/>
          </p:cNvSpPr>
          <p:nvPr>
            <p:ph type="title"/>
          </p:nvPr>
        </p:nvSpPr>
        <p:spPr>
          <a:xfrm>
            <a:off x="468313" y="0"/>
            <a:ext cx="8229600" cy="1143000"/>
          </a:xfrm>
        </p:spPr>
        <p:txBody>
          <a:bodyPr/>
          <a:lstStyle/>
          <a:p>
            <a:pPr eaLnBrk="1" hangingPunct="1"/>
            <a:r>
              <a:rPr lang="en-US" altLang="en-US"/>
              <a:t>Neurons makeup Nervous System</a:t>
            </a:r>
          </a:p>
        </p:txBody>
      </p:sp>
      <p:sp>
        <p:nvSpPr>
          <p:cNvPr id="32788" name="Rectangle 20" descr="Rectangle: Click to edit Master text styles&#10;Second level&#10;Third level&#10;Fourth level&#10;Fifth level"/>
          <p:cNvSpPr>
            <a:spLocks noGrp="1" noChangeArrowheads="1"/>
          </p:cNvSpPr>
          <p:nvPr>
            <p:ph type="body" idx="1"/>
          </p:nvPr>
        </p:nvSpPr>
        <p:spPr>
          <a:xfrm>
            <a:off x="0" y="1125538"/>
            <a:ext cx="7772400" cy="4114800"/>
          </a:xfrm>
        </p:spPr>
        <p:txBody>
          <a:bodyPr/>
          <a:lstStyle/>
          <a:p>
            <a:pPr lvl="1" eaLnBrk="1" hangingPunct="1"/>
            <a:r>
              <a:rPr lang="en-US" altLang="en-US"/>
              <a:t>Axon Terminals</a:t>
            </a:r>
          </a:p>
          <a:p>
            <a:pPr lvl="2" eaLnBrk="1" hangingPunct="1"/>
            <a:r>
              <a:rPr lang="en-US" altLang="en-US"/>
              <a:t>Hooks up with muscles, glands or next neuron</a:t>
            </a:r>
          </a:p>
          <a:p>
            <a:pPr lvl="1" eaLnBrk="1" hangingPunct="1"/>
            <a:r>
              <a:rPr lang="en-US" altLang="en-US"/>
              <a:t>Cell body</a:t>
            </a:r>
          </a:p>
          <a:p>
            <a:pPr lvl="2" eaLnBrk="1" hangingPunct="1"/>
            <a:r>
              <a:rPr lang="en-US" altLang="en-US"/>
              <a:t>Takes care of all metabolic processes of neuron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97160" presetClass="entr" presetSubtype="171722768"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38405776" fill="hold" grpId="0" nodeType="clickEffect">
                                  <p:stCondLst>
                                    <p:cond delay="0"/>
                                  </p:stCondLst>
                                  <p:childTnLst>
                                    <p:set>
                                      <p:cBhvr>
                                        <p:cTn id="10" dur="1" fill="hold">
                                          <p:stCondLst>
                                            <p:cond delay="499"/>
                                          </p:stCondLst>
                                        </p:cTn>
                                        <p:tgtEl>
                                          <p:spTgt spid="3278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38405776" fill="hold" grpId="0" nodeType="clickEffect">
                                  <p:stCondLst>
                                    <p:cond delay="0"/>
                                  </p:stCondLst>
                                  <p:childTnLst>
                                    <p:set>
                                      <p:cBhvr>
                                        <p:cTn id="14" dur="1" fill="hold">
                                          <p:stCondLst>
                                            <p:cond delay="499"/>
                                          </p:stCondLst>
                                        </p:cTn>
                                        <p:tgtEl>
                                          <p:spTgt spid="3278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38405776" fill="hold" grpId="0" nodeType="clickEffect">
                                  <p:stCondLst>
                                    <p:cond delay="0"/>
                                  </p:stCondLst>
                                  <p:childTnLst>
                                    <p:set>
                                      <p:cBhvr>
                                        <p:cTn id="18" dur="1" fill="hold">
                                          <p:stCondLst>
                                            <p:cond delay="499"/>
                                          </p:stCondLst>
                                        </p:cTn>
                                        <p:tgtEl>
                                          <p:spTgt spid="3278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38405776" fill="hold" grpId="0" nodeType="clickEffect">
                                  <p:stCondLst>
                                    <p:cond delay="0"/>
                                  </p:stCondLst>
                                  <p:childTnLst>
                                    <p:set>
                                      <p:cBhvr>
                                        <p:cTn id="22" dur="1" fill="hold">
                                          <p:stCondLst>
                                            <p:cond delay="499"/>
                                          </p:stCondLst>
                                        </p:cTn>
                                        <p:tgtEl>
                                          <p:spTgt spid="327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p:txBody>
          <a:bodyPr/>
          <a:lstStyle/>
          <a:p>
            <a:pPr eaLnBrk="1" hangingPunct="1"/>
            <a:endParaRPr lang="en-US" altLang="en-US"/>
          </a:p>
        </p:txBody>
      </p:sp>
      <p:pic>
        <p:nvPicPr>
          <p:cNvPr id="63491" name="Picture 4"/>
          <p:cNvPicPr>
            <a:picLocks noChangeAspect="1" noChangeArrowheads="1"/>
          </p:cNvPicPr>
          <p:nvPr/>
        </p:nvPicPr>
        <p:blipFill>
          <a:blip r:embed="rId2">
            <a:lum bright="-50000" contrast="80000"/>
            <a:extLst>
              <a:ext uri="{28A0092B-C50C-407E-A947-70E740481C1C}">
                <a14:useLocalDpi xmlns:a14="http://schemas.microsoft.com/office/drawing/2010/main" val="0"/>
              </a:ext>
            </a:extLst>
          </a:blip>
          <a:srcRect/>
          <a:stretch>
            <a:fillRect/>
          </a:stretch>
        </p:blipFill>
        <p:spPr bwMode="auto">
          <a:xfrm>
            <a:off x="0" y="620713"/>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5"/>
          <p:cNvSpPr txBox="1">
            <a:spLocks noChangeArrowheads="1"/>
          </p:cNvSpPr>
          <p:nvPr/>
        </p:nvSpPr>
        <p:spPr bwMode="auto">
          <a:xfrm>
            <a:off x="879475" y="222408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Periosteum</a:t>
            </a:r>
          </a:p>
        </p:txBody>
      </p:sp>
      <p:sp>
        <p:nvSpPr>
          <p:cNvPr id="63493" name="Text Box 6"/>
          <p:cNvSpPr txBox="1">
            <a:spLocks noChangeArrowheads="1"/>
          </p:cNvSpPr>
          <p:nvPr/>
        </p:nvSpPr>
        <p:spPr bwMode="auto">
          <a:xfrm>
            <a:off x="7019925" y="649128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Periosteum</a:t>
            </a:r>
          </a:p>
        </p:txBody>
      </p:sp>
      <p:sp>
        <p:nvSpPr>
          <p:cNvPr id="63494" name="Text Box 7"/>
          <p:cNvSpPr txBox="1">
            <a:spLocks noChangeArrowheads="1"/>
          </p:cNvSpPr>
          <p:nvPr/>
        </p:nvSpPr>
        <p:spPr bwMode="auto">
          <a:xfrm>
            <a:off x="900113" y="16287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Compact Bone</a:t>
            </a:r>
          </a:p>
        </p:txBody>
      </p:sp>
      <p:sp>
        <p:nvSpPr>
          <p:cNvPr id="63495" name="Text Box 8"/>
          <p:cNvSpPr txBox="1">
            <a:spLocks noChangeArrowheads="1"/>
          </p:cNvSpPr>
          <p:nvPr/>
        </p:nvSpPr>
        <p:spPr bwMode="auto">
          <a:xfrm>
            <a:off x="5292725" y="21336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Compact Bone</a:t>
            </a:r>
          </a:p>
        </p:txBody>
      </p:sp>
      <p:sp>
        <p:nvSpPr>
          <p:cNvPr id="63496" name="Text Box 9"/>
          <p:cNvSpPr txBox="1">
            <a:spLocks noChangeArrowheads="1"/>
          </p:cNvSpPr>
          <p:nvPr/>
        </p:nvSpPr>
        <p:spPr bwMode="auto">
          <a:xfrm rot="-5400000">
            <a:off x="4357688" y="1482725"/>
            <a:ext cx="121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Haversian</a:t>
            </a:r>
          </a:p>
          <a:p>
            <a:pPr eaLnBrk="1" hangingPunct="1"/>
            <a:r>
              <a:rPr lang="en-CA" altLang="en-US">
                <a:latin typeface="Calibri" charset="0"/>
              </a:rPr>
              <a:t>Canal</a:t>
            </a:r>
          </a:p>
        </p:txBody>
      </p:sp>
      <p:sp>
        <p:nvSpPr>
          <p:cNvPr id="63497" name="Text Box 10"/>
          <p:cNvSpPr txBox="1">
            <a:spLocks noChangeArrowheads="1"/>
          </p:cNvSpPr>
          <p:nvPr/>
        </p:nvSpPr>
        <p:spPr bwMode="auto">
          <a:xfrm>
            <a:off x="4067175" y="621665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solidFill>
                  <a:srgbClr val="CC0000"/>
                </a:solidFill>
                <a:latin typeface="Calibri" charset="0"/>
              </a:rPr>
              <a:t>Artery</a:t>
            </a:r>
          </a:p>
          <a:p>
            <a:pPr eaLnBrk="1" hangingPunct="1"/>
            <a:r>
              <a:rPr lang="en-CA" altLang="en-US">
                <a:latin typeface="Calibri" charset="0"/>
              </a:rPr>
              <a:t>            Vein</a:t>
            </a:r>
          </a:p>
        </p:txBody>
      </p:sp>
      <p:sp>
        <p:nvSpPr>
          <p:cNvPr id="63498" name="Text Box 12"/>
          <p:cNvSpPr txBox="1">
            <a:spLocks noChangeArrowheads="1"/>
          </p:cNvSpPr>
          <p:nvPr/>
        </p:nvSpPr>
        <p:spPr bwMode="auto">
          <a:xfrm rot="2148722">
            <a:off x="1692275" y="53736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Spongy Bone</a:t>
            </a:r>
          </a:p>
        </p:txBody>
      </p:sp>
      <p:sp>
        <p:nvSpPr>
          <p:cNvPr id="63499" name="Text Box 13"/>
          <p:cNvSpPr txBox="1">
            <a:spLocks noChangeArrowheads="1"/>
          </p:cNvSpPr>
          <p:nvPr/>
        </p:nvSpPr>
        <p:spPr bwMode="auto">
          <a:xfrm>
            <a:off x="900113" y="12684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a:latin typeface="Calibri" charset="0"/>
              </a:rPr>
              <a:t>Spongy Bone</a:t>
            </a:r>
          </a:p>
        </p:txBody>
      </p:sp>
      <p:sp>
        <p:nvSpPr>
          <p:cNvPr id="63500" name="Text Box 14"/>
          <p:cNvSpPr txBox="1">
            <a:spLocks noChangeArrowheads="1"/>
          </p:cNvSpPr>
          <p:nvPr/>
        </p:nvSpPr>
        <p:spPr bwMode="auto">
          <a:xfrm>
            <a:off x="900113" y="4005263"/>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a:latin typeface="Calibri" charset="0"/>
              </a:rPr>
              <a:t>Bone Marrow</a:t>
            </a:r>
          </a:p>
        </p:txBody>
      </p:sp>
      <p:sp>
        <p:nvSpPr>
          <p:cNvPr id="63501" name="Rectangle 2"/>
          <p:cNvSpPr>
            <a:spLocks noGrp="1" noChangeArrowheads="1"/>
          </p:cNvSpPr>
          <p:nvPr>
            <p:ph type="title"/>
          </p:nvPr>
        </p:nvSpPr>
        <p:spPr/>
        <p:txBody>
          <a:bodyPr/>
          <a:lstStyle/>
          <a:p>
            <a:pPr eaLnBrk="1" hangingPunct="1"/>
            <a:r>
              <a:rPr lang="en-CA" altLang="en-US"/>
              <a:t>Label Your Diagram</a:t>
            </a:r>
          </a:p>
        </p:txBody>
      </p:sp>
      <p:sp>
        <p:nvSpPr>
          <p:cNvPr id="63502" name="TextBox 13"/>
          <p:cNvSpPr txBox="1">
            <a:spLocks noChangeArrowheads="1"/>
          </p:cNvSpPr>
          <p:nvPr/>
        </p:nvSpPr>
        <p:spPr bwMode="auto">
          <a:xfrm>
            <a:off x="3419475" y="5805488"/>
            <a:ext cx="1027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600"/>
              <a:t>Bone cell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CA" altLang="en-US"/>
              <a:t>Bones have living cells</a:t>
            </a:r>
          </a:p>
        </p:txBody>
      </p:sp>
      <p:sp>
        <p:nvSpPr>
          <p:cNvPr id="64515" name="Rectangle 3"/>
          <p:cNvSpPr>
            <a:spLocks noGrp="1" noChangeArrowheads="1"/>
          </p:cNvSpPr>
          <p:nvPr>
            <p:ph type="body" idx="1"/>
          </p:nvPr>
        </p:nvSpPr>
        <p:spPr>
          <a:xfrm>
            <a:off x="457200" y="1600200"/>
            <a:ext cx="5338763" cy="4525963"/>
          </a:xfrm>
        </p:spPr>
        <p:txBody>
          <a:bodyPr/>
          <a:lstStyle/>
          <a:p>
            <a:pPr eaLnBrk="1" hangingPunct="1"/>
            <a:r>
              <a:rPr lang="en-CA" altLang="en-US"/>
              <a:t>Some are in the marrow in the center</a:t>
            </a:r>
          </a:p>
          <a:p>
            <a:pPr eaLnBrk="1" hangingPunct="1"/>
            <a:r>
              <a:rPr lang="en-CA" altLang="en-US"/>
              <a:t>Some are in the periosteum (surface layer)</a:t>
            </a:r>
          </a:p>
          <a:p>
            <a:pPr eaLnBrk="1" hangingPunct="1"/>
            <a:r>
              <a:rPr lang="en-CA" altLang="en-US"/>
              <a:t>Many are in the bone itself in arranged around little “canals” through the solid bone.</a:t>
            </a:r>
          </a:p>
        </p:txBody>
      </p:sp>
      <p:pic>
        <p:nvPicPr>
          <p:cNvPr id="64516" name="Picture 5" descr="ctbo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384675"/>
            <a:ext cx="270192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7" descr="300px-Gray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84313"/>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CA" altLang="en-US"/>
              <a:t>Joints</a:t>
            </a:r>
          </a:p>
        </p:txBody>
      </p:sp>
      <p:sp>
        <p:nvSpPr>
          <p:cNvPr id="65539" name="Rectangle 3"/>
          <p:cNvSpPr>
            <a:spLocks noGrp="1" noChangeArrowheads="1"/>
          </p:cNvSpPr>
          <p:nvPr>
            <p:ph type="body" idx="1"/>
          </p:nvPr>
        </p:nvSpPr>
        <p:spPr>
          <a:xfrm>
            <a:off x="457200" y="1600200"/>
            <a:ext cx="4906963" cy="4525963"/>
          </a:xfrm>
        </p:spPr>
        <p:txBody>
          <a:bodyPr/>
          <a:lstStyle/>
          <a:p>
            <a:pPr eaLnBrk="1" hangingPunct="1"/>
            <a:r>
              <a:rPr lang="en-CA" altLang="en-US"/>
              <a:t>Bones connect at joints</a:t>
            </a:r>
          </a:p>
          <a:p>
            <a:pPr eaLnBrk="1" hangingPunct="1"/>
            <a:r>
              <a:rPr lang="en-CA" altLang="en-US"/>
              <a:t>There are many types of joint in the body</a:t>
            </a:r>
          </a:p>
          <a:p>
            <a:pPr eaLnBrk="1" hangingPunct="1"/>
            <a:r>
              <a:rPr lang="en-CA" altLang="en-US"/>
              <a:t>Joints are held together by </a:t>
            </a:r>
            <a:r>
              <a:rPr lang="en-CA" altLang="en-US" u="sng"/>
              <a:t>ligaments</a:t>
            </a:r>
          </a:p>
          <a:p>
            <a:pPr eaLnBrk="1" hangingPunct="1"/>
            <a:r>
              <a:rPr lang="en-CA" altLang="en-US"/>
              <a:t>They are cushioned by cartilage and fluids</a:t>
            </a:r>
          </a:p>
        </p:txBody>
      </p:sp>
      <p:pic>
        <p:nvPicPr>
          <p:cNvPr id="65540" name="Picture 5" descr="join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196975"/>
            <a:ext cx="3395663"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300px-Illu_synovial_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0225"/>
            <a:ext cx="28575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a:t>Types of Joints</a:t>
            </a:r>
          </a:p>
        </p:txBody>
      </p:sp>
      <p:sp>
        <p:nvSpPr>
          <p:cNvPr id="16387" name="Rectangle 3"/>
          <p:cNvSpPr>
            <a:spLocks noGrp="1" noChangeArrowheads="1"/>
          </p:cNvSpPr>
          <p:nvPr>
            <p:ph type="body" idx="1"/>
          </p:nvPr>
        </p:nvSpPr>
        <p:spPr>
          <a:xfrm>
            <a:off x="468313" y="1412875"/>
            <a:ext cx="8229600" cy="5184775"/>
          </a:xfrm>
        </p:spPr>
        <p:txBody>
          <a:bodyPr/>
          <a:lstStyle/>
          <a:p>
            <a:pPr eaLnBrk="1" hangingPunct="1">
              <a:lnSpc>
                <a:spcPct val="90000"/>
              </a:lnSpc>
            </a:pPr>
            <a:r>
              <a:rPr lang="en-US" altLang="en-US"/>
              <a:t>The mobility of joints varies in three ways.</a:t>
            </a:r>
          </a:p>
          <a:p>
            <a:pPr lvl="1" eaLnBrk="1" hangingPunct="1">
              <a:lnSpc>
                <a:spcPct val="90000"/>
              </a:lnSpc>
            </a:pPr>
            <a:r>
              <a:rPr lang="en-US" altLang="en-US">
                <a:latin typeface="Verdana" charset="0"/>
              </a:rPr>
              <a:t>I</a:t>
            </a:r>
            <a:r>
              <a:rPr lang="en-US" altLang="en-US"/>
              <a:t>. </a:t>
            </a:r>
            <a:r>
              <a:rPr lang="en-US" altLang="en-US">
                <a:latin typeface="Verdana" charset="0"/>
              </a:rPr>
              <a:t>Fixed</a:t>
            </a:r>
            <a:r>
              <a:rPr lang="en-US" altLang="en-US"/>
              <a:t> joints: Allow little or no movement</a:t>
            </a:r>
          </a:p>
          <a:p>
            <a:pPr lvl="2" eaLnBrk="1" hangingPunct="1">
              <a:lnSpc>
                <a:spcPct val="90000"/>
              </a:lnSpc>
              <a:buFontTx/>
              <a:buNone/>
            </a:pPr>
            <a:r>
              <a:rPr lang="en-US" altLang="en-US"/>
              <a:t>(ie, ribs, plates of the skull, parts of the pelvis)</a:t>
            </a:r>
          </a:p>
          <a:p>
            <a:pPr lvl="1" eaLnBrk="1" hangingPunct="1">
              <a:lnSpc>
                <a:spcPct val="90000"/>
              </a:lnSpc>
            </a:pPr>
            <a:r>
              <a:rPr lang="en-US" altLang="en-US">
                <a:latin typeface="Verdana" charset="0"/>
              </a:rPr>
              <a:t>II</a:t>
            </a:r>
            <a:r>
              <a:rPr lang="en-US" altLang="en-US"/>
              <a:t>.  Slightly Movable joint: Allow a little movement </a:t>
            </a:r>
          </a:p>
          <a:p>
            <a:pPr lvl="2" eaLnBrk="1" hangingPunct="1">
              <a:lnSpc>
                <a:spcPct val="90000"/>
              </a:lnSpc>
              <a:buFont typeface="Arial" charset="0"/>
              <a:buNone/>
            </a:pPr>
            <a:r>
              <a:rPr lang="en-US" altLang="en-US"/>
              <a:t>(ie, the vertebrae, sternum to ribs)</a:t>
            </a:r>
          </a:p>
          <a:p>
            <a:pPr lvl="1" eaLnBrk="1" hangingPunct="1">
              <a:lnSpc>
                <a:spcPct val="90000"/>
              </a:lnSpc>
            </a:pPr>
            <a:r>
              <a:rPr lang="en-US" altLang="en-US">
                <a:latin typeface="Verdana" charset="0"/>
              </a:rPr>
              <a:t>III. </a:t>
            </a:r>
            <a:r>
              <a:rPr lang="en-US" altLang="en-US"/>
              <a:t>Freely Movable Joints allow a lot of motion. </a:t>
            </a:r>
          </a:p>
          <a:p>
            <a:pPr lvl="2" eaLnBrk="1" hangingPunct="1">
              <a:lnSpc>
                <a:spcPct val="90000"/>
              </a:lnSpc>
              <a:buFontTx/>
              <a:buNone/>
            </a:pPr>
            <a:r>
              <a:rPr lang="en-US" altLang="en-US"/>
              <a:t>(ie. shoulder, elbow, wrist, thumb).  </a:t>
            </a:r>
          </a:p>
          <a:p>
            <a:pPr lvl="2" eaLnBrk="1" hangingPunct="1">
              <a:lnSpc>
                <a:spcPct val="90000"/>
              </a:lnSpc>
              <a:buFontTx/>
              <a:buNone/>
            </a:pPr>
            <a:r>
              <a:rPr lang="en-US" altLang="en-US"/>
              <a:t>There are four sub-types of movable joint:  </a:t>
            </a:r>
          </a:p>
          <a:p>
            <a:pPr lvl="2" eaLnBrk="1" hangingPunct="1">
              <a:lnSpc>
                <a:spcPct val="90000"/>
              </a:lnSpc>
              <a:buFontTx/>
              <a:buNone/>
            </a:pPr>
            <a:r>
              <a:rPr lang="en-US" altLang="en-US" sz="2800" b="1">
                <a:sym typeface="Wingdings" charset="2"/>
              </a:rPr>
              <a:t></a:t>
            </a:r>
            <a:r>
              <a:rPr lang="en-US" altLang="en-US" sz="2800" b="1"/>
              <a:t>hinge joint,	</a:t>
            </a:r>
            <a:r>
              <a:rPr lang="en-US" altLang="en-US" sz="2800" b="1">
                <a:sym typeface="Wingdings" charset="2"/>
              </a:rPr>
              <a:t></a:t>
            </a:r>
            <a:r>
              <a:rPr lang="en-US" altLang="en-US" sz="2800" b="1"/>
              <a:t>ball-and-socket joint</a:t>
            </a:r>
            <a:r>
              <a:rPr lang="en-US" altLang="en-US" sz="2800"/>
              <a:t>, </a:t>
            </a:r>
          </a:p>
          <a:p>
            <a:pPr lvl="2" eaLnBrk="1" hangingPunct="1">
              <a:lnSpc>
                <a:spcPct val="90000"/>
              </a:lnSpc>
              <a:buFontTx/>
              <a:buNone/>
            </a:pPr>
            <a:r>
              <a:rPr lang="en-US" altLang="en-US" sz="2800" b="1">
                <a:sym typeface="Wingdings" charset="2"/>
              </a:rPr>
              <a:t></a:t>
            </a:r>
            <a:r>
              <a:rPr lang="en-US" altLang="en-US" sz="2800" b="1"/>
              <a:t>pivot joint, 	</a:t>
            </a:r>
            <a:r>
              <a:rPr lang="en-US" altLang="en-US" sz="2800" b="1">
                <a:sym typeface="Wingdings" charset="2"/>
              </a:rPr>
              <a:t></a:t>
            </a:r>
            <a:r>
              <a:rPr lang="en-US" altLang="en-US" sz="2800" b="1"/>
              <a:t>saddle joint</a:t>
            </a:r>
          </a:p>
          <a:p>
            <a:pPr lvl="2" eaLnBrk="1" hangingPunct="1">
              <a:lnSpc>
                <a:spcPct val="90000"/>
              </a:lnSpc>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 calcmode="lin" valueType="num">
                                      <p:cBhvr additive="base">
                                        <p:cTn id="61" dur="500" fill="hold"/>
                                        <p:tgtEl>
                                          <p:spTgt spid="1638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638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a:t>Types of Joints</a:t>
            </a:r>
          </a:p>
        </p:txBody>
      </p:sp>
      <p:sp>
        <p:nvSpPr>
          <p:cNvPr id="18435" name="Rectangle 3"/>
          <p:cNvSpPr>
            <a:spLocks noGrp="1" noChangeArrowheads="1"/>
          </p:cNvSpPr>
          <p:nvPr>
            <p:ph type="body" idx="1"/>
          </p:nvPr>
        </p:nvSpPr>
        <p:spPr>
          <a:xfrm>
            <a:off x="685800" y="1905000"/>
            <a:ext cx="8229600" cy="4114800"/>
          </a:xfrm>
        </p:spPr>
        <p:txBody>
          <a:bodyPr/>
          <a:lstStyle/>
          <a:p>
            <a:pPr eaLnBrk="1" hangingPunct="1">
              <a:buFontTx/>
              <a:buNone/>
            </a:pPr>
            <a:r>
              <a:rPr lang="en-US" altLang="en-US"/>
              <a:t>1. </a:t>
            </a:r>
            <a:r>
              <a:rPr lang="en-US" altLang="en-US" b="1" u="sng"/>
              <a:t>Hinge joints</a:t>
            </a:r>
            <a:r>
              <a:rPr lang="en-US" altLang="en-US"/>
              <a:t>: one direction movement</a:t>
            </a:r>
          </a:p>
          <a:p>
            <a:pPr lvl="1" eaLnBrk="1" hangingPunct="1"/>
            <a:r>
              <a:rPr lang="en-US" altLang="en-US"/>
              <a:t>Examples: elbow or knee</a:t>
            </a:r>
          </a:p>
          <a:p>
            <a:pPr lvl="1" eaLnBrk="1" hangingPunct="1"/>
            <a:endParaRPr lang="en-US" altLang="en-US"/>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a:lum bright="-64000" contrast="60000"/>
            <a:extLst>
              <a:ext uri="{28A0092B-C50C-407E-A947-70E740481C1C}">
                <a14:useLocalDpi xmlns:a14="http://schemas.microsoft.com/office/drawing/2010/main" val="0"/>
              </a:ext>
            </a:extLst>
          </a:blip>
          <a:srcRect/>
          <a:stretch>
            <a:fillRect/>
          </a:stretch>
        </p:blipFill>
        <p:spPr bwMode="auto">
          <a:xfrm>
            <a:off x="4114800" y="3341688"/>
            <a:ext cx="42672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0-#ppt_w/2"/>
                                          </p:val>
                                        </p:tav>
                                        <p:tav tm="100000">
                                          <p:val>
                                            <p:strVal val="#ppt_x"/>
                                          </p:val>
                                        </p:tav>
                                      </p:tavLst>
                                    </p:anim>
                                    <p:anim calcmode="lin" valueType="num">
                                      <p:cBhvr additive="base">
                                        <p:cTn id="1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8437"/>
                                        </p:tgtEl>
                                        <p:attrNameLst>
                                          <p:attrName>style.visibility</p:attrName>
                                        </p:attrNameLst>
                                      </p:cBhvr>
                                      <p:to>
                                        <p:strVal val="visible"/>
                                      </p:to>
                                    </p:set>
                                    <p:anim calcmode="lin" valueType="num">
                                      <p:cBhvr additive="base">
                                        <p:cTn id="23" dur="500" fill="hold"/>
                                        <p:tgtEl>
                                          <p:spTgt spid="18437"/>
                                        </p:tgtEl>
                                        <p:attrNameLst>
                                          <p:attrName>ppt_x</p:attrName>
                                        </p:attrNameLst>
                                      </p:cBhvr>
                                      <p:tavLst>
                                        <p:tav tm="0">
                                          <p:val>
                                            <p:strVal val="0-#ppt_w/2"/>
                                          </p:val>
                                        </p:tav>
                                        <p:tav tm="100000">
                                          <p:val>
                                            <p:strVal val="#ppt_x"/>
                                          </p:val>
                                        </p:tav>
                                      </p:tavLst>
                                    </p:anim>
                                    <p:anim calcmode="lin" valueType="num">
                                      <p:cBhvr additive="base">
                                        <p:cTn id="2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Types of Joints</a:t>
            </a:r>
          </a:p>
        </p:txBody>
      </p:sp>
      <p:sp>
        <p:nvSpPr>
          <p:cNvPr id="17411" name="Rectangle 3"/>
          <p:cNvSpPr>
            <a:spLocks noGrp="1" noChangeArrowheads="1"/>
          </p:cNvSpPr>
          <p:nvPr>
            <p:ph type="body" idx="1"/>
          </p:nvPr>
        </p:nvSpPr>
        <p:spPr/>
        <p:txBody>
          <a:bodyPr/>
          <a:lstStyle/>
          <a:p>
            <a:pPr eaLnBrk="1" hangingPunct="1">
              <a:buFontTx/>
              <a:buNone/>
            </a:pPr>
            <a:r>
              <a:rPr lang="en-US" altLang="en-US"/>
              <a:t>2. </a:t>
            </a:r>
            <a:r>
              <a:rPr lang="en-US" altLang="en-US" b="1"/>
              <a:t>Ball &amp; Socket Joint</a:t>
            </a:r>
            <a:r>
              <a:rPr lang="en-US" altLang="en-US"/>
              <a:t> - multiple direction movement</a:t>
            </a:r>
          </a:p>
          <a:p>
            <a:pPr lvl="1" eaLnBrk="1" hangingPunct="1"/>
            <a:r>
              <a:rPr lang="en-US" altLang="en-US" i="1"/>
              <a:t>Examples: shoulder or hip</a:t>
            </a:r>
          </a:p>
          <a:p>
            <a:pPr eaLnBrk="1" hangingPunct="1"/>
            <a:endParaRPr lang="en-US" altLang="en-US"/>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149600"/>
            <a:ext cx="2743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292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500" fill="hold"/>
                                        <p:tgtEl>
                                          <p:spTgt spid="17412"/>
                                        </p:tgtEl>
                                        <p:attrNameLst>
                                          <p:attrName>ppt_x</p:attrName>
                                        </p:attrNameLst>
                                      </p:cBhvr>
                                      <p:tavLst>
                                        <p:tav tm="0">
                                          <p:val>
                                            <p:strVal val="0-#ppt_w/2"/>
                                          </p:val>
                                        </p:tav>
                                        <p:tav tm="100000">
                                          <p:val>
                                            <p:strVal val="#ppt_x"/>
                                          </p:val>
                                        </p:tav>
                                      </p:tavLst>
                                    </p:anim>
                                    <p:anim calcmode="lin" valueType="num">
                                      <p:cBhvr additive="base">
                                        <p:cTn id="1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additive="base">
                                        <p:cTn id="23" dur="500" fill="hold"/>
                                        <p:tgtEl>
                                          <p:spTgt spid="17413"/>
                                        </p:tgtEl>
                                        <p:attrNameLst>
                                          <p:attrName>ppt_x</p:attrName>
                                        </p:attrNameLst>
                                      </p:cBhvr>
                                      <p:tavLst>
                                        <p:tav tm="0">
                                          <p:val>
                                            <p:strVal val="0-#ppt_w/2"/>
                                          </p:val>
                                        </p:tav>
                                        <p:tav tm="100000">
                                          <p:val>
                                            <p:strVal val="#ppt_x"/>
                                          </p:val>
                                        </p:tav>
                                      </p:tavLst>
                                    </p:anim>
                                    <p:anim calcmode="lin" valueType="num">
                                      <p:cBhvr additive="base">
                                        <p:cTn id="2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414"/>
                                        </p:tgtEl>
                                        <p:attrNameLst>
                                          <p:attrName>style.visibility</p:attrName>
                                        </p:attrNameLst>
                                      </p:cBhvr>
                                      <p:to>
                                        <p:strVal val="visible"/>
                                      </p:to>
                                    </p:set>
                                    <p:anim calcmode="lin" valueType="num">
                                      <p:cBhvr additive="base">
                                        <p:cTn id="29" dur="500" fill="hold"/>
                                        <p:tgtEl>
                                          <p:spTgt spid="17414"/>
                                        </p:tgtEl>
                                        <p:attrNameLst>
                                          <p:attrName>ppt_x</p:attrName>
                                        </p:attrNameLst>
                                      </p:cBhvr>
                                      <p:tavLst>
                                        <p:tav tm="0">
                                          <p:val>
                                            <p:strVal val="0-#ppt_w/2"/>
                                          </p:val>
                                        </p:tav>
                                        <p:tav tm="100000">
                                          <p:val>
                                            <p:strVal val="#ppt_x"/>
                                          </p:val>
                                        </p:tav>
                                      </p:tavLst>
                                    </p:anim>
                                    <p:anim calcmode="lin" valueType="num">
                                      <p:cBhvr additive="base">
                                        <p:cTn id="30"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a:t>Types of Joints</a:t>
            </a:r>
          </a:p>
        </p:txBody>
      </p:sp>
      <p:sp>
        <p:nvSpPr>
          <p:cNvPr id="19459" name="Rectangle 3"/>
          <p:cNvSpPr>
            <a:spLocks noGrp="1" noChangeArrowheads="1"/>
          </p:cNvSpPr>
          <p:nvPr>
            <p:ph type="body" idx="1"/>
          </p:nvPr>
        </p:nvSpPr>
        <p:spPr/>
        <p:txBody>
          <a:bodyPr/>
          <a:lstStyle/>
          <a:p>
            <a:pPr eaLnBrk="1" hangingPunct="1">
              <a:buFontTx/>
              <a:buNone/>
            </a:pPr>
            <a:r>
              <a:rPr lang="en-US" altLang="en-US"/>
              <a:t>3. Pivot Joint: rotating movement</a:t>
            </a:r>
          </a:p>
          <a:p>
            <a:pPr lvl="1" eaLnBrk="1" hangingPunct="1"/>
            <a:r>
              <a:rPr lang="en-US" altLang="en-US" i="1"/>
              <a:t>Example: wrist and forearm</a:t>
            </a:r>
          </a:p>
        </p:txBody>
      </p:sp>
      <p:pic>
        <p:nvPicPr>
          <p:cNvPr id="19460" name="Picture 4"/>
          <p:cNvPicPr>
            <a:picLocks noChangeAspect="1" noChangeArrowheads="1"/>
          </p:cNvPicPr>
          <p:nvPr/>
        </p:nvPicPr>
        <p:blipFill>
          <a:blip r:embed="rId2">
            <a:lum bright="-46000" contrast="46000"/>
            <a:extLst>
              <a:ext uri="{28A0092B-C50C-407E-A947-70E740481C1C}">
                <a14:useLocalDpi xmlns:a14="http://schemas.microsoft.com/office/drawing/2010/main" val="0"/>
              </a:ext>
            </a:extLst>
          </a:blip>
          <a:srcRect/>
          <a:stretch>
            <a:fillRect/>
          </a:stretch>
        </p:blipFill>
        <p:spPr bwMode="auto">
          <a:xfrm>
            <a:off x="5105400" y="4114800"/>
            <a:ext cx="3568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x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29000"/>
            <a:ext cx="44767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0-#ppt_w/2"/>
                                          </p:val>
                                        </p:tav>
                                        <p:tav tm="100000">
                                          <p:val>
                                            <p:strVal val="#ppt_x"/>
                                          </p:val>
                                        </p:tav>
                                      </p:tavLst>
                                    </p:anim>
                                    <p:anim calcmode="lin" valueType="num">
                                      <p:cBhvr additive="base">
                                        <p:cTn id="1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t>Types of Joints</a:t>
            </a:r>
          </a:p>
        </p:txBody>
      </p:sp>
      <p:sp>
        <p:nvSpPr>
          <p:cNvPr id="20483" name="Rectangle 3"/>
          <p:cNvSpPr>
            <a:spLocks noGrp="1" noChangeArrowheads="1"/>
          </p:cNvSpPr>
          <p:nvPr>
            <p:ph type="body" idx="1"/>
          </p:nvPr>
        </p:nvSpPr>
        <p:spPr>
          <a:xfrm>
            <a:off x="762000" y="1600200"/>
            <a:ext cx="7772400" cy="4114800"/>
          </a:xfrm>
        </p:spPr>
        <p:txBody>
          <a:bodyPr/>
          <a:lstStyle/>
          <a:p>
            <a:pPr eaLnBrk="1" hangingPunct="1">
              <a:buFontTx/>
              <a:buNone/>
            </a:pPr>
            <a:r>
              <a:rPr lang="en-US" altLang="en-US"/>
              <a:t>4. Saddle Joints: Limited multiple direction movement. </a:t>
            </a:r>
            <a:r>
              <a:rPr lang="en-US" altLang="en-US" sz="2800" i="1"/>
              <a:t>Example: thumb</a:t>
            </a:r>
          </a:p>
        </p:txBody>
      </p:sp>
      <p:pic>
        <p:nvPicPr>
          <p:cNvPr id="20484" name="Picture 4"/>
          <p:cNvPicPr>
            <a:picLocks noChangeAspect="1" noChangeArrowheads="1"/>
          </p:cNvPicPr>
          <p:nvPr/>
        </p:nvPicPr>
        <p:blipFill>
          <a:blip r:embed="rId2">
            <a:lum bright="-22000" contrast="32000"/>
            <a:extLst>
              <a:ext uri="{28A0092B-C50C-407E-A947-70E740481C1C}">
                <a14:useLocalDpi xmlns:a14="http://schemas.microsoft.com/office/drawing/2010/main" val="0"/>
              </a:ext>
            </a:extLst>
          </a:blip>
          <a:srcRect/>
          <a:stretch>
            <a:fillRect/>
          </a:stretch>
        </p:blipFill>
        <p:spPr bwMode="auto">
          <a:xfrm>
            <a:off x="3429000" y="2819400"/>
            <a:ext cx="485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2605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0-#ppt_w/2"/>
                                          </p:val>
                                        </p:tav>
                                        <p:tav tm="100000">
                                          <p:val>
                                            <p:strVal val="#ppt_x"/>
                                          </p:val>
                                        </p:tav>
                                      </p:tavLst>
                                    </p:anim>
                                    <p:anim calcmode="lin" valueType="num">
                                      <p:cBhvr additive="base">
                                        <p:cTn id="1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0-#ppt_w/2"/>
                                          </p:val>
                                        </p:tav>
                                        <p:tav tm="100000">
                                          <p:val>
                                            <p:strVal val="#ppt_x"/>
                                          </p:val>
                                        </p:tav>
                                      </p:tavLst>
                                    </p:anim>
                                    <p:anim calcmode="lin" valueType="num">
                                      <p:cBhvr additive="base">
                                        <p:cTn id="20"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a:t>Structure of Joints</a:t>
            </a:r>
          </a:p>
        </p:txBody>
      </p:sp>
      <p:sp>
        <p:nvSpPr>
          <p:cNvPr id="21507" name="Rectangle 3"/>
          <p:cNvSpPr>
            <a:spLocks noGrp="1" noChangeArrowheads="1"/>
          </p:cNvSpPr>
          <p:nvPr>
            <p:ph type="body" idx="1"/>
          </p:nvPr>
        </p:nvSpPr>
        <p:spPr>
          <a:xfrm>
            <a:off x="107950" y="1341438"/>
            <a:ext cx="4895850" cy="5688012"/>
          </a:xfrm>
        </p:spPr>
        <p:txBody>
          <a:bodyPr/>
          <a:lstStyle/>
          <a:p>
            <a:pPr eaLnBrk="1" hangingPunct="1"/>
            <a:r>
              <a:rPr lang="en-US" altLang="en-US" sz="2800" b="1" u="sng">
                <a:solidFill>
                  <a:schemeClr val="accent2"/>
                </a:solidFill>
              </a:rPr>
              <a:t>Ligaments:</a:t>
            </a:r>
            <a:r>
              <a:rPr lang="en-US" altLang="en-US" sz="2800"/>
              <a:t> are tough connective tissue that hold joints together </a:t>
            </a:r>
            <a:r>
              <a:rPr lang="en-US" altLang="en-US" sz="2000"/>
              <a:t>(bone to bone)</a:t>
            </a:r>
          </a:p>
          <a:p>
            <a:pPr eaLnBrk="1" hangingPunct="1"/>
            <a:endParaRPr lang="en-US" altLang="en-US" sz="2800"/>
          </a:p>
          <a:p>
            <a:pPr eaLnBrk="1" hangingPunct="1"/>
            <a:r>
              <a:rPr lang="en-US" altLang="en-US" sz="2800" b="1" u="sng">
                <a:solidFill>
                  <a:srgbClr val="CC0000"/>
                </a:solidFill>
              </a:rPr>
              <a:t>Tendons</a:t>
            </a:r>
            <a:r>
              <a:rPr lang="en-US" altLang="en-US" sz="2800"/>
              <a:t>: are tough connective tissues that attach muscles to joints &amp; bones </a:t>
            </a:r>
            <a:r>
              <a:rPr lang="en-US" altLang="en-US" sz="2000"/>
              <a:t>(bone to muscle)</a:t>
            </a:r>
          </a:p>
          <a:p>
            <a:pPr lvl="1" eaLnBrk="1" hangingPunct="1"/>
            <a:endParaRPr lang="en-US" altLang="en-US" sz="2400"/>
          </a:p>
          <a:p>
            <a:pPr eaLnBrk="1" hangingPunct="1"/>
            <a:r>
              <a:rPr lang="en-US" altLang="en-US" sz="2800" u="sng">
                <a:solidFill>
                  <a:srgbClr val="008000"/>
                </a:solidFill>
              </a:rPr>
              <a:t>Cartilage</a:t>
            </a:r>
            <a:r>
              <a:rPr lang="en-US" altLang="en-US" sz="2800">
                <a:solidFill>
                  <a:srgbClr val="008000"/>
                </a:solidFill>
              </a:rPr>
              <a:t>:</a:t>
            </a:r>
            <a:r>
              <a:rPr lang="en-US" altLang="en-US" sz="2800"/>
              <a:t> softer connective tissue helps cushion joints</a:t>
            </a:r>
          </a:p>
          <a:p>
            <a:pPr eaLnBrk="1" hangingPunct="1"/>
            <a:endParaRPr lang="en-US" altLang="en-US" sz="2800"/>
          </a:p>
          <a:p>
            <a:pPr eaLnBrk="1" hangingPunct="1"/>
            <a:endParaRPr lang="en-US" altLang="en-US" sz="2800"/>
          </a:p>
        </p:txBody>
      </p:sp>
      <p:pic>
        <p:nvPicPr>
          <p:cNvPr id="21508" name="Picture 4"/>
          <p:cNvPicPr>
            <a:picLocks noChangeAspect="1" noChangeArrowheads="1"/>
          </p:cNvPicPr>
          <p:nvPr/>
        </p:nvPicPr>
        <p:blipFill>
          <a:blip r:embed="rId2">
            <a:lum bright="-36000" contrast="42000"/>
            <a:extLst>
              <a:ext uri="{28A0092B-C50C-407E-A947-70E740481C1C}">
                <a14:useLocalDpi xmlns:a14="http://schemas.microsoft.com/office/drawing/2010/main" val="0"/>
              </a:ext>
            </a:extLst>
          </a:blip>
          <a:srcRect/>
          <a:stretch>
            <a:fillRect/>
          </a:stretch>
        </p:blipFill>
        <p:spPr bwMode="auto">
          <a:xfrm>
            <a:off x="4876800" y="2085975"/>
            <a:ext cx="25495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7380288" y="2276475"/>
            <a:ext cx="2438400" cy="4132263"/>
            <a:chOff x="3665" y="919"/>
            <a:chExt cx="1114" cy="2603"/>
          </a:xfrm>
        </p:grpSpPr>
        <p:sp>
          <p:nvSpPr>
            <p:cNvPr id="71696" name="Text Box 6"/>
            <p:cNvSpPr txBox="1">
              <a:spLocks noChangeArrowheads="1"/>
            </p:cNvSpPr>
            <p:nvPr/>
          </p:nvSpPr>
          <p:spPr bwMode="auto">
            <a:xfrm>
              <a:off x="3675" y="919"/>
              <a:ext cx="1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Muscle</a:t>
              </a:r>
            </a:p>
          </p:txBody>
        </p:sp>
        <p:sp>
          <p:nvSpPr>
            <p:cNvPr id="71697" name="Text Box 7"/>
            <p:cNvSpPr txBox="1">
              <a:spLocks noChangeArrowheads="1"/>
            </p:cNvSpPr>
            <p:nvPr/>
          </p:nvSpPr>
          <p:spPr bwMode="auto">
            <a:xfrm>
              <a:off x="3675" y="1188"/>
              <a:ext cx="8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Tendon</a:t>
              </a:r>
            </a:p>
          </p:txBody>
        </p:sp>
        <p:sp>
          <p:nvSpPr>
            <p:cNvPr id="71698" name="Text Box 8"/>
            <p:cNvSpPr txBox="1">
              <a:spLocks noChangeArrowheads="1"/>
            </p:cNvSpPr>
            <p:nvPr/>
          </p:nvSpPr>
          <p:spPr bwMode="auto">
            <a:xfrm>
              <a:off x="3675" y="1472"/>
              <a:ext cx="7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Femur</a:t>
              </a:r>
            </a:p>
          </p:txBody>
        </p:sp>
        <p:sp>
          <p:nvSpPr>
            <p:cNvPr id="71699" name="Text Box 9"/>
            <p:cNvSpPr txBox="1">
              <a:spLocks noChangeArrowheads="1"/>
            </p:cNvSpPr>
            <p:nvPr/>
          </p:nvSpPr>
          <p:spPr bwMode="auto">
            <a:xfrm>
              <a:off x="3675" y="1947"/>
              <a:ext cx="7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Patella</a:t>
              </a:r>
            </a:p>
          </p:txBody>
        </p:sp>
        <p:sp>
          <p:nvSpPr>
            <p:cNvPr id="71700" name="Text Box 10"/>
            <p:cNvSpPr txBox="1">
              <a:spLocks noChangeArrowheads="1"/>
            </p:cNvSpPr>
            <p:nvPr/>
          </p:nvSpPr>
          <p:spPr bwMode="auto">
            <a:xfrm>
              <a:off x="3675" y="2099"/>
              <a:ext cx="8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Bursa</a:t>
              </a:r>
            </a:p>
          </p:txBody>
        </p:sp>
        <p:sp>
          <p:nvSpPr>
            <p:cNvPr id="71701" name="Text Box 11"/>
            <p:cNvSpPr txBox="1">
              <a:spLocks noChangeArrowheads="1"/>
            </p:cNvSpPr>
            <p:nvPr/>
          </p:nvSpPr>
          <p:spPr bwMode="auto">
            <a:xfrm>
              <a:off x="3675" y="2242"/>
              <a:ext cx="9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Ligament</a:t>
              </a:r>
            </a:p>
          </p:txBody>
        </p:sp>
        <p:sp>
          <p:nvSpPr>
            <p:cNvPr id="71702" name="Text Box 12"/>
            <p:cNvSpPr txBox="1">
              <a:spLocks noChangeArrowheads="1"/>
            </p:cNvSpPr>
            <p:nvPr/>
          </p:nvSpPr>
          <p:spPr bwMode="auto">
            <a:xfrm>
              <a:off x="3675" y="2392"/>
              <a:ext cx="9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Synovial fluid</a:t>
              </a:r>
            </a:p>
          </p:txBody>
        </p:sp>
        <p:sp>
          <p:nvSpPr>
            <p:cNvPr id="71703" name="Text Box 13"/>
            <p:cNvSpPr txBox="1">
              <a:spLocks noChangeArrowheads="1"/>
            </p:cNvSpPr>
            <p:nvPr/>
          </p:nvSpPr>
          <p:spPr bwMode="auto">
            <a:xfrm>
              <a:off x="3675" y="2542"/>
              <a:ext cx="5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Cartilage</a:t>
              </a:r>
            </a:p>
          </p:txBody>
        </p:sp>
        <p:sp>
          <p:nvSpPr>
            <p:cNvPr id="71704" name="Text Box 14"/>
            <p:cNvSpPr txBox="1">
              <a:spLocks noChangeArrowheads="1"/>
            </p:cNvSpPr>
            <p:nvPr/>
          </p:nvSpPr>
          <p:spPr bwMode="auto">
            <a:xfrm>
              <a:off x="3665" y="2771"/>
              <a:ext cx="8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Fat</a:t>
              </a:r>
            </a:p>
          </p:txBody>
        </p:sp>
        <p:sp>
          <p:nvSpPr>
            <p:cNvPr id="71705" name="Text Box 15"/>
            <p:cNvSpPr txBox="1">
              <a:spLocks noChangeArrowheads="1"/>
            </p:cNvSpPr>
            <p:nvPr/>
          </p:nvSpPr>
          <p:spPr bwMode="auto">
            <a:xfrm>
              <a:off x="3665" y="3055"/>
              <a:ext cx="6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Fibula</a:t>
              </a:r>
            </a:p>
          </p:txBody>
        </p:sp>
        <p:sp>
          <p:nvSpPr>
            <p:cNvPr id="71706" name="Text Box 16"/>
            <p:cNvSpPr txBox="1">
              <a:spLocks noChangeArrowheads="1"/>
            </p:cNvSpPr>
            <p:nvPr/>
          </p:nvSpPr>
          <p:spPr bwMode="auto">
            <a:xfrm>
              <a:off x="3665" y="3272"/>
              <a:ext cx="8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Calibri" charset="0"/>
                </a:rPr>
                <a:t>Tibia</a:t>
              </a:r>
            </a:p>
          </p:txBody>
        </p:sp>
      </p:grpSp>
      <p:sp>
        <p:nvSpPr>
          <p:cNvPr id="21521" name="Rectangle 17"/>
          <p:cNvSpPr>
            <a:spLocks noChangeArrowheads="1"/>
          </p:cNvSpPr>
          <p:nvPr/>
        </p:nvSpPr>
        <p:spPr bwMode="auto">
          <a:xfrm>
            <a:off x="7451725" y="2708275"/>
            <a:ext cx="1008063" cy="3603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1522" name="Rectangle 18"/>
          <p:cNvSpPr>
            <a:spLocks noChangeArrowheads="1"/>
          </p:cNvSpPr>
          <p:nvPr/>
        </p:nvSpPr>
        <p:spPr bwMode="auto">
          <a:xfrm>
            <a:off x="7451725" y="4437063"/>
            <a:ext cx="1296988" cy="28733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1523" name="Rectangle 19"/>
          <p:cNvSpPr>
            <a:spLocks noChangeArrowheads="1"/>
          </p:cNvSpPr>
          <p:nvPr/>
        </p:nvSpPr>
        <p:spPr bwMode="auto">
          <a:xfrm>
            <a:off x="7451725" y="4941888"/>
            <a:ext cx="1152525" cy="287337"/>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1524" name="Line 20"/>
          <p:cNvSpPr>
            <a:spLocks noChangeShapeType="1"/>
          </p:cNvSpPr>
          <p:nvPr/>
        </p:nvSpPr>
        <p:spPr bwMode="auto">
          <a:xfrm flipH="1">
            <a:off x="5435600" y="2636838"/>
            <a:ext cx="576263" cy="107950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Line 21"/>
          <p:cNvSpPr>
            <a:spLocks noChangeShapeType="1"/>
          </p:cNvSpPr>
          <p:nvPr/>
        </p:nvSpPr>
        <p:spPr bwMode="auto">
          <a:xfrm>
            <a:off x="6443663" y="4149725"/>
            <a:ext cx="215900" cy="151130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6" name="Freeform 22"/>
          <p:cNvSpPr>
            <a:spLocks/>
          </p:cNvSpPr>
          <p:nvPr/>
        </p:nvSpPr>
        <p:spPr bwMode="auto">
          <a:xfrm>
            <a:off x="5508625" y="4149725"/>
            <a:ext cx="1211263" cy="914400"/>
          </a:xfrm>
          <a:custGeom>
            <a:avLst/>
            <a:gdLst>
              <a:gd name="T0" fmla="*/ 2147483647 w 763"/>
              <a:gd name="T1" fmla="*/ 2147483647 h 576"/>
              <a:gd name="T2" fmla="*/ 2147483647 w 763"/>
              <a:gd name="T3" fmla="*/ 2147483647 h 576"/>
              <a:gd name="T4" fmla="*/ 2147483647 w 763"/>
              <a:gd name="T5" fmla="*/ 2147483647 h 576"/>
              <a:gd name="T6" fmla="*/ 2147483647 w 763"/>
              <a:gd name="T7" fmla="*/ 2147483647 h 576"/>
              <a:gd name="T8" fmla="*/ 2147483647 w 763"/>
              <a:gd name="T9" fmla="*/ 2147483647 h 576"/>
              <a:gd name="T10" fmla="*/ 2147483647 w 763"/>
              <a:gd name="T11" fmla="*/ 2147483647 h 576"/>
              <a:gd name="T12" fmla="*/ 2147483647 w 763"/>
              <a:gd name="T13" fmla="*/ 2147483647 h 576"/>
              <a:gd name="T14" fmla="*/ 2147483647 w 763"/>
              <a:gd name="T15" fmla="*/ 2147483647 h 576"/>
              <a:gd name="T16" fmla="*/ 2147483647 w 763"/>
              <a:gd name="T17" fmla="*/ 2147483647 h 576"/>
              <a:gd name="T18" fmla="*/ 2147483647 w 763"/>
              <a:gd name="T19" fmla="*/ 2147483647 h 576"/>
              <a:gd name="T20" fmla="*/ 2147483647 w 763"/>
              <a:gd name="T21" fmla="*/ 2147483647 h 576"/>
              <a:gd name="T22" fmla="*/ 2147483647 w 763"/>
              <a:gd name="T23" fmla="*/ 2147483647 h 576"/>
              <a:gd name="T24" fmla="*/ 2147483647 w 763"/>
              <a:gd name="T25" fmla="*/ 2147483647 h 576"/>
              <a:gd name="T26" fmla="*/ 2147483647 w 763"/>
              <a:gd name="T27" fmla="*/ 2147483647 h 576"/>
              <a:gd name="T28" fmla="*/ 2147483647 w 763"/>
              <a:gd name="T29" fmla="*/ 2147483647 h 576"/>
              <a:gd name="T30" fmla="*/ 2147483647 w 763"/>
              <a:gd name="T31" fmla="*/ 2147483647 h 576"/>
              <a:gd name="T32" fmla="*/ 2147483647 w 763"/>
              <a:gd name="T33" fmla="*/ 2147483647 h 576"/>
              <a:gd name="T34" fmla="*/ 2147483647 w 763"/>
              <a:gd name="T35" fmla="*/ 2147483647 h 576"/>
              <a:gd name="T36" fmla="*/ 2147483647 w 763"/>
              <a:gd name="T37" fmla="*/ 2147483647 h 5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3"/>
              <a:gd name="T58" fmla="*/ 0 h 576"/>
              <a:gd name="T59" fmla="*/ 763 w 763"/>
              <a:gd name="T60" fmla="*/ 576 h 5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3" h="576">
                <a:moveTo>
                  <a:pt x="106" y="301"/>
                </a:moveTo>
                <a:cubicBezTo>
                  <a:pt x="119" y="138"/>
                  <a:pt x="101" y="222"/>
                  <a:pt x="163" y="127"/>
                </a:cubicBezTo>
                <a:cubicBezTo>
                  <a:pt x="166" y="89"/>
                  <a:pt x="161" y="50"/>
                  <a:pt x="172" y="14"/>
                </a:cubicBezTo>
                <a:cubicBezTo>
                  <a:pt x="175" y="5"/>
                  <a:pt x="191" y="0"/>
                  <a:pt x="200" y="4"/>
                </a:cubicBezTo>
                <a:cubicBezTo>
                  <a:pt x="221" y="13"/>
                  <a:pt x="232" y="70"/>
                  <a:pt x="238" y="89"/>
                </a:cubicBezTo>
                <a:cubicBezTo>
                  <a:pt x="246" y="154"/>
                  <a:pt x="234" y="188"/>
                  <a:pt x="285" y="222"/>
                </a:cubicBezTo>
                <a:cubicBezTo>
                  <a:pt x="307" y="255"/>
                  <a:pt x="309" y="275"/>
                  <a:pt x="342" y="297"/>
                </a:cubicBezTo>
                <a:cubicBezTo>
                  <a:pt x="345" y="307"/>
                  <a:pt x="343" y="320"/>
                  <a:pt x="351" y="326"/>
                </a:cubicBezTo>
                <a:cubicBezTo>
                  <a:pt x="376" y="343"/>
                  <a:pt x="483" y="367"/>
                  <a:pt x="512" y="373"/>
                </a:cubicBezTo>
                <a:cubicBezTo>
                  <a:pt x="515" y="382"/>
                  <a:pt x="512" y="397"/>
                  <a:pt x="521" y="401"/>
                </a:cubicBezTo>
                <a:cubicBezTo>
                  <a:pt x="534" y="407"/>
                  <a:pt x="685" y="427"/>
                  <a:pt x="701" y="429"/>
                </a:cubicBezTo>
                <a:cubicBezTo>
                  <a:pt x="720" y="435"/>
                  <a:pt x="761" y="429"/>
                  <a:pt x="757" y="448"/>
                </a:cubicBezTo>
                <a:cubicBezTo>
                  <a:pt x="754" y="464"/>
                  <a:pt x="763" y="491"/>
                  <a:pt x="748" y="496"/>
                </a:cubicBezTo>
                <a:cubicBezTo>
                  <a:pt x="701" y="513"/>
                  <a:pt x="647" y="502"/>
                  <a:pt x="597" y="505"/>
                </a:cubicBezTo>
                <a:cubicBezTo>
                  <a:pt x="0" y="493"/>
                  <a:pt x="289" y="576"/>
                  <a:pt x="87" y="439"/>
                </a:cubicBezTo>
                <a:cubicBezTo>
                  <a:pt x="81" y="420"/>
                  <a:pt x="74" y="401"/>
                  <a:pt x="68" y="382"/>
                </a:cubicBezTo>
                <a:cubicBezTo>
                  <a:pt x="65" y="373"/>
                  <a:pt x="59" y="354"/>
                  <a:pt x="59" y="354"/>
                </a:cubicBezTo>
                <a:cubicBezTo>
                  <a:pt x="62" y="335"/>
                  <a:pt x="62" y="315"/>
                  <a:pt x="68" y="297"/>
                </a:cubicBezTo>
                <a:cubicBezTo>
                  <a:pt x="92" y="223"/>
                  <a:pt x="87" y="312"/>
                  <a:pt x="87" y="241"/>
                </a:cubicBezTo>
              </a:path>
            </a:pathLst>
          </a:custGeom>
          <a:solidFill>
            <a:srgbClr val="008000">
              <a:alpha val="50980"/>
            </a:srgbClr>
          </a:solidFill>
          <a:ln w="38100">
            <a:solidFill>
              <a:srgbClr val="008000"/>
            </a:solidFill>
            <a:round/>
            <a:headEnd/>
            <a:tailEnd/>
          </a:ln>
        </p:spPr>
        <p:txBody>
          <a:bodyPr/>
          <a:lstStyle/>
          <a:p>
            <a:endParaRPr lang="en-US"/>
          </a:p>
        </p:txBody>
      </p:sp>
      <p:sp>
        <p:nvSpPr>
          <p:cNvPr id="21527" name="Text Box 23"/>
          <p:cNvSpPr txBox="1">
            <a:spLocks noChangeArrowheads="1"/>
          </p:cNvSpPr>
          <p:nvPr/>
        </p:nvSpPr>
        <p:spPr bwMode="auto">
          <a:xfrm>
            <a:off x="6300788" y="5734050"/>
            <a:ext cx="755650" cy="366713"/>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fontAlgn="auto">
              <a:spcBef>
                <a:spcPts val="0"/>
              </a:spcBef>
              <a:spcAft>
                <a:spcPts val="0"/>
              </a:spcAft>
              <a:defRPr/>
            </a:pPr>
            <a:r>
              <a:rPr lang="en-CA" b="1">
                <a:solidFill>
                  <a:srgbClr val="0000CC"/>
                </a:solidFill>
                <a:latin typeface="+mn-lt"/>
              </a:rPr>
              <a:t>Bone</a:t>
            </a:r>
          </a:p>
        </p:txBody>
      </p:sp>
      <p:sp>
        <p:nvSpPr>
          <p:cNvPr id="21528" name="Text Box 24"/>
          <p:cNvSpPr txBox="1">
            <a:spLocks noChangeArrowheads="1"/>
          </p:cNvSpPr>
          <p:nvPr/>
        </p:nvSpPr>
        <p:spPr bwMode="auto">
          <a:xfrm>
            <a:off x="6011863" y="3716338"/>
            <a:ext cx="755650" cy="366712"/>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fontAlgn="auto">
              <a:spcBef>
                <a:spcPts val="0"/>
              </a:spcBef>
              <a:spcAft>
                <a:spcPts val="0"/>
              </a:spcAft>
              <a:defRPr/>
            </a:pPr>
            <a:r>
              <a:rPr lang="en-CA" b="1">
                <a:solidFill>
                  <a:srgbClr val="0000CC"/>
                </a:solidFill>
                <a:latin typeface="+mn-lt"/>
              </a:rPr>
              <a:t>Bone</a:t>
            </a:r>
          </a:p>
        </p:txBody>
      </p:sp>
      <p:sp>
        <p:nvSpPr>
          <p:cNvPr id="21529" name="Text Box 25"/>
          <p:cNvSpPr txBox="1">
            <a:spLocks noChangeArrowheads="1"/>
          </p:cNvSpPr>
          <p:nvPr/>
        </p:nvSpPr>
        <p:spPr bwMode="auto">
          <a:xfrm>
            <a:off x="4932363" y="3716338"/>
            <a:ext cx="755650" cy="366712"/>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fontAlgn="auto">
              <a:spcBef>
                <a:spcPts val="0"/>
              </a:spcBef>
              <a:spcAft>
                <a:spcPts val="0"/>
              </a:spcAft>
              <a:defRPr/>
            </a:pPr>
            <a:r>
              <a:rPr lang="en-CA" b="1">
                <a:solidFill>
                  <a:srgbClr val="CC0000"/>
                </a:solidFill>
                <a:latin typeface="+mn-lt"/>
              </a:rPr>
              <a:t>Bone</a:t>
            </a:r>
          </a:p>
        </p:txBody>
      </p:sp>
      <p:sp>
        <p:nvSpPr>
          <p:cNvPr id="21530" name="Text Box 26"/>
          <p:cNvSpPr txBox="1">
            <a:spLocks noChangeArrowheads="1"/>
          </p:cNvSpPr>
          <p:nvPr/>
        </p:nvSpPr>
        <p:spPr bwMode="auto">
          <a:xfrm>
            <a:off x="5364163" y="2133600"/>
            <a:ext cx="958850" cy="366713"/>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fontAlgn="auto">
              <a:spcBef>
                <a:spcPts val="0"/>
              </a:spcBef>
              <a:spcAft>
                <a:spcPts val="0"/>
              </a:spcAft>
              <a:defRPr/>
            </a:pPr>
            <a:r>
              <a:rPr lang="en-CA" b="1">
                <a:solidFill>
                  <a:srgbClr val="CC0000"/>
                </a:solidFill>
                <a:latin typeface="+mn-lt"/>
              </a:rPr>
              <a:t>Muscle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07">
                                            <p:txEl>
                                              <p:pRg st="0" end="0"/>
                                            </p:txEl>
                                          </p:spTgt>
                                        </p:tgtEl>
                                        <p:attrNameLst>
                                          <p:attrName>style.visibility</p:attrName>
                                        </p:attrNameLst>
                                      </p:cBhvr>
                                      <p:to>
                                        <p:strVal val="visible"/>
                                      </p:to>
                                    </p:set>
                                    <p:anim calcmode="lin" valueType="num">
                                      <p:cBhvr additive="base">
                                        <p:cTn id="18"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20" presetID="9" presetClass="entr" presetSubtype="0" fill="hold" grpId="1" nodeType="with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dissolve">
                                      <p:cBhvr>
                                        <p:cTn id="22" dur="500"/>
                                        <p:tgtEl>
                                          <p:spTgt spid="21527"/>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21528"/>
                                        </p:tgtEl>
                                        <p:attrNameLst>
                                          <p:attrName>style.visibility</p:attrName>
                                        </p:attrNameLst>
                                      </p:cBhvr>
                                      <p:to>
                                        <p:strVal val="visible"/>
                                      </p:to>
                                    </p:set>
                                    <p:animEffect transition="in" filter="dissolve">
                                      <p:cBhvr>
                                        <p:cTn id="25" dur="500"/>
                                        <p:tgtEl>
                                          <p:spTgt spid="215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522"/>
                                        </p:tgtEl>
                                        <p:attrNameLst>
                                          <p:attrName>style.visibility</p:attrName>
                                        </p:attrNameLst>
                                      </p:cBhvr>
                                      <p:to>
                                        <p:strVal val="visible"/>
                                      </p:to>
                                    </p:set>
                                    <p:animEffect transition="in" filter="dissolve">
                                      <p:cBhvr>
                                        <p:cTn id="28" dur="500"/>
                                        <p:tgtEl>
                                          <p:spTgt spid="215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525"/>
                                        </p:tgtEl>
                                        <p:attrNameLst>
                                          <p:attrName>style.visibility</p:attrName>
                                        </p:attrNameLst>
                                      </p:cBhvr>
                                      <p:to>
                                        <p:strVal val="visible"/>
                                      </p:to>
                                    </p:set>
                                    <p:animEffect transition="in" filter="dissolve">
                                      <p:cBhvr>
                                        <p:cTn id="31" dur="500"/>
                                        <p:tgtEl>
                                          <p:spTgt spid="215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07">
                                            <p:txEl>
                                              <p:pRg st="2" end="2"/>
                                            </p:txEl>
                                          </p:spTgt>
                                        </p:tgtEl>
                                        <p:attrNameLst>
                                          <p:attrName>style.visibility</p:attrName>
                                        </p:attrNameLst>
                                      </p:cBhvr>
                                      <p:to>
                                        <p:strVal val="visible"/>
                                      </p:to>
                                    </p:set>
                                    <p:anim calcmode="lin" valueType="num">
                                      <p:cBhvr additive="base">
                                        <p:cTn id="36"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1507">
                                            <p:txEl>
                                              <p:pRg st="2" end="2"/>
                                            </p:txEl>
                                          </p:spTgt>
                                        </p:tgtEl>
                                        <p:attrNameLst>
                                          <p:attrName>ppt_y</p:attrName>
                                        </p:attrNameLst>
                                      </p:cBhvr>
                                      <p:tavLst>
                                        <p:tav tm="0">
                                          <p:val>
                                            <p:strVal val="#ppt_y"/>
                                          </p:val>
                                        </p:tav>
                                        <p:tav tm="100000">
                                          <p:val>
                                            <p:strVal val="#ppt_y"/>
                                          </p:val>
                                        </p:tav>
                                      </p:tavLst>
                                    </p:anim>
                                  </p:childTnLst>
                                </p:cTn>
                              </p:par>
                              <p:par>
                                <p:cTn id="38" presetID="9" presetClass="entr" presetSubtype="0" fill="hold" grpId="0" nodeType="withEffect">
                                  <p:stCondLst>
                                    <p:cond delay="0"/>
                                  </p:stCondLst>
                                  <p:childTnLst>
                                    <p:set>
                                      <p:cBhvr>
                                        <p:cTn id="39" dur="1" fill="hold">
                                          <p:stCondLst>
                                            <p:cond delay="0"/>
                                          </p:stCondLst>
                                        </p:cTn>
                                        <p:tgtEl>
                                          <p:spTgt spid="21529"/>
                                        </p:tgtEl>
                                        <p:attrNameLst>
                                          <p:attrName>style.visibility</p:attrName>
                                        </p:attrNameLst>
                                      </p:cBhvr>
                                      <p:to>
                                        <p:strVal val="visible"/>
                                      </p:to>
                                    </p:set>
                                    <p:animEffect transition="in" filter="dissolve">
                                      <p:cBhvr>
                                        <p:cTn id="40" dur="500"/>
                                        <p:tgtEl>
                                          <p:spTgt spid="215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1530"/>
                                        </p:tgtEl>
                                        <p:attrNameLst>
                                          <p:attrName>style.visibility</p:attrName>
                                        </p:attrNameLst>
                                      </p:cBhvr>
                                      <p:to>
                                        <p:strVal val="visible"/>
                                      </p:to>
                                    </p:set>
                                    <p:animEffect transition="in" filter="dissolve">
                                      <p:cBhvr>
                                        <p:cTn id="43" dur="500"/>
                                        <p:tgtEl>
                                          <p:spTgt spid="21530"/>
                                        </p:tgtEl>
                                      </p:cBhvr>
                                    </p:animEffect>
                                  </p:childTnLst>
                                </p:cTn>
                              </p:par>
                              <p:par>
                                <p:cTn id="44" presetID="53" presetClass="exit" presetSubtype="0" fill="hold" grpId="0" nodeType="withEffect">
                                  <p:stCondLst>
                                    <p:cond delay="0"/>
                                  </p:stCondLst>
                                  <p:childTnLst>
                                    <p:anim calcmode="lin" valueType="num">
                                      <p:cBhvr>
                                        <p:cTn id="45" dur="500"/>
                                        <p:tgtEl>
                                          <p:spTgt spid="21528"/>
                                        </p:tgtEl>
                                        <p:attrNameLst>
                                          <p:attrName>ppt_w</p:attrName>
                                        </p:attrNameLst>
                                      </p:cBhvr>
                                      <p:tavLst>
                                        <p:tav tm="0">
                                          <p:val>
                                            <p:strVal val="ppt_w"/>
                                          </p:val>
                                        </p:tav>
                                        <p:tav tm="100000">
                                          <p:val>
                                            <p:fltVal val="0"/>
                                          </p:val>
                                        </p:tav>
                                      </p:tavLst>
                                    </p:anim>
                                    <p:anim calcmode="lin" valueType="num">
                                      <p:cBhvr>
                                        <p:cTn id="46" dur="500"/>
                                        <p:tgtEl>
                                          <p:spTgt spid="21528"/>
                                        </p:tgtEl>
                                        <p:attrNameLst>
                                          <p:attrName>ppt_h</p:attrName>
                                        </p:attrNameLst>
                                      </p:cBhvr>
                                      <p:tavLst>
                                        <p:tav tm="0">
                                          <p:val>
                                            <p:strVal val="ppt_h"/>
                                          </p:val>
                                        </p:tav>
                                        <p:tav tm="100000">
                                          <p:val>
                                            <p:fltVal val="0"/>
                                          </p:val>
                                        </p:tav>
                                      </p:tavLst>
                                    </p:anim>
                                    <p:animEffect transition="out" filter="fade">
                                      <p:cBhvr>
                                        <p:cTn id="47" dur="500"/>
                                        <p:tgtEl>
                                          <p:spTgt spid="21528"/>
                                        </p:tgtEl>
                                      </p:cBhvr>
                                    </p:animEffect>
                                    <p:set>
                                      <p:cBhvr>
                                        <p:cTn id="48" dur="1" fill="hold">
                                          <p:stCondLst>
                                            <p:cond delay="499"/>
                                          </p:stCondLst>
                                        </p:cTn>
                                        <p:tgtEl>
                                          <p:spTgt spid="21528"/>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500"/>
                                        <p:tgtEl>
                                          <p:spTgt spid="21525"/>
                                        </p:tgtEl>
                                        <p:attrNameLst>
                                          <p:attrName>ppt_w</p:attrName>
                                        </p:attrNameLst>
                                      </p:cBhvr>
                                      <p:tavLst>
                                        <p:tav tm="0">
                                          <p:val>
                                            <p:strVal val="ppt_w"/>
                                          </p:val>
                                        </p:tav>
                                        <p:tav tm="100000">
                                          <p:val>
                                            <p:fltVal val="0"/>
                                          </p:val>
                                        </p:tav>
                                      </p:tavLst>
                                    </p:anim>
                                    <p:anim calcmode="lin" valueType="num">
                                      <p:cBhvr>
                                        <p:cTn id="51" dur="500"/>
                                        <p:tgtEl>
                                          <p:spTgt spid="21525"/>
                                        </p:tgtEl>
                                        <p:attrNameLst>
                                          <p:attrName>ppt_h</p:attrName>
                                        </p:attrNameLst>
                                      </p:cBhvr>
                                      <p:tavLst>
                                        <p:tav tm="0">
                                          <p:val>
                                            <p:strVal val="ppt_h"/>
                                          </p:val>
                                        </p:tav>
                                        <p:tav tm="100000">
                                          <p:val>
                                            <p:fltVal val="0"/>
                                          </p:val>
                                        </p:tav>
                                      </p:tavLst>
                                    </p:anim>
                                    <p:animEffect transition="out" filter="fade">
                                      <p:cBhvr>
                                        <p:cTn id="52" dur="500"/>
                                        <p:tgtEl>
                                          <p:spTgt spid="21525"/>
                                        </p:tgtEl>
                                      </p:cBhvr>
                                    </p:animEffect>
                                    <p:set>
                                      <p:cBhvr>
                                        <p:cTn id="53" dur="1" fill="hold">
                                          <p:stCondLst>
                                            <p:cond delay="499"/>
                                          </p:stCondLst>
                                        </p:cTn>
                                        <p:tgtEl>
                                          <p:spTgt spid="21525"/>
                                        </p:tgtEl>
                                        <p:attrNameLst>
                                          <p:attrName>style.visibility</p:attrName>
                                        </p:attrNameLst>
                                      </p:cBhvr>
                                      <p:to>
                                        <p:strVal val="hidden"/>
                                      </p:to>
                                    </p:set>
                                  </p:childTnLst>
                                </p:cTn>
                              </p:par>
                              <p:par>
                                <p:cTn id="54" presetID="53" presetClass="exit" presetSubtype="0" fill="hold" grpId="0" nodeType="withEffect">
                                  <p:stCondLst>
                                    <p:cond delay="0"/>
                                  </p:stCondLst>
                                  <p:childTnLst>
                                    <p:anim calcmode="lin" valueType="num">
                                      <p:cBhvr>
                                        <p:cTn id="55" dur="500"/>
                                        <p:tgtEl>
                                          <p:spTgt spid="21527"/>
                                        </p:tgtEl>
                                        <p:attrNameLst>
                                          <p:attrName>ppt_w</p:attrName>
                                        </p:attrNameLst>
                                      </p:cBhvr>
                                      <p:tavLst>
                                        <p:tav tm="0">
                                          <p:val>
                                            <p:strVal val="ppt_w"/>
                                          </p:val>
                                        </p:tav>
                                        <p:tav tm="100000">
                                          <p:val>
                                            <p:fltVal val="0"/>
                                          </p:val>
                                        </p:tav>
                                      </p:tavLst>
                                    </p:anim>
                                    <p:anim calcmode="lin" valueType="num">
                                      <p:cBhvr>
                                        <p:cTn id="56" dur="500"/>
                                        <p:tgtEl>
                                          <p:spTgt spid="21527"/>
                                        </p:tgtEl>
                                        <p:attrNameLst>
                                          <p:attrName>ppt_h</p:attrName>
                                        </p:attrNameLst>
                                      </p:cBhvr>
                                      <p:tavLst>
                                        <p:tav tm="0">
                                          <p:val>
                                            <p:strVal val="ppt_h"/>
                                          </p:val>
                                        </p:tav>
                                        <p:tav tm="100000">
                                          <p:val>
                                            <p:fltVal val="0"/>
                                          </p:val>
                                        </p:tav>
                                      </p:tavLst>
                                    </p:anim>
                                    <p:animEffect transition="out" filter="fade">
                                      <p:cBhvr>
                                        <p:cTn id="57" dur="500"/>
                                        <p:tgtEl>
                                          <p:spTgt spid="21527"/>
                                        </p:tgtEl>
                                      </p:cBhvr>
                                    </p:animEffect>
                                    <p:set>
                                      <p:cBhvr>
                                        <p:cTn id="58" dur="1" fill="hold">
                                          <p:stCondLst>
                                            <p:cond delay="499"/>
                                          </p:stCondLst>
                                        </p:cTn>
                                        <p:tgtEl>
                                          <p:spTgt spid="21527"/>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21524"/>
                                        </p:tgtEl>
                                        <p:attrNameLst>
                                          <p:attrName>style.visibility</p:attrName>
                                        </p:attrNameLst>
                                      </p:cBhvr>
                                      <p:to>
                                        <p:strVal val="visible"/>
                                      </p:to>
                                    </p:set>
                                    <p:animEffect transition="in" filter="dissolve">
                                      <p:cBhvr>
                                        <p:cTn id="61" dur="500"/>
                                        <p:tgtEl>
                                          <p:spTgt spid="2152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521"/>
                                        </p:tgtEl>
                                        <p:attrNameLst>
                                          <p:attrName>style.visibility</p:attrName>
                                        </p:attrNameLst>
                                      </p:cBhvr>
                                      <p:to>
                                        <p:strVal val="visible"/>
                                      </p:to>
                                    </p:set>
                                    <p:animEffect transition="in" filter="dissolve">
                                      <p:cBhvr>
                                        <p:cTn id="64" dur="500"/>
                                        <p:tgtEl>
                                          <p:spTgt spid="215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1507">
                                            <p:txEl>
                                              <p:pRg st="4" end="4"/>
                                            </p:txEl>
                                          </p:spTgt>
                                        </p:tgtEl>
                                        <p:attrNameLst>
                                          <p:attrName>style.visibility</p:attrName>
                                        </p:attrNameLst>
                                      </p:cBhvr>
                                      <p:to>
                                        <p:strVal val="visible"/>
                                      </p:to>
                                    </p:set>
                                    <p:anim calcmode="lin" valueType="num">
                                      <p:cBhvr additive="base">
                                        <p:cTn id="69"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1507">
                                            <p:txEl>
                                              <p:pRg st="4" end="4"/>
                                            </p:txEl>
                                          </p:spTgt>
                                        </p:tgtEl>
                                        <p:attrNameLst>
                                          <p:attrName>ppt_y</p:attrName>
                                        </p:attrNameLst>
                                      </p:cBhvr>
                                      <p:tavLst>
                                        <p:tav tm="0">
                                          <p:val>
                                            <p:strVal val="#ppt_y"/>
                                          </p:val>
                                        </p:tav>
                                        <p:tav tm="100000">
                                          <p:val>
                                            <p:strVal val="#ppt_y"/>
                                          </p:val>
                                        </p:tav>
                                      </p:tavLst>
                                    </p:anim>
                                  </p:childTnLst>
                                </p:cTn>
                              </p:par>
                              <p:par>
                                <p:cTn id="71" presetID="9"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dissolve">
                                      <p:cBhvr>
                                        <p:cTn id="73" dur="500"/>
                                        <p:tgtEl>
                                          <p:spTgt spid="2152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1526"/>
                                        </p:tgtEl>
                                        <p:attrNameLst>
                                          <p:attrName>style.visibility</p:attrName>
                                        </p:attrNameLst>
                                      </p:cBhvr>
                                      <p:to>
                                        <p:strVal val="visible"/>
                                      </p:to>
                                    </p:set>
                                    <p:animEffect transition="in" filter="dissolve">
                                      <p:cBhvr>
                                        <p:cTn id="76"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21" grpId="0" animBg="1"/>
      <p:bldP spid="21522" grpId="0" animBg="1"/>
      <p:bldP spid="21523" grpId="0" animBg="1"/>
      <p:bldP spid="21524" grpId="0" animBg="1"/>
      <p:bldP spid="21525" grpId="0" animBg="1"/>
      <p:bldP spid="21525" grpId="1" animBg="1"/>
      <p:bldP spid="21526" grpId="0" animBg="1"/>
      <p:bldP spid="21527" grpId="0"/>
      <p:bldP spid="21527" grpId="1"/>
      <p:bldP spid="21528" grpId="0"/>
      <p:bldP spid="21528" grpId="1"/>
      <p:bldP spid="21529" grpId="0"/>
      <p:bldP spid="215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2" name="Picture 8" descr="http://www.heart-valve-surgery.com/Images/heartbeat-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48957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http://www.deviantart.com/download/54780325/50_k_hits___animated_gif_by_Gettar8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3242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descr="http://www.criticalbench.com/muscles/muscular-anatomy-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0"/>
            <a:ext cx="39243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itle 1"/>
          <p:cNvSpPr>
            <a:spLocks noGrp="1"/>
          </p:cNvSpPr>
          <p:nvPr>
            <p:ph type="title"/>
          </p:nvPr>
        </p:nvSpPr>
        <p:spPr>
          <a:xfrm>
            <a:off x="468313" y="260350"/>
            <a:ext cx="5986462" cy="1143000"/>
          </a:xfrm>
        </p:spPr>
        <p:txBody>
          <a:bodyPr/>
          <a:lstStyle/>
          <a:p>
            <a:pPr eaLnBrk="1" hangingPunct="1"/>
            <a:r>
              <a:rPr lang="en-CA" altLang="en-US"/>
              <a:t>Muscles</a:t>
            </a:r>
          </a:p>
        </p:txBody>
      </p:sp>
      <p:pic>
        <p:nvPicPr>
          <p:cNvPr id="88068" name="Picture 4" descr="http://www.214bio.com/OTHER_IMAGES/ANIMATED/Peristalsi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12763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5267325" cy="5068888"/>
          </a:xfrm>
        </p:spPr>
        <p:txBody>
          <a:bodyPr/>
          <a:lstStyle/>
          <a:p>
            <a:pPr eaLnBrk="1" hangingPunct="1"/>
            <a:r>
              <a:rPr lang="en-CA" altLang="en-US"/>
              <a:t>Muscles have the ability to contract, giving our bodies the ability to move.</a:t>
            </a:r>
          </a:p>
          <a:p>
            <a:pPr eaLnBrk="1" hangingPunct="1"/>
            <a:r>
              <a:rPr lang="en-CA" altLang="en-US"/>
              <a:t>Remember, there are three types of muscle</a:t>
            </a:r>
          </a:p>
          <a:p>
            <a:pPr lvl="2" eaLnBrk="1" hangingPunct="1"/>
            <a:r>
              <a:rPr lang="en-CA" altLang="en-US" b="1" u="sng"/>
              <a:t>Skeletal Muscles</a:t>
            </a:r>
            <a:r>
              <a:rPr lang="en-CA" altLang="en-US"/>
              <a:t>: attached to bones, help you move</a:t>
            </a:r>
          </a:p>
          <a:p>
            <a:pPr lvl="2" eaLnBrk="1" hangingPunct="1"/>
            <a:r>
              <a:rPr lang="en-CA" altLang="en-US" b="1" u="sng"/>
              <a:t>Smooth Muscles</a:t>
            </a:r>
            <a:r>
              <a:rPr lang="en-CA" altLang="en-US"/>
              <a:t>: in the walls of organs.  Make organs move</a:t>
            </a:r>
          </a:p>
          <a:p>
            <a:pPr lvl="2" eaLnBrk="1" hangingPunct="1"/>
            <a:r>
              <a:rPr lang="en-CA" altLang="en-US" b="1" u="sng"/>
              <a:t>Cardiac Muscles</a:t>
            </a:r>
            <a:r>
              <a:rPr lang="en-CA" altLang="en-US"/>
              <a:t>: in the heart</a:t>
            </a:r>
          </a:p>
        </p:txBody>
      </p:sp>
      <p:sp>
        <p:nvSpPr>
          <p:cNvPr id="7" name="Left Arrow 6"/>
          <p:cNvSpPr/>
          <p:nvPr/>
        </p:nvSpPr>
        <p:spPr>
          <a:xfrm rot="2467097">
            <a:off x="673100" y="4768850"/>
            <a:ext cx="903288"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Left Arrow 7"/>
          <p:cNvSpPr/>
          <p:nvPr/>
        </p:nvSpPr>
        <p:spPr>
          <a:xfrm rot="20495941">
            <a:off x="773113" y="6022975"/>
            <a:ext cx="679450" cy="2921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ight Arrow 9"/>
          <p:cNvSpPr/>
          <p:nvPr/>
        </p:nvSpPr>
        <p:spPr>
          <a:xfrm rot="20629776">
            <a:off x="5364163" y="4076700"/>
            <a:ext cx="1439862" cy="2889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880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125538"/>
            <a:ext cx="43926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nodeType="withEffect">
                                  <p:stCondLst>
                                    <p:cond delay="0"/>
                                  </p:stCondLst>
                                  <p:childTnLst>
                                    <p:animScale>
                                      <p:cBhvr>
                                        <p:cTn id="6" dur="2000" fill="hold"/>
                                        <p:tgtEl>
                                          <p:spTgt spid="88073"/>
                                        </p:tgtEl>
                                      </p:cBhvr>
                                      <p:by x="25000" y="100000"/>
                                    </p:animScale>
                                  </p:childTnLst>
                                </p:cTn>
                              </p:par>
                            </p:childTnLst>
                          </p:cTn>
                        </p:par>
                        <p:par>
                          <p:cTn id="7" fill="hold" nodeType="afterGroup">
                            <p:stCondLst>
                              <p:cond delay="400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nodeType="afterGroup">
                            <p:stCondLst>
                              <p:cond delay="6000"/>
                            </p:stCondLst>
                            <p:childTnLst>
                              <p:par>
                                <p:cTn id="12" presetID="10" presetClass="entr" presetSubtype="0" fill="hold" nodeType="afterEffect">
                                  <p:stCondLst>
                                    <p:cond delay="0"/>
                                  </p:stCondLst>
                                  <p:childTnLst>
                                    <p:set>
                                      <p:cBhvr>
                                        <p:cTn id="13" dur="1" fill="hold">
                                          <p:stCondLst>
                                            <p:cond delay="0"/>
                                          </p:stCondLst>
                                        </p:cTn>
                                        <p:tgtEl>
                                          <p:spTgt spid="88070"/>
                                        </p:tgtEl>
                                        <p:attrNameLst>
                                          <p:attrName>style.visibility</p:attrName>
                                        </p:attrNameLst>
                                      </p:cBhvr>
                                      <p:to>
                                        <p:strVal val="visible"/>
                                      </p:to>
                                    </p:set>
                                    <p:animEffect transition="in" filter="fade">
                                      <p:cBhvr>
                                        <p:cTn id="14" dur="2000"/>
                                        <p:tgtEl>
                                          <p:spTgt spid="880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nodeType="afterGroup">
                            <p:stCondLst>
                              <p:cond delay="2000"/>
                            </p:stCondLst>
                            <p:childTnLst>
                              <p:par>
                                <p:cTn id="26" presetID="17"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ppt_w/2"/>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500"/>
                            </p:stCondLst>
                            <p:childTnLst>
                              <p:par>
                                <p:cTn id="33" presetID="53" presetClass="entr" presetSubtype="0" fill="hold" nodeType="afterEffect">
                                  <p:stCondLst>
                                    <p:cond delay="0"/>
                                  </p:stCondLst>
                                  <p:childTnLst>
                                    <p:set>
                                      <p:cBhvr>
                                        <p:cTn id="34" dur="1" fill="hold">
                                          <p:stCondLst>
                                            <p:cond delay="0"/>
                                          </p:stCondLst>
                                        </p:cTn>
                                        <p:tgtEl>
                                          <p:spTgt spid="88066"/>
                                        </p:tgtEl>
                                        <p:attrNameLst>
                                          <p:attrName>style.visibility</p:attrName>
                                        </p:attrNameLst>
                                      </p:cBhvr>
                                      <p:to>
                                        <p:strVal val="visible"/>
                                      </p:to>
                                    </p:set>
                                    <p:anim calcmode="lin" valueType="num">
                                      <p:cBhvr>
                                        <p:cTn id="35" dur="500" fill="hold"/>
                                        <p:tgtEl>
                                          <p:spTgt spid="88066"/>
                                        </p:tgtEl>
                                        <p:attrNameLst>
                                          <p:attrName>ppt_w</p:attrName>
                                        </p:attrNameLst>
                                      </p:cBhvr>
                                      <p:tavLst>
                                        <p:tav tm="0">
                                          <p:val>
                                            <p:fltVal val="0"/>
                                          </p:val>
                                        </p:tav>
                                        <p:tav tm="100000">
                                          <p:val>
                                            <p:strVal val="#ppt_w"/>
                                          </p:val>
                                        </p:tav>
                                      </p:tavLst>
                                    </p:anim>
                                    <p:anim calcmode="lin" valueType="num">
                                      <p:cBhvr>
                                        <p:cTn id="36" dur="500" fill="hold"/>
                                        <p:tgtEl>
                                          <p:spTgt spid="88066"/>
                                        </p:tgtEl>
                                        <p:attrNameLst>
                                          <p:attrName>ppt_h</p:attrName>
                                        </p:attrNameLst>
                                      </p:cBhvr>
                                      <p:tavLst>
                                        <p:tav tm="0">
                                          <p:val>
                                            <p:fltVal val="0"/>
                                          </p:val>
                                        </p:tav>
                                        <p:tav tm="100000">
                                          <p:val>
                                            <p:strVal val="#ppt_h"/>
                                          </p:val>
                                        </p:tav>
                                      </p:tavLst>
                                    </p:anim>
                                    <p:animEffect transition="in" filter="fade">
                                      <p:cBhvr>
                                        <p:cTn id="37" dur="500"/>
                                        <p:tgtEl>
                                          <p:spTgt spid="880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2000"/>
                                        <p:tgtEl>
                                          <p:spTgt spid="3">
                                            <p:txEl>
                                              <p:pRg st="3" end="3"/>
                                            </p:txEl>
                                          </p:spTgt>
                                        </p:tgtEl>
                                      </p:cBhvr>
                                    </p:animEffect>
                                  </p:childTnLst>
                                </p:cTn>
                              </p:par>
                            </p:childTnLst>
                          </p:cTn>
                        </p:par>
                        <p:par>
                          <p:cTn id="43" fill="hold" nodeType="afterGroup">
                            <p:stCondLst>
                              <p:cond delay="2000"/>
                            </p:stCondLst>
                            <p:childTnLst>
                              <p:par>
                                <p:cTn id="44" presetID="55"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0.70"/>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par>
                          <p:cTn id="49" fill="hold" nodeType="afterGroup">
                            <p:stCondLst>
                              <p:cond delay="3000"/>
                            </p:stCondLst>
                            <p:childTnLst>
                              <p:par>
                                <p:cTn id="50" presetID="53" presetClass="entr" presetSubtype="0" fill="hold" nodeType="afterEffect">
                                  <p:stCondLst>
                                    <p:cond delay="0"/>
                                  </p:stCondLst>
                                  <p:childTnLst>
                                    <p:set>
                                      <p:cBhvr>
                                        <p:cTn id="51" dur="1" fill="hold">
                                          <p:stCondLst>
                                            <p:cond delay="0"/>
                                          </p:stCondLst>
                                        </p:cTn>
                                        <p:tgtEl>
                                          <p:spTgt spid="88068"/>
                                        </p:tgtEl>
                                        <p:attrNameLst>
                                          <p:attrName>style.visibility</p:attrName>
                                        </p:attrNameLst>
                                      </p:cBhvr>
                                      <p:to>
                                        <p:strVal val="visible"/>
                                      </p:to>
                                    </p:set>
                                    <p:anim calcmode="lin" valueType="num">
                                      <p:cBhvr>
                                        <p:cTn id="52" dur="500" fill="hold"/>
                                        <p:tgtEl>
                                          <p:spTgt spid="88068"/>
                                        </p:tgtEl>
                                        <p:attrNameLst>
                                          <p:attrName>ppt_w</p:attrName>
                                        </p:attrNameLst>
                                      </p:cBhvr>
                                      <p:tavLst>
                                        <p:tav tm="0">
                                          <p:val>
                                            <p:fltVal val="0"/>
                                          </p:val>
                                        </p:tav>
                                        <p:tav tm="100000">
                                          <p:val>
                                            <p:strVal val="#ppt_w"/>
                                          </p:val>
                                        </p:tav>
                                      </p:tavLst>
                                    </p:anim>
                                    <p:anim calcmode="lin" valueType="num">
                                      <p:cBhvr>
                                        <p:cTn id="53" dur="500" fill="hold"/>
                                        <p:tgtEl>
                                          <p:spTgt spid="88068"/>
                                        </p:tgtEl>
                                        <p:attrNameLst>
                                          <p:attrName>ppt_h</p:attrName>
                                        </p:attrNameLst>
                                      </p:cBhvr>
                                      <p:tavLst>
                                        <p:tav tm="0">
                                          <p:val>
                                            <p:fltVal val="0"/>
                                          </p:val>
                                        </p:tav>
                                        <p:tav tm="100000">
                                          <p:val>
                                            <p:strVal val="#ppt_h"/>
                                          </p:val>
                                        </p:tav>
                                      </p:tavLst>
                                    </p:anim>
                                    <p:animEffect transition="in" filter="fade">
                                      <p:cBhvr>
                                        <p:cTn id="54" dur="500"/>
                                        <p:tgtEl>
                                          <p:spTgt spid="880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2000"/>
                                        <p:tgtEl>
                                          <p:spTgt spid="3">
                                            <p:txEl>
                                              <p:pRg st="4" end="4"/>
                                            </p:txEl>
                                          </p:spTgt>
                                        </p:tgtEl>
                                      </p:cBhvr>
                                    </p:animEffect>
                                  </p:childTnLst>
                                </p:cTn>
                              </p:par>
                            </p:childTnLst>
                          </p:cTn>
                        </p:par>
                        <p:par>
                          <p:cTn id="60" fill="hold" nodeType="afterGroup">
                            <p:stCondLst>
                              <p:cond delay="2000"/>
                            </p:stCondLst>
                            <p:childTnLst>
                              <p:par>
                                <p:cTn id="61" presetID="17" presetClass="entr" presetSubtype="2"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ppt_x</p:attrName>
                                        </p:attrNameLst>
                                      </p:cBhvr>
                                      <p:tavLst>
                                        <p:tav tm="0">
                                          <p:val>
                                            <p:strVal val="#ppt_x+#ppt_w/2"/>
                                          </p:val>
                                        </p:tav>
                                        <p:tav tm="100000">
                                          <p:val>
                                            <p:strVal val="#ppt_x"/>
                                          </p:val>
                                        </p:tav>
                                      </p:tavLst>
                                    </p:anim>
                                    <p:anim calcmode="lin" valueType="num">
                                      <p:cBhvr>
                                        <p:cTn id="64" dur="500" fill="hold"/>
                                        <p:tgtEl>
                                          <p:spTgt spid="8"/>
                                        </p:tgtEl>
                                        <p:attrNameLst>
                                          <p:attrName>ppt_y</p:attrName>
                                        </p:attrNameLst>
                                      </p:cBhvr>
                                      <p:tavLst>
                                        <p:tav tm="0">
                                          <p:val>
                                            <p:strVal val="#ppt_y"/>
                                          </p:val>
                                        </p:tav>
                                        <p:tav tm="100000">
                                          <p:val>
                                            <p:strVal val="#ppt_y"/>
                                          </p:val>
                                        </p:tav>
                                      </p:tavLst>
                                    </p:anim>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2500"/>
                            </p:stCondLst>
                            <p:childTnLst>
                              <p:par>
                                <p:cTn id="68" presetID="53" presetClass="entr" presetSubtype="0" fill="hold" nodeType="afterEffect">
                                  <p:stCondLst>
                                    <p:cond delay="0"/>
                                  </p:stCondLst>
                                  <p:childTnLst>
                                    <p:set>
                                      <p:cBhvr>
                                        <p:cTn id="69" dur="1" fill="hold">
                                          <p:stCondLst>
                                            <p:cond delay="0"/>
                                          </p:stCondLst>
                                        </p:cTn>
                                        <p:tgtEl>
                                          <p:spTgt spid="88072"/>
                                        </p:tgtEl>
                                        <p:attrNameLst>
                                          <p:attrName>style.visibility</p:attrName>
                                        </p:attrNameLst>
                                      </p:cBhvr>
                                      <p:to>
                                        <p:strVal val="visible"/>
                                      </p:to>
                                    </p:set>
                                    <p:anim calcmode="lin" valueType="num">
                                      <p:cBhvr>
                                        <p:cTn id="70" dur="500" fill="hold"/>
                                        <p:tgtEl>
                                          <p:spTgt spid="88072"/>
                                        </p:tgtEl>
                                        <p:attrNameLst>
                                          <p:attrName>ppt_w</p:attrName>
                                        </p:attrNameLst>
                                      </p:cBhvr>
                                      <p:tavLst>
                                        <p:tav tm="0">
                                          <p:val>
                                            <p:fltVal val="0"/>
                                          </p:val>
                                        </p:tav>
                                        <p:tav tm="100000">
                                          <p:val>
                                            <p:strVal val="#ppt_w"/>
                                          </p:val>
                                        </p:tav>
                                      </p:tavLst>
                                    </p:anim>
                                    <p:anim calcmode="lin" valueType="num">
                                      <p:cBhvr>
                                        <p:cTn id="71" dur="500" fill="hold"/>
                                        <p:tgtEl>
                                          <p:spTgt spid="88072"/>
                                        </p:tgtEl>
                                        <p:attrNameLst>
                                          <p:attrName>ppt_h</p:attrName>
                                        </p:attrNameLst>
                                      </p:cBhvr>
                                      <p:tavLst>
                                        <p:tav tm="0">
                                          <p:val>
                                            <p:fltVal val="0"/>
                                          </p:val>
                                        </p:tav>
                                        <p:tav tm="100000">
                                          <p:val>
                                            <p:strVal val="#ppt_h"/>
                                          </p:val>
                                        </p:tav>
                                      </p:tavLst>
                                    </p:anim>
                                    <p:animEffect transition="in" filter="fade">
                                      <p:cBhvr>
                                        <p:cTn id="72" dur="5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0"/>
            <a:ext cx="8229600" cy="1143000"/>
          </a:xfrm>
        </p:spPr>
        <p:txBody>
          <a:bodyPr/>
          <a:lstStyle/>
          <a:p>
            <a:r>
              <a:rPr lang="en-CA" altLang="en-US"/>
              <a:t>Characteristics of Neurons</a:t>
            </a:r>
          </a:p>
        </p:txBody>
      </p:sp>
      <p:sp>
        <p:nvSpPr>
          <p:cNvPr id="3" name="Content Placeholder 2"/>
          <p:cNvSpPr>
            <a:spLocks noGrp="1"/>
          </p:cNvSpPr>
          <p:nvPr>
            <p:ph idx="1"/>
          </p:nvPr>
        </p:nvSpPr>
        <p:spPr>
          <a:xfrm>
            <a:off x="457200" y="1125538"/>
            <a:ext cx="8229600" cy="5732462"/>
          </a:xfrm>
        </p:spPr>
        <p:txBody>
          <a:bodyPr/>
          <a:lstStyle/>
          <a:p>
            <a:r>
              <a:rPr lang="en-CA" altLang="en-US"/>
              <a:t>A neuron can be stimulated</a:t>
            </a:r>
          </a:p>
          <a:p>
            <a:pPr lvl="2"/>
            <a:r>
              <a:rPr lang="en-CA" altLang="en-US"/>
              <a:t>It turns the stimulus into an electrochemical signal called a nerve impulse.</a:t>
            </a:r>
          </a:p>
          <a:p>
            <a:r>
              <a:rPr lang="en-CA" altLang="en-US"/>
              <a:t>A neuron is conductive</a:t>
            </a:r>
          </a:p>
          <a:p>
            <a:pPr lvl="2"/>
            <a:r>
              <a:rPr lang="en-CA" altLang="en-US"/>
              <a:t>It transmits the impulse from one neuron to another.</a:t>
            </a:r>
          </a:p>
          <a:p>
            <a:r>
              <a:rPr lang="en-CA" altLang="en-US"/>
              <a:t>Neurons consume a lot of oxygen and glucose</a:t>
            </a:r>
          </a:p>
          <a:p>
            <a:pPr lvl="2"/>
            <a:r>
              <a:rPr lang="en-CA" altLang="en-US"/>
              <a:t>It can only survive a few minutes without oxygen</a:t>
            </a:r>
          </a:p>
          <a:p>
            <a:r>
              <a:rPr lang="en-CA" altLang="en-US"/>
              <a:t>A neuron can live over 100 years</a:t>
            </a:r>
          </a:p>
          <a:p>
            <a:pPr lvl="2"/>
            <a:r>
              <a:rPr lang="en-CA" altLang="en-US"/>
              <a:t>People keep the same neurons throughout their lives.</a:t>
            </a:r>
          </a:p>
          <a:p>
            <a:r>
              <a:rPr lang="en-CA" altLang="en-US"/>
              <a:t>A neuron cannot reproduce itself</a:t>
            </a:r>
          </a:p>
          <a:p>
            <a:pPr lvl="2"/>
            <a:r>
              <a:rPr lang="en-CA" altLang="en-US"/>
              <a:t>They cannot be replaced if they are destroyed.</a:t>
            </a:r>
          </a:p>
          <a:p>
            <a:endParaRPr lang="en-CA" altLang="en-US"/>
          </a:p>
        </p:txBody>
      </p:sp>
      <p:pic>
        <p:nvPicPr>
          <p:cNvPr id="95235" name="Picture 3" descr="C:\Documents and Settings\ltaylor\Local Settings\Temporary Internet Files\Content.IE5\2HMB3HVE\MC90014131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4437063"/>
            <a:ext cx="10287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4" descr="C:\Documents and Settings\ltaylor\Local Settings\Temporary Internet Files\Content.IE5\P4WZP2HC\MC90023864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5626100"/>
            <a:ext cx="17573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descr="C:\Documents and Settings\ltaylor\Local Settings\Temporary Internet Files\Content.IE5\4FZGUYW3\MC9004417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66001">
            <a:off x="6919913" y="1793875"/>
            <a:ext cx="184308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8" descr="C:\Documents and Settings\ltaylor\Local Settings\Temporary Internet Files\Content.IE5\7Y7TPOV8\MC90043305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981075"/>
            <a:ext cx="14716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95240"/>
                                        </p:tgtEl>
                                        <p:attrNameLst>
                                          <p:attrName>style.visibility</p:attrName>
                                        </p:attrNameLst>
                                      </p:cBhvr>
                                      <p:to>
                                        <p:strVal val="visible"/>
                                      </p:to>
                                    </p:set>
                                    <p:anim calcmode="lin" valueType="num">
                                      <p:cBhvr>
                                        <p:cTn id="16" dur="500" fill="hold"/>
                                        <p:tgtEl>
                                          <p:spTgt spid="95240"/>
                                        </p:tgtEl>
                                        <p:attrNameLst>
                                          <p:attrName>ppt_w</p:attrName>
                                        </p:attrNameLst>
                                      </p:cBhvr>
                                      <p:tavLst>
                                        <p:tav tm="0">
                                          <p:val>
                                            <p:fltVal val="0"/>
                                          </p:val>
                                        </p:tav>
                                        <p:tav tm="100000">
                                          <p:val>
                                            <p:strVal val="#ppt_w"/>
                                          </p:val>
                                        </p:tav>
                                      </p:tavLst>
                                    </p:anim>
                                    <p:anim calcmode="lin" valueType="num">
                                      <p:cBhvr>
                                        <p:cTn id="17" dur="500" fill="hold"/>
                                        <p:tgtEl>
                                          <p:spTgt spid="95240"/>
                                        </p:tgtEl>
                                        <p:attrNameLst>
                                          <p:attrName>ppt_h</p:attrName>
                                        </p:attrNameLst>
                                      </p:cBhvr>
                                      <p:tavLst>
                                        <p:tav tm="0">
                                          <p:val>
                                            <p:fltVal val="0"/>
                                          </p:val>
                                        </p:tav>
                                        <p:tav tm="100000">
                                          <p:val>
                                            <p:strVal val="#ppt_h"/>
                                          </p:val>
                                        </p:tav>
                                      </p:tavLst>
                                    </p:anim>
                                    <p:animEffect transition="in" filter="fade">
                                      <p:cBhvr>
                                        <p:cTn id="18" dur="500"/>
                                        <p:tgtEl>
                                          <p:spTgt spid="952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95238"/>
                                        </p:tgtEl>
                                        <p:attrNameLst>
                                          <p:attrName>style.visibility</p:attrName>
                                        </p:attrNameLst>
                                      </p:cBhvr>
                                      <p:to>
                                        <p:strVal val="visible"/>
                                      </p:to>
                                    </p:set>
                                    <p:anim calcmode="lin" valueType="num">
                                      <p:cBhvr>
                                        <p:cTn id="32" dur="500" fill="hold"/>
                                        <p:tgtEl>
                                          <p:spTgt spid="95238"/>
                                        </p:tgtEl>
                                        <p:attrNameLst>
                                          <p:attrName>ppt_w</p:attrName>
                                        </p:attrNameLst>
                                      </p:cBhvr>
                                      <p:tavLst>
                                        <p:tav tm="0">
                                          <p:val>
                                            <p:fltVal val="0"/>
                                          </p:val>
                                        </p:tav>
                                        <p:tav tm="100000">
                                          <p:val>
                                            <p:strVal val="#ppt_w"/>
                                          </p:val>
                                        </p:tav>
                                      </p:tavLst>
                                    </p:anim>
                                    <p:anim calcmode="lin" valueType="num">
                                      <p:cBhvr>
                                        <p:cTn id="33" dur="500" fill="hold"/>
                                        <p:tgtEl>
                                          <p:spTgt spid="95238"/>
                                        </p:tgtEl>
                                        <p:attrNameLst>
                                          <p:attrName>ppt_h</p:attrName>
                                        </p:attrNameLst>
                                      </p:cBhvr>
                                      <p:tavLst>
                                        <p:tav tm="0">
                                          <p:val>
                                            <p:fltVal val="0"/>
                                          </p:val>
                                        </p:tav>
                                        <p:tav tm="100000">
                                          <p:val>
                                            <p:strVal val="#ppt_h"/>
                                          </p:val>
                                        </p:tav>
                                      </p:tavLst>
                                    </p:anim>
                                    <p:animEffect transition="in" filter="fade">
                                      <p:cBhvr>
                                        <p:cTn id="34" dur="500"/>
                                        <p:tgtEl>
                                          <p:spTgt spid="9523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500"/>
                            </p:stCondLst>
                            <p:childTnLst>
                              <p:par>
                                <p:cTn id="56" presetID="53" presetClass="entr" presetSubtype="0" fill="hold" nodeType="afterEffect">
                                  <p:stCondLst>
                                    <p:cond delay="0"/>
                                  </p:stCondLst>
                                  <p:childTnLst>
                                    <p:set>
                                      <p:cBhvr>
                                        <p:cTn id="57" dur="1" fill="hold">
                                          <p:stCondLst>
                                            <p:cond delay="0"/>
                                          </p:stCondLst>
                                        </p:cTn>
                                        <p:tgtEl>
                                          <p:spTgt spid="95235"/>
                                        </p:tgtEl>
                                        <p:attrNameLst>
                                          <p:attrName>style.visibility</p:attrName>
                                        </p:attrNameLst>
                                      </p:cBhvr>
                                      <p:to>
                                        <p:strVal val="visible"/>
                                      </p:to>
                                    </p:set>
                                    <p:anim calcmode="lin" valueType="num">
                                      <p:cBhvr>
                                        <p:cTn id="58" dur="500" fill="hold"/>
                                        <p:tgtEl>
                                          <p:spTgt spid="95235"/>
                                        </p:tgtEl>
                                        <p:attrNameLst>
                                          <p:attrName>ppt_w</p:attrName>
                                        </p:attrNameLst>
                                      </p:cBhvr>
                                      <p:tavLst>
                                        <p:tav tm="0">
                                          <p:val>
                                            <p:fltVal val="0"/>
                                          </p:val>
                                        </p:tav>
                                        <p:tav tm="100000">
                                          <p:val>
                                            <p:strVal val="#ppt_w"/>
                                          </p:val>
                                        </p:tav>
                                      </p:tavLst>
                                    </p:anim>
                                    <p:anim calcmode="lin" valueType="num">
                                      <p:cBhvr>
                                        <p:cTn id="59" dur="500" fill="hold"/>
                                        <p:tgtEl>
                                          <p:spTgt spid="95235"/>
                                        </p:tgtEl>
                                        <p:attrNameLst>
                                          <p:attrName>ppt_h</p:attrName>
                                        </p:attrNameLst>
                                      </p:cBhvr>
                                      <p:tavLst>
                                        <p:tav tm="0">
                                          <p:val>
                                            <p:fltVal val="0"/>
                                          </p:val>
                                        </p:tav>
                                        <p:tav tm="100000">
                                          <p:val>
                                            <p:strVal val="#ppt_h"/>
                                          </p:val>
                                        </p:tav>
                                      </p:tavLst>
                                    </p:anim>
                                    <p:animEffect transition="in" filter="fade">
                                      <p:cBhvr>
                                        <p:cTn id="60" dur="500"/>
                                        <p:tgtEl>
                                          <p:spTgt spid="9523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8" end="8"/>
                                            </p:txEl>
                                          </p:spTgt>
                                        </p:tgtEl>
                                        <p:attrNameLst>
                                          <p:attrName>ppt_h</p:attrName>
                                        </p:attrNameLst>
                                      </p:cBhvr>
                                      <p:tavLst>
                                        <p:tav tm="0">
                                          <p:val>
                                            <p:strVal val="#ppt_h"/>
                                          </p:val>
                                        </p:tav>
                                        <p:tav tm="100000">
                                          <p:val>
                                            <p:strVal val="#ppt_h"/>
                                          </p:val>
                                        </p:tav>
                                      </p:tavLst>
                                    </p:anim>
                                  </p:childTnLst>
                                </p:cTn>
                              </p:par>
                              <p:par>
                                <p:cTn id="67" presetID="17" presetClass="entr" presetSubtype="10" fill="hold" grpId="0"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500"/>
                            </p:stCondLst>
                            <p:childTnLst>
                              <p:par>
                                <p:cTn id="72" presetID="53" presetClass="entr" presetSubtype="0" fill="hold" nodeType="afterEffect">
                                  <p:stCondLst>
                                    <p:cond delay="0"/>
                                  </p:stCondLst>
                                  <p:childTnLst>
                                    <p:set>
                                      <p:cBhvr>
                                        <p:cTn id="73" dur="1" fill="hold">
                                          <p:stCondLst>
                                            <p:cond delay="0"/>
                                          </p:stCondLst>
                                        </p:cTn>
                                        <p:tgtEl>
                                          <p:spTgt spid="95236"/>
                                        </p:tgtEl>
                                        <p:attrNameLst>
                                          <p:attrName>style.visibility</p:attrName>
                                        </p:attrNameLst>
                                      </p:cBhvr>
                                      <p:to>
                                        <p:strVal val="visible"/>
                                      </p:to>
                                    </p:set>
                                    <p:anim calcmode="lin" valueType="num">
                                      <p:cBhvr>
                                        <p:cTn id="74" dur="500" fill="hold"/>
                                        <p:tgtEl>
                                          <p:spTgt spid="95236"/>
                                        </p:tgtEl>
                                        <p:attrNameLst>
                                          <p:attrName>ppt_w</p:attrName>
                                        </p:attrNameLst>
                                      </p:cBhvr>
                                      <p:tavLst>
                                        <p:tav tm="0">
                                          <p:val>
                                            <p:fltVal val="0"/>
                                          </p:val>
                                        </p:tav>
                                        <p:tav tm="100000">
                                          <p:val>
                                            <p:strVal val="#ppt_w"/>
                                          </p:val>
                                        </p:tav>
                                      </p:tavLst>
                                    </p:anim>
                                    <p:anim calcmode="lin" valueType="num">
                                      <p:cBhvr>
                                        <p:cTn id="75" dur="500" fill="hold"/>
                                        <p:tgtEl>
                                          <p:spTgt spid="95236"/>
                                        </p:tgtEl>
                                        <p:attrNameLst>
                                          <p:attrName>ppt_h</p:attrName>
                                        </p:attrNameLst>
                                      </p:cBhvr>
                                      <p:tavLst>
                                        <p:tav tm="0">
                                          <p:val>
                                            <p:fltVal val="0"/>
                                          </p:val>
                                        </p:tav>
                                        <p:tav tm="100000">
                                          <p:val>
                                            <p:strVal val="#ppt_h"/>
                                          </p:val>
                                        </p:tav>
                                      </p:tavLst>
                                    </p:anim>
                                    <p:animEffect transition="in" filter="fade">
                                      <p:cBhvr>
                                        <p:cTn id="76"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criticalbench.com/muscles/muscular-anatomy-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9688"/>
            <a:ext cx="43561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 descr="http://www.criticalbench.com/muscles/muscular-anatomy-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0"/>
            <a:ext cx="3924301"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5"/>
          <p:cNvSpPr txBox="1">
            <a:spLocks noChangeArrowheads="1"/>
          </p:cNvSpPr>
          <p:nvPr/>
        </p:nvSpPr>
        <p:spPr bwMode="auto">
          <a:xfrm>
            <a:off x="3563938" y="765175"/>
            <a:ext cx="19859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a:t>Deltoid</a:t>
            </a:r>
          </a:p>
          <a:p>
            <a:pPr algn="ctr" eaLnBrk="1" hangingPunct="1"/>
            <a:r>
              <a:rPr lang="en-CA" altLang="en-US"/>
              <a:t>Pectoral</a:t>
            </a:r>
          </a:p>
          <a:p>
            <a:pPr algn="ctr" eaLnBrk="1" hangingPunct="1"/>
            <a:r>
              <a:rPr lang="en-CA" altLang="en-US"/>
              <a:t>Trapezius</a:t>
            </a:r>
          </a:p>
          <a:p>
            <a:pPr algn="ctr" eaLnBrk="1" hangingPunct="1"/>
            <a:r>
              <a:rPr lang="en-CA" altLang="en-US"/>
              <a:t>Latissimus dorsi</a:t>
            </a:r>
          </a:p>
          <a:p>
            <a:pPr algn="ctr" eaLnBrk="1" hangingPunct="1"/>
            <a:r>
              <a:rPr lang="en-CA" altLang="en-US"/>
              <a:t>Biceps</a:t>
            </a:r>
          </a:p>
          <a:p>
            <a:pPr algn="ctr" eaLnBrk="1" hangingPunct="1"/>
            <a:r>
              <a:rPr lang="en-CA" altLang="en-US"/>
              <a:t>Triceps</a:t>
            </a:r>
          </a:p>
          <a:p>
            <a:pPr algn="ctr" eaLnBrk="1" hangingPunct="1"/>
            <a:endParaRPr lang="en-CA" altLang="en-US"/>
          </a:p>
          <a:p>
            <a:pPr algn="ctr" eaLnBrk="1" hangingPunct="1"/>
            <a:r>
              <a:rPr lang="en-CA" altLang="en-US"/>
              <a:t>Abdominis “abs”</a:t>
            </a:r>
          </a:p>
          <a:p>
            <a:pPr algn="ctr" eaLnBrk="1" hangingPunct="1"/>
            <a:r>
              <a:rPr lang="en-CA" altLang="en-US"/>
              <a:t>Gluteus Maximus</a:t>
            </a:r>
          </a:p>
          <a:p>
            <a:pPr algn="ctr" eaLnBrk="1" hangingPunct="1"/>
            <a:endParaRPr lang="en-CA" altLang="en-US"/>
          </a:p>
          <a:p>
            <a:pPr algn="ctr" eaLnBrk="1" hangingPunct="1"/>
            <a:endParaRPr lang="en-CA" altLang="en-US"/>
          </a:p>
          <a:p>
            <a:pPr algn="ctr" eaLnBrk="1" hangingPunct="1"/>
            <a:r>
              <a:rPr lang="en-CA" altLang="en-US"/>
              <a:t>Quadriceps</a:t>
            </a:r>
          </a:p>
          <a:p>
            <a:pPr algn="ctr" eaLnBrk="1" hangingPunct="1"/>
            <a:r>
              <a:rPr lang="en-CA" altLang="en-US"/>
              <a:t>Biceps femoris</a:t>
            </a:r>
          </a:p>
          <a:p>
            <a:pPr algn="ctr" eaLnBrk="1" hangingPunct="1"/>
            <a:endParaRPr lang="en-CA" altLang="en-US"/>
          </a:p>
          <a:p>
            <a:pPr algn="ctr" eaLnBrk="1" hangingPunct="1"/>
            <a:endParaRPr lang="en-CA" altLang="en-US"/>
          </a:p>
          <a:p>
            <a:pPr algn="ctr" eaLnBrk="1" hangingPunct="1"/>
            <a:r>
              <a:rPr lang="en-CA" altLang="en-US"/>
              <a:t>Peroneus</a:t>
            </a:r>
          </a:p>
          <a:p>
            <a:pPr algn="ctr" eaLnBrk="1" hangingPunct="1"/>
            <a:endParaRPr lang="en-CA" altLang="en-US"/>
          </a:p>
        </p:txBody>
      </p:sp>
      <p:cxnSp>
        <p:nvCxnSpPr>
          <p:cNvPr id="8" name="Straight Arrow Connector 7"/>
          <p:cNvCxnSpPr/>
          <p:nvPr/>
        </p:nvCxnSpPr>
        <p:spPr>
          <a:xfrm>
            <a:off x="4932363" y="908050"/>
            <a:ext cx="1368425" cy="4333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555875" y="908050"/>
            <a:ext cx="1584325" cy="3603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908175" y="1196975"/>
            <a:ext cx="2159000" cy="503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76825" y="1484313"/>
            <a:ext cx="2303463" cy="730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555875" y="2060575"/>
            <a:ext cx="1511300"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32363" y="2205038"/>
            <a:ext cx="1152525" cy="14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1692275" y="2565400"/>
            <a:ext cx="1943100" cy="2873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08625" y="3213100"/>
            <a:ext cx="1727200" cy="714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2195513" y="3933825"/>
            <a:ext cx="1655762"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364163" y="4221163"/>
            <a:ext cx="1584325" cy="1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48263" y="5084763"/>
            <a:ext cx="1655762" cy="3603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435600" y="1844675"/>
            <a:ext cx="1512888"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CA" altLang="en-US"/>
              <a:t>Muscles in Pairs</a:t>
            </a:r>
          </a:p>
        </p:txBody>
      </p:sp>
      <p:sp>
        <p:nvSpPr>
          <p:cNvPr id="74755" name="Content Placeholder 2"/>
          <p:cNvSpPr>
            <a:spLocks noGrp="1"/>
          </p:cNvSpPr>
          <p:nvPr>
            <p:ph idx="1"/>
          </p:nvPr>
        </p:nvSpPr>
        <p:spPr/>
        <p:txBody>
          <a:bodyPr/>
          <a:lstStyle/>
          <a:p>
            <a:pPr eaLnBrk="1" hangingPunct="1"/>
            <a:r>
              <a:rPr lang="en-CA" altLang="en-US"/>
              <a:t>Muscles are very good at contracting. They can pull on a bone with great force.</a:t>
            </a:r>
          </a:p>
          <a:p>
            <a:pPr eaLnBrk="1" hangingPunct="1"/>
            <a:r>
              <a:rPr lang="en-CA" altLang="en-US"/>
              <a:t>Muscles are not so good at expanding.  They cannot push against bones very well!</a:t>
            </a:r>
          </a:p>
          <a:p>
            <a:pPr eaLnBrk="1" hangingPunct="1">
              <a:buFont typeface="Arial" charset="0"/>
              <a:buNone/>
            </a:pPr>
            <a:r>
              <a:rPr lang="en-CA" altLang="en-US" sz="3600" b="1"/>
              <a:t>So...</a:t>
            </a:r>
          </a:p>
          <a:p>
            <a:pPr eaLnBrk="1" hangingPunct="1"/>
            <a:r>
              <a:rPr lang="en-CA" altLang="en-US"/>
              <a:t>Most muscles in the body occur in pairs.  One muscle closes a joint (flexion) while another nearby muscle extends it back (extension)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endParaRPr lang="en-CA" altLang="en-US"/>
          </a:p>
        </p:txBody>
      </p:sp>
      <p:sp>
        <p:nvSpPr>
          <p:cNvPr id="75779" name="Content Placeholder 2"/>
          <p:cNvSpPr>
            <a:spLocks noGrp="1"/>
          </p:cNvSpPr>
          <p:nvPr>
            <p:ph idx="1"/>
          </p:nvPr>
        </p:nvSpPr>
        <p:spPr/>
        <p:txBody>
          <a:bodyPr/>
          <a:lstStyle/>
          <a:p>
            <a:pPr eaLnBrk="1" hangingPunct="1"/>
            <a:endParaRPr lang="en-CA" altLang="en-US"/>
          </a:p>
        </p:txBody>
      </p:sp>
      <p:pic>
        <p:nvPicPr>
          <p:cNvPr id="75780" name="Picture 2" descr="http://robbyrobinson.net/robby_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085263"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836712"/>
            <a:ext cx="3536546"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Flexion </a:t>
            </a: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Wingdings" pitchFamily="2" charset="2"/>
              </a:rPr>
              <a:t></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0" y="1700808"/>
            <a:ext cx="4235455"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sym typeface="Wingdings" pitchFamily="2" charset="2"/>
              </a:rPr>
              <a:t></a:t>
            </a: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Extension</a:t>
            </a:r>
          </a:p>
        </p:txBody>
      </p:sp>
      <p:sp>
        <p:nvSpPr>
          <p:cNvPr id="10" name="Left Arrow 9"/>
          <p:cNvSpPr/>
          <p:nvPr/>
        </p:nvSpPr>
        <p:spPr>
          <a:xfrm rot="396693">
            <a:off x="3086100" y="3251200"/>
            <a:ext cx="4464050" cy="720725"/>
          </a:xfrm>
          <a:prstGeom prst="leftArrow">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a:solidFill>
                  <a:schemeClr val="tx1"/>
                </a:solidFill>
              </a:rPr>
              <a:t>Biceps muscle for flexion</a:t>
            </a:r>
          </a:p>
        </p:txBody>
      </p:sp>
      <p:sp>
        <p:nvSpPr>
          <p:cNvPr id="11" name="Left Arrow 10"/>
          <p:cNvSpPr/>
          <p:nvPr/>
        </p:nvSpPr>
        <p:spPr>
          <a:xfrm rot="396693">
            <a:off x="2725738" y="4116388"/>
            <a:ext cx="4465637" cy="719137"/>
          </a:xfrm>
          <a:prstGeom prst="leftArrow">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a:solidFill>
                  <a:schemeClr val="tx1"/>
                </a:solidFill>
              </a:rPr>
              <a:t>Triceps muscle for extension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268413"/>
            <a:ext cx="2514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4" descr="http://www.er.uqam.ca/nobel/r33400/cours/Anatomie/General/Abduction-adduc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44633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itle 1"/>
          <p:cNvSpPr>
            <a:spLocks noGrp="1"/>
          </p:cNvSpPr>
          <p:nvPr>
            <p:ph type="title"/>
          </p:nvPr>
        </p:nvSpPr>
        <p:spPr/>
        <p:txBody>
          <a:bodyPr/>
          <a:lstStyle/>
          <a:p>
            <a:pPr eaLnBrk="1" hangingPunct="1"/>
            <a:r>
              <a:rPr lang="en-CA" altLang="en-US"/>
              <a:t>Other terms used in this chapter</a:t>
            </a:r>
          </a:p>
        </p:txBody>
      </p:sp>
      <p:sp>
        <p:nvSpPr>
          <p:cNvPr id="3" name="Content Placeholder 2"/>
          <p:cNvSpPr>
            <a:spLocks noGrp="1"/>
          </p:cNvSpPr>
          <p:nvPr>
            <p:ph idx="1"/>
          </p:nvPr>
        </p:nvSpPr>
        <p:spPr>
          <a:xfrm>
            <a:off x="323850" y="1700213"/>
            <a:ext cx="5626100" cy="4525962"/>
          </a:xfrm>
        </p:spPr>
        <p:txBody>
          <a:bodyPr/>
          <a:lstStyle/>
          <a:p>
            <a:pPr eaLnBrk="1" hangingPunct="1"/>
            <a:r>
              <a:rPr lang="en-CA" altLang="en-US"/>
              <a:t>Abduction vs. Adduction:	</a:t>
            </a:r>
          </a:p>
          <a:p>
            <a:pPr lvl="2" eaLnBrk="1" hangingPunct="1"/>
            <a:r>
              <a:rPr lang="en-CA" altLang="en-US"/>
              <a:t>Abduction is moving a limb away from the centre</a:t>
            </a:r>
          </a:p>
          <a:p>
            <a:pPr lvl="2" eaLnBrk="1" hangingPunct="1"/>
            <a:r>
              <a:rPr lang="en-CA" altLang="en-US"/>
              <a:t>Adduction is moving a limb towards the centre</a:t>
            </a:r>
          </a:p>
          <a:p>
            <a:pPr eaLnBrk="1" hangingPunct="1"/>
            <a:r>
              <a:rPr lang="en-CA" altLang="en-US"/>
              <a:t>Rotation</a:t>
            </a:r>
          </a:p>
          <a:p>
            <a:pPr lvl="2" eaLnBrk="1" hangingPunct="1"/>
            <a:r>
              <a:rPr lang="en-CA" altLang="en-US"/>
              <a:t>Twisting or turning a limb or body part.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850" y="5467350"/>
            <a:ext cx="1581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67350"/>
            <a:ext cx="1581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ircular Arrow 9"/>
          <p:cNvSpPr/>
          <p:nvPr/>
        </p:nvSpPr>
        <p:spPr>
          <a:xfrm rot="12509332">
            <a:off x="6929438" y="3149600"/>
            <a:ext cx="912812" cy="1063625"/>
          </a:xfrm>
          <a:prstGeom prst="circularArrow">
            <a:avLst>
              <a:gd name="adj1" fmla="val 14536"/>
              <a:gd name="adj2" fmla="val 1142319"/>
              <a:gd name="adj3" fmla="val 19820122"/>
              <a:gd name="adj4" fmla="val 13569930"/>
              <a:gd name="adj5" fmla="val 138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11" name="TextBox 10"/>
          <p:cNvSpPr txBox="1"/>
          <p:nvPr/>
        </p:nvSpPr>
        <p:spPr>
          <a:xfrm>
            <a:off x="7019925" y="3284538"/>
            <a:ext cx="1325563" cy="369887"/>
          </a:xfrm>
          <a:prstGeom prst="rect">
            <a:avLst/>
          </a:prstGeom>
          <a:noFill/>
        </p:spPr>
        <p:txBody>
          <a:bodyPr wrap="none">
            <a:spAutoFit/>
          </a:bodyPr>
          <a:lstStyle/>
          <a:p>
            <a:pPr>
              <a:defRPr/>
            </a:pPr>
            <a:r>
              <a:rPr lang="en-CA" b="1" dirty="0">
                <a:solidFill>
                  <a:schemeClr val="accent1">
                    <a:lumMod val="75000"/>
                  </a:schemeClr>
                </a:solidFill>
              </a:rPr>
              <a:t>Abduction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4455"/>
                                        </p:tgtEl>
                                        <p:attrNameLst>
                                          <p:attrName>style.visibility</p:attrName>
                                        </p:attrNameLst>
                                      </p:cBhvr>
                                      <p:to>
                                        <p:strVal val="visible"/>
                                      </p:to>
                                    </p:set>
                                    <p:animEffect transition="in" filter="fade">
                                      <p:cBhvr>
                                        <p:cTn id="26" dur="2000"/>
                                        <p:tgtEl>
                                          <p:spTgt spid="1044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3">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emph" presetSubtype="0" repeatCount="indefinite" fill="hold" nodeType="clickEffect">
                                  <p:stCondLst>
                                    <p:cond delay="0"/>
                                  </p:stCondLst>
                                  <p:childTnLst>
                                    <p:anim calcmode="discrete" valueType="str">
                                      <p:cBhvr>
                                        <p:cTn id="48" dur="1000" fill="hold"/>
                                        <p:tgtEl>
                                          <p:spTgt spid="1027"/>
                                        </p:tgtEl>
                                        <p:attrNameLst>
                                          <p:attrName>style.visibility</p:attrName>
                                        </p:attrNameLst>
                                      </p:cBhvr>
                                      <p:tavLst>
                                        <p:tav tm="0">
                                          <p:val>
                                            <p:strVal val="hidden"/>
                                          </p:val>
                                        </p:tav>
                                        <p:tav tm="50000">
                                          <p:val>
                                            <p:strVal val="visible"/>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mph" presetSubtype="0" repeatCount="indefinite" fill="hold" nodeType="clickEffect">
                                  <p:stCondLst>
                                    <p:cond delay="0"/>
                                  </p:stCondLst>
                                  <p:childTnLst>
                                    <p:anim calcmode="discrete" valueType="str">
                                      <p:cBhvr>
                                        <p:cTn id="52" dur="1000" fill="hold"/>
                                        <p:tgtEl>
                                          <p:spTgt spid="10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CA" altLang="en-US"/>
              <a:t>exercises</a:t>
            </a:r>
          </a:p>
        </p:txBody>
      </p:sp>
      <p:sp>
        <p:nvSpPr>
          <p:cNvPr id="77827" name="Content Placeholder 2"/>
          <p:cNvSpPr>
            <a:spLocks noGrp="1"/>
          </p:cNvSpPr>
          <p:nvPr>
            <p:ph idx="1"/>
          </p:nvPr>
        </p:nvSpPr>
        <p:spPr/>
        <p:txBody>
          <a:bodyPr/>
          <a:lstStyle/>
          <a:p>
            <a:r>
              <a:rPr lang="en-CA" altLang="en-US"/>
              <a:t>Text Book: Read pages 221 to 228</a:t>
            </a:r>
          </a:p>
          <a:p>
            <a:r>
              <a:rPr lang="en-CA" altLang="en-US"/>
              <a:t>Workbook: Do pages 133 to 138</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CA" altLang="en-US"/>
          </a:p>
        </p:txBody>
      </p:sp>
      <p:sp>
        <p:nvSpPr>
          <p:cNvPr id="78851" name="Content Placeholder 2"/>
          <p:cNvSpPr>
            <a:spLocks noGrp="1"/>
          </p:cNvSpPr>
          <p:nvPr>
            <p:ph idx="1"/>
          </p:nvPr>
        </p:nvSpPr>
        <p:spPr/>
        <p:txBody>
          <a:bodyPr/>
          <a:lstStyle/>
          <a:p>
            <a:endParaRPr lang="en-CA"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Passing a signal</a:t>
            </a:r>
          </a:p>
        </p:txBody>
      </p:sp>
      <p:sp>
        <p:nvSpPr>
          <p:cNvPr id="22531" name="Rectangle 3" descr="Rectangle: Click to edit Master text styles&#10;Second level&#10;Third level&#10;Fourth level&#10;Fifth level"/>
          <p:cNvSpPr>
            <a:spLocks noGrp="1" noChangeArrowheads="1"/>
          </p:cNvSpPr>
          <p:nvPr>
            <p:ph type="body" idx="1"/>
          </p:nvPr>
        </p:nvSpPr>
        <p:spPr>
          <a:xfrm>
            <a:off x="457200" y="1412875"/>
            <a:ext cx="8362950" cy="4713288"/>
          </a:xfrm>
        </p:spPr>
        <p:txBody>
          <a:bodyPr/>
          <a:lstStyle/>
          <a:p>
            <a:pPr eaLnBrk="1" hangingPunct="1"/>
            <a:r>
              <a:rPr lang="en-US" altLang="en-US" b="1"/>
              <a:t>Synapse</a:t>
            </a:r>
            <a:r>
              <a:rPr lang="en-US" altLang="en-US"/>
              <a:t>:</a:t>
            </a:r>
          </a:p>
          <a:p>
            <a:pPr lvl="1" eaLnBrk="1" hangingPunct="1"/>
            <a:r>
              <a:rPr lang="en-US" altLang="en-US"/>
              <a:t>A transition zone or </a:t>
            </a:r>
            <a:r>
              <a:rPr lang="en-US" altLang="en-US" b="1" i="1"/>
              <a:t>junction</a:t>
            </a:r>
            <a:r>
              <a:rPr lang="en-US" altLang="en-US"/>
              <a:t> between two neurons that allows a nerve impulse to be transmitted. </a:t>
            </a:r>
          </a:p>
          <a:p>
            <a:pPr lvl="2" eaLnBrk="1" hangingPunct="1"/>
            <a:r>
              <a:rPr lang="en-US" altLang="en-US"/>
              <a:t>At a synapse, the axon of one neuron </a:t>
            </a:r>
            <a:r>
              <a:rPr lang="en-US" altLang="en-US" b="1" i="1" u="sng"/>
              <a:t>almost</a:t>
            </a:r>
            <a:r>
              <a:rPr lang="en-US" altLang="en-US"/>
              <a:t> touches the dendrite of another.  There is actually a </a:t>
            </a:r>
            <a:r>
              <a:rPr lang="en-US" altLang="en-US" b="1" i="1" u="sng"/>
              <a:t>very tiny </a:t>
            </a:r>
            <a:r>
              <a:rPr lang="en-US" altLang="en-US"/>
              <a:t>gap.</a:t>
            </a:r>
          </a:p>
        </p:txBody>
      </p:sp>
      <p:pic>
        <p:nvPicPr>
          <p:cNvPr id="10244" name="Picture 4" descr="bio_ch35_6160"/>
          <p:cNvPicPr>
            <a:picLocks noChangeAspect="1" noChangeArrowheads="1"/>
          </p:cNvPicPr>
          <p:nvPr/>
        </p:nvPicPr>
        <p:blipFill>
          <a:blip r:embed="rId2">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6019800" y="5105400"/>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io_ch35_6160"/>
          <p:cNvPicPr>
            <a:picLocks noChangeAspect="1" noChangeArrowheads="1"/>
          </p:cNvPicPr>
          <p:nvPr/>
        </p:nvPicPr>
        <p:blipFill>
          <a:blip r:embed="rId2">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2971800" y="5435600"/>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bio_ch35_6160"/>
          <p:cNvPicPr>
            <a:picLocks noChangeAspect="1" noChangeArrowheads="1"/>
          </p:cNvPicPr>
          <p:nvPr/>
        </p:nvPicPr>
        <p:blipFill>
          <a:blip r:embed="rId2">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rot="1711436">
            <a:off x="1371600" y="42672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bio_ch35_6160"/>
          <p:cNvPicPr>
            <a:picLocks noChangeAspect="1" noChangeArrowheads="1"/>
          </p:cNvPicPr>
          <p:nvPr/>
        </p:nvPicPr>
        <p:blipFill>
          <a:blip r:embed="rId2">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0" y="5435600"/>
            <a:ext cx="3124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AutoShape 8"/>
          <p:cNvSpPr>
            <a:spLocks/>
          </p:cNvSpPr>
          <p:nvPr/>
        </p:nvSpPr>
        <p:spPr bwMode="auto">
          <a:xfrm rot="5627002">
            <a:off x="5905500" y="4914900"/>
            <a:ext cx="304800" cy="990600"/>
          </a:xfrm>
          <a:prstGeom prst="leftBrace">
            <a:avLst>
              <a:gd name="adj1" fmla="val 2708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2537" name="Text Box 9"/>
          <p:cNvSpPr txBox="1">
            <a:spLocks noChangeArrowheads="1"/>
          </p:cNvSpPr>
          <p:nvPr/>
        </p:nvSpPr>
        <p:spPr bwMode="auto">
          <a:xfrm>
            <a:off x="5580063" y="47974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alibri" charset="0"/>
              </a:rPr>
              <a:t>Synapse</a:t>
            </a:r>
          </a:p>
        </p:txBody>
      </p:sp>
      <p:sp>
        <p:nvSpPr>
          <p:cNvPr id="22538" name="AutoShape 10"/>
          <p:cNvSpPr>
            <a:spLocks/>
          </p:cNvSpPr>
          <p:nvPr/>
        </p:nvSpPr>
        <p:spPr bwMode="auto">
          <a:xfrm rot="10095721">
            <a:off x="3429000" y="5181600"/>
            <a:ext cx="304800" cy="990600"/>
          </a:xfrm>
          <a:prstGeom prst="leftBrace">
            <a:avLst>
              <a:gd name="adj1" fmla="val 2708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2539" name="Text Box 11"/>
          <p:cNvSpPr txBox="1">
            <a:spLocks noChangeArrowheads="1"/>
          </p:cNvSpPr>
          <p:nvPr/>
        </p:nvSpPr>
        <p:spPr bwMode="auto">
          <a:xfrm>
            <a:off x="3635375" y="537368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latin typeface="Calibri" charset="0"/>
              </a:rPr>
              <a:t>Synapse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89867860" presetClass="entr" presetSubtype="2088803167"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89867860" presetClass="entr" presetSubtype="2088803167"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2089867860" presetClass="entr" presetSubtype="2088803167"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89867860" presetClass="entr" presetSubtype="2088803167" fill="hold" grpId="0" nodeType="clickEffect">
                                  <p:stCondLst>
                                    <p:cond delay="0"/>
                                  </p:stCondLst>
                                  <p:childTnLst>
                                    <p:set>
                                      <p:cBhvr>
                                        <p:cTn id="16" dur="1" fill="hold">
                                          <p:stCondLst>
                                            <p:cond delay="499"/>
                                          </p:stCondLst>
                                        </p:cTn>
                                        <p:tgtEl>
                                          <p:spTgt spid="225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089867860" presetClass="entr" presetSubtype="2088803167" fill="hold" grpId="0" nodeType="clickEffect">
                                  <p:stCondLst>
                                    <p:cond delay="0"/>
                                  </p:stCondLst>
                                  <p:childTnLst>
                                    <p:set>
                                      <p:cBhvr>
                                        <p:cTn id="20" dur="1" fill="hold">
                                          <p:stCondLst>
                                            <p:cond delay="499"/>
                                          </p:stCondLst>
                                        </p:cTn>
                                        <p:tgtEl>
                                          <p:spTgt spid="225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089867860" presetClass="entr" presetSubtype="2088803167" fill="hold" grpId="0" nodeType="clickEffect">
                                  <p:stCondLst>
                                    <p:cond delay="0"/>
                                  </p:stCondLst>
                                  <p:childTnLst>
                                    <p:set>
                                      <p:cBhvr>
                                        <p:cTn id="24" dur="1" fill="hold">
                                          <p:stCondLst>
                                            <p:cond delay="499"/>
                                          </p:stCondLst>
                                        </p:cTn>
                                        <p:tgtEl>
                                          <p:spTgt spid="225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089867860" presetClass="entr" presetSubtype="2088803167" fill="hold" grpId="0" nodeType="clickEffect">
                                  <p:stCondLst>
                                    <p:cond delay="0"/>
                                  </p:stCondLst>
                                  <p:childTnLst>
                                    <p:set>
                                      <p:cBhvr>
                                        <p:cTn id="28" dur="1" fill="hold">
                                          <p:stCondLst>
                                            <p:cond delay="499"/>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6" grpId="0" animBg="1"/>
      <p:bldP spid="22537" grpId="0" autoUpdateAnimBg="0"/>
      <p:bldP spid="22538" grpId="0" animBg="1"/>
      <p:bldP spid="225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8153400" cy="1143000"/>
          </a:xfrm>
        </p:spPr>
        <p:txBody>
          <a:bodyPr/>
          <a:lstStyle/>
          <a:p>
            <a:pPr eaLnBrk="1" hangingPunct="1"/>
            <a:r>
              <a:rPr lang="en-US" altLang="en-US"/>
              <a:t>Transmitting signal btw neurons</a:t>
            </a:r>
          </a:p>
        </p:txBody>
      </p:sp>
      <p:sp>
        <p:nvSpPr>
          <p:cNvPr id="23555" name="Rectangle 3" descr="Rectangle: Click to edit Master text styles&#10;Second level&#10;Third level&#10;Fourth level&#10;Fifth level"/>
          <p:cNvSpPr>
            <a:spLocks noGrp="1" noChangeArrowheads="1"/>
          </p:cNvSpPr>
          <p:nvPr>
            <p:ph type="body" idx="1"/>
          </p:nvPr>
        </p:nvSpPr>
        <p:spPr>
          <a:xfrm>
            <a:off x="381000" y="1600200"/>
            <a:ext cx="7772400" cy="4114800"/>
          </a:xfrm>
        </p:spPr>
        <p:txBody>
          <a:bodyPr/>
          <a:lstStyle/>
          <a:p>
            <a:pPr lvl="1" eaLnBrk="1" hangingPunct="1"/>
            <a:r>
              <a:rPr lang="en-US" altLang="en-US" b="1"/>
              <a:t>Neurotransmitters</a:t>
            </a:r>
            <a:r>
              <a:rPr lang="en-US" altLang="en-US"/>
              <a:t> </a:t>
            </a:r>
          </a:p>
          <a:p>
            <a:pPr lvl="2" eaLnBrk="1" hangingPunct="1"/>
            <a:r>
              <a:rPr lang="en-US" altLang="en-US"/>
              <a:t>chemicals used to send signals across the tiny gap at a </a:t>
            </a:r>
            <a:r>
              <a:rPr lang="en-US" altLang="en-US" b="1" u="sng"/>
              <a:t>synapse</a:t>
            </a:r>
            <a:endParaRPr lang="en-US" altLang="en-US" u="sng"/>
          </a:p>
          <a:p>
            <a:pPr lvl="2" eaLnBrk="1" hangingPunct="1"/>
            <a:r>
              <a:rPr lang="en-US" altLang="en-US" b="1" u="sng"/>
              <a:t>Acetylcholine</a:t>
            </a:r>
            <a:r>
              <a:rPr lang="en-US" altLang="en-US"/>
              <a:t> - used for muscle nerves</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2701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3300413"/>
            <a:ext cx="5337175"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bio_ch35_6160"/>
          <p:cNvPicPr>
            <a:picLocks noChangeAspect="1" noChangeArrowheads="1"/>
          </p:cNvPicPr>
          <p:nvPr/>
        </p:nvPicPr>
        <p:blipFill>
          <a:blip r:embed="rId4">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7391400" y="609600"/>
            <a:ext cx="17526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bio_ch35_6160"/>
          <p:cNvPicPr>
            <a:picLocks noChangeAspect="1" noChangeArrowheads="1"/>
          </p:cNvPicPr>
          <p:nvPr/>
        </p:nvPicPr>
        <p:blipFill>
          <a:blip r:embed="rId5">
            <a:clrChange>
              <a:clrFrom>
                <a:srgbClr val="FFFFFF"/>
              </a:clrFrom>
              <a:clrTo>
                <a:srgbClr val="FFFFFF">
                  <a:alpha val="0"/>
                </a:srgbClr>
              </a:clrTo>
            </a:clrChange>
            <a:lum bright="-100000" contrast="88000"/>
            <a:grayscl/>
            <a:biLevel thresh="50000"/>
            <a:extLst>
              <a:ext uri="{28A0092B-C50C-407E-A947-70E740481C1C}">
                <a14:useLocalDpi xmlns:a14="http://schemas.microsoft.com/office/drawing/2010/main" val="0"/>
              </a:ext>
            </a:extLst>
          </a:blip>
          <a:srcRect/>
          <a:stretch>
            <a:fillRect/>
          </a:stretch>
        </p:blipFill>
        <p:spPr bwMode="auto">
          <a:xfrm>
            <a:off x="5257800" y="685800"/>
            <a:ext cx="1981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AutoShape 12"/>
          <p:cNvSpPr>
            <a:spLocks/>
          </p:cNvSpPr>
          <p:nvPr/>
        </p:nvSpPr>
        <p:spPr bwMode="auto">
          <a:xfrm rot="5627002">
            <a:off x="6896100" y="114300"/>
            <a:ext cx="304800" cy="990600"/>
          </a:xfrm>
          <a:prstGeom prst="leftBrace">
            <a:avLst>
              <a:gd name="adj1" fmla="val 2708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latin typeface="Calibri" charset="0"/>
            </a:endParaRPr>
          </a:p>
        </p:txBody>
      </p:sp>
      <p:sp>
        <p:nvSpPr>
          <p:cNvPr id="23565" name="Text Box 13"/>
          <p:cNvSpPr txBox="1">
            <a:spLocks noChangeArrowheads="1"/>
          </p:cNvSpPr>
          <p:nvPr/>
        </p:nvSpPr>
        <p:spPr bwMode="auto">
          <a:xfrm>
            <a:off x="762000" y="3276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u="sng">
                <a:latin typeface="Calibri" charset="0"/>
              </a:rPr>
              <a:t>Synapse</a:t>
            </a:r>
            <a:endParaRPr lang="en-US" altLang="en-US">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59500" presetClass="entr" presetSubtype="810249212"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59500" presetClass="entr" presetSubtype="810249212"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59500" presetClass="entr" presetSubtype="810249212"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59500" presetClass="entr" presetSubtype="810249212" fill="hold" nodeType="clickEffect">
                                  <p:stCondLst>
                                    <p:cond delay="0"/>
                                  </p:stCondLst>
                                  <p:childTnLst>
                                    <p:set>
                                      <p:cBhvr>
                                        <p:cTn id="18" dur="1" fill="hold">
                                          <p:stCondLst>
                                            <p:cond delay="499"/>
                                          </p:stCondLst>
                                        </p:cTn>
                                        <p:tgtEl>
                                          <p:spTgt spid="235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59500" presetClass="entr" presetSubtype="810249212" fill="hold" grpId="0" nodeType="clickEffect">
                                  <p:stCondLst>
                                    <p:cond delay="0"/>
                                  </p:stCondLst>
                                  <p:childTnLst>
                                    <p:set>
                                      <p:cBhvr>
                                        <p:cTn id="22" dur="1" fill="hold">
                                          <p:stCondLst>
                                            <p:cond delay="499"/>
                                          </p:stCondLst>
                                        </p:cTn>
                                        <p:tgtEl>
                                          <p:spTgt spid="235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59500" presetClass="entr" presetSubtype="810249212" fill="hold" nodeType="clickEffect">
                                  <p:stCondLst>
                                    <p:cond delay="0"/>
                                  </p:stCondLst>
                                  <p:childTnLst>
                                    <p:set>
                                      <p:cBhvr>
                                        <p:cTn id="26" dur="1" fill="hold">
                                          <p:stCondLst>
                                            <p:cond delay="499"/>
                                          </p:stCondLst>
                                        </p:cTn>
                                        <p:tgtEl>
                                          <p:spTgt spid="235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59500" presetClass="entr" presetSubtype="810249212" fill="hold" grpId="0" nodeType="clickEffect">
                                  <p:stCondLst>
                                    <p:cond delay="0"/>
                                  </p:stCondLst>
                                  <p:childTnLst>
                                    <p:set>
                                      <p:cBhvr>
                                        <p:cTn id="30" dur="1" fill="hold">
                                          <p:stCondLst>
                                            <p:cond delay="499"/>
                                          </p:stCondLst>
                                        </p:cTn>
                                        <p:tgtEl>
                                          <p:spTgt spid="23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64" grpId="0" animBg="1"/>
      <p:bldP spid="2356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28490</TotalTime>
  <Words>2844</Words>
  <Application>Microsoft Macintosh PowerPoint</Application>
  <PresentationFormat>On-screen Show (4:3)</PresentationFormat>
  <Paragraphs>548</Paragraphs>
  <Slides>75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Wingdings</vt:lpstr>
      <vt:lpstr>Times New Roman</vt:lpstr>
      <vt:lpstr>Tahoma</vt:lpstr>
      <vt:lpstr>Verdana</vt:lpstr>
      <vt:lpstr>Elephant</vt:lpstr>
      <vt:lpstr>Office Theme</vt:lpstr>
      <vt:lpstr>Chapter 7 The Human Organism and the External World</vt:lpstr>
      <vt:lpstr>Nervous System</vt:lpstr>
      <vt:lpstr>Functions of the Nervous System</vt:lpstr>
      <vt:lpstr>Additional Function of Nervous System</vt:lpstr>
      <vt:lpstr>Neurons makeup Nervous System</vt:lpstr>
      <vt:lpstr>Neurons makeup Nervous System</vt:lpstr>
      <vt:lpstr>Characteristics of Neurons</vt:lpstr>
      <vt:lpstr>Passing a signal</vt:lpstr>
      <vt:lpstr>Transmitting signal btw neurons</vt:lpstr>
      <vt:lpstr>Nerves</vt:lpstr>
      <vt:lpstr>PowerPoint Presentation</vt:lpstr>
      <vt:lpstr>Movement of an Impulse</vt:lpstr>
      <vt:lpstr>Nerve Impulses</vt:lpstr>
      <vt:lpstr>Quick definitions</vt:lpstr>
      <vt:lpstr>Assignments</vt:lpstr>
      <vt:lpstr>Divisions of the Nervous System</vt:lpstr>
      <vt:lpstr>Divisions of the Nervous System</vt:lpstr>
      <vt:lpstr>Peripheral Nervous System “P.N.S.”</vt:lpstr>
      <vt:lpstr>Cranial Nerves  (optional enrichment material)</vt:lpstr>
      <vt:lpstr>PowerPoint Presentation</vt:lpstr>
      <vt:lpstr>Peripheral Nervous System “P.N.S.”</vt:lpstr>
      <vt:lpstr>Central Nervous System “CNS”</vt:lpstr>
      <vt:lpstr>The Brain</vt:lpstr>
      <vt:lpstr>Parts of the Brain (optional enrichment)</vt:lpstr>
      <vt:lpstr>Functions of the Cerebrum (see table on page 209)</vt:lpstr>
      <vt:lpstr>Structure of the CNS Quiz</vt:lpstr>
      <vt:lpstr>Meningitis (optional enrichment topic)</vt:lpstr>
      <vt:lpstr>Role of the Spinal Cord</vt:lpstr>
      <vt:lpstr>The Nervous subsystems</vt:lpstr>
      <vt:lpstr>PowerPoint Presentation</vt:lpstr>
      <vt:lpstr>Reflexes</vt:lpstr>
      <vt:lpstr>Exercises (PNS and CNS)</vt:lpstr>
      <vt:lpstr>Sense Organs</vt:lpstr>
      <vt:lpstr>The Eye</vt:lpstr>
      <vt:lpstr>Inside the Eyeball</vt:lpstr>
      <vt:lpstr>PowerPoint Presentation</vt:lpstr>
      <vt:lpstr>Diagram of the Eyeball</vt:lpstr>
      <vt:lpstr>The Ear</vt:lpstr>
      <vt:lpstr>Other sense organs</vt:lpstr>
      <vt:lpstr>Exercises (Sensory Systems) </vt:lpstr>
      <vt:lpstr>The Musculoskeletal System</vt:lpstr>
      <vt:lpstr>The Skeleton</vt:lpstr>
      <vt:lpstr>Questions to watch for:</vt:lpstr>
      <vt:lpstr>Functions of the Skeleton</vt:lpstr>
      <vt:lpstr>Functions of the Skeleton</vt:lpstr>
      <vt:lpstr>Functions of the Skeleton</vt:lpstr>
      <vt:lpstr>Your Bones</vt:lpstr>
      <vt:lpstr>Important Bones</vt:lpstr>
      <vt:lpstr>Skull</vt:lpstr>
      <vt:lpstr>The Ribcage</vt:lpstr>
      <vt:lpstr>The Spine &amp; Pelvis</vt:lpstr>
      <vt:lpstr>Arm Bones</vt:lpstr>
      <vt:lpstr>Leg Bones</vt:lpstr>
      <vt:lpstr>Types of Bones</vt:lpstr>
      <vt:lpstr>PowerPoint Presentation</vt:lpstr>
      <vt:lpstr>PowerPoint Presentation</vt:lpstr>
      <vt:lpstr>Parts of a Long Bone</vt:lpstr>
      <vt:lpstr>Inside a bone</vt:lpstr>
      <vt:lpstr>PowerPoint Presentation</vt:lpstr>
      <vt:lpstr>Label Your Diagram</vt:lpstr>
      <vt:lpstr>Bones have living cells</vt:lpstr>
      <vt:lpstr>Joints</vt:lpstr>
      <vt:lpstr>Types of Joints</vt:lpstr>
      <vt:lpstr>Types of Joints</vt:lpstr>
      <vt:lpstr>Types of Joints</vt:lpstr>
      <vt:lpstr>Types of Joints</vt:lpstr>
      <vt:lpstr>Types of Joints</vt:lpstr>
      <vt:lpstr>Structure of Joints</vt:lpstr>
      <vt:lpstr>Muscles</vt:lpstr>
      <vt:lpstr>PowerPoint Presentation</vt:lpstr>
      <vt:lpstr>Muscles in Pairs</vt:lpstr>
      <vt:lpstr>PowerPoint Presentation</vt:lpstr>
      <vt:lpstr>Other terms used in this chapter</vt:lpstr>
      <vt:lpstr>exercises</vt:lpstr>
      <vt:lpstr>PowerPoint Presentation</vt:lpstr>
    </vt:vector>
  </TitlesOfParts>
  <Company>WQSB</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The Human Organism and the External World</dc:title>
  <dc:creator>ltaylor</dc:creator>
  <cp:lastModifiedBy>Microsoft Office User</cp:lastModifiedBy>
  <cp:revision>825</cp:revision>
  <dcterms:created xsi:type="dcterms:W3CDTF">2011-03-08T17:49:08Z</dcterms:created>
  <dcterms:modified xsi:type="dcterms:W3CDTF">2019-03-24T16:26:53Z</dcterms:modified>
</cp:coreProperties>
</file>