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54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16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273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4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617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89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99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80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9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84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789A-290E-4427-A16A-5D4BBEE89E88}" type="datetimeFigureOut">
              <a:rPr lang="en-CA" smtClean="0"/>
              <a:t>2017-05-13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1A88-C90B-4A38-BAC2-60C3D2270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65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T7tGosXM58&amp;feature=related" TargetMode="External"/><Relationship Id="rId7" Type="http://schemas.openxmlformats.org/officeDocument/2006/relationships/hyperlink" Target="http://www.youtube.com/watch?v=YuOIeD_nxec&amp;feature=related" TargetMode="External"/><Relationship Id="rId2" Type="http://schemas.openxmlformats.org/officeDocument/2006/relationships/hyperlink" Target="http://www.youtube.com/watch?v=odpsm3ybP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eBCjQl9g5U&amp;feature=related" TargetMode="External"/><Relationship Id="rId5" Type="http://schemas.openxmlformats.org/officeDocument/2006/relationships/hyperlink" Target="http://www.youtube.com/watch?v=wpO8_RRp_Z8&amp;feature=fvsr" TargetMode="External"/><Relationship Id="rId4" Type="http://schemas.openxmlformats.org/officeDocument/2006/relationships/hyperlink" Target="http://www.youtube.com/watch?v=S3XAeMCeZr0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station.com/images/library/stock/webbig/31083.jpg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upload.wikimedia.org/wikipedia/commons/a/a1/Archimedes-screw_one-screw-threads_with-ball_3D-view_animated.gif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Thermoplastic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u="sng" smtClean="0"/>
              <a:t>A thermoplastic is a plastic that, when heated, softens enough to be moulded</a:t>
            </a:r>
            <a:r>
              <a:rPr lang="en-CA" altLang="en-US" smtClean="0"/>
              <a:t>;  when cooled it hardens, retaining its new shape.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mtClean="0"/>
              <a:t>Most of the plastics listed on the previous slide are thermoplastics.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mtClean="0"/>
              <a:t>Alternatives to thermoplastics:</a:t>
            </a:r>
          </a:p>
          <a:p>
            <a:pPr lvl="2" eaLnBrk="1" hangingPunct="1">
              <a:lnSpc>
                <a:spcPct val="90000"/>
              </a:lnSpc>
            </a:pPr>
            <a:r>
              <a:rPr lang="en-CA" altLang="en-US" smtClean="0"/>
              <a:t>Thermosetting plastics harden permanently when heated or exposed to an energy source</a:t>
            </a:r>
          </a:p>
          <a:p>
            <a:pPr lvl="2" eaLnBrk="1" hangingPunct="1">
              <a:lnSpc>
                <a:spcPct val="90000"/>
              </a:lnSpc>
            </a:pPr>
            <a:r>
              <a:rPr lang="en-CA" altLang="en-US" smtClean="0"/>
              <a:t>Chemosetting plastics harden when two chemicals are mixed together (like epoxy)</a:t>
            </a:r>
          </a:p>
        </p:txBody>
      </p:sp>
    </p:spTree>
    <p:extLst>
      <p:ext uri="{BB962C8B-B14F-4D97-AF65-F5344CB8AC3E}">
        <p14:creationId xmlns:p14="http://schemas.microsoft.com/office/powerpoint/2010/main" val="38251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425575"/>
          </a:xfrm>
        </p:spPr>
        <p:txBody>
          <a:bodyPr/>
          <a:lstStyle/>
          <a:p>
            <a:pPr eaLnBrk="1" hangingPunct="1"/>
            <a:r>
              <a:rPr lang="en-CA" altLang="en-US" u="sng" smtClean="0"/>
              <a:t>Link Characteristics</a:t>
            </a:r>
            <a:br>
              <a:rPr lang="en-CA" altLang="en-US" u="sng" smtClean="0"/>
            </a:br>
            <a:r>
              <a:rPr lang="en-CA" altLang="en-US" sz="2400"/>
              <a:t>Links have four pairs of characteristics. </a:t>
            </a:r>
            <a:br>
              <a:rPr lang="en-CA" altLang="en-US" sz="2400"/>
            </a:br>
            <a:r>
              <a:rPr lang="en-CA" altLang="en-US" sz="2400"/>
              <a:t> Every link has a characteristic from each pair.</a:t>
            </a:r>
            <a:endParaRPr lang="en-CA" alt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989138"/>
            <a:ext cx="8229600" cy="460851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CA" altLang="en-US" u="sng" smtClean="0"/>
              <a:t>Direct </a:t>
            </a:r>
            <a:r>
              <a:rPr lang="en-CA" altLang="en-US" smtClean="0"/>
              <a:t>link vs. </a:t>
            </a:r>
            <a:r>
              <a:rPr lang="en-CA" altLang="en-US" u="sng" smtClean="0"/>
              <a:t>Indirect</a:t>
            </a:r>
            <a:r>
              <a:rPr lang="en-CA" altLang="en-US" smtClean="0"/>
              <a:t> link</a:t>
            </a:r>
          </a:p>
          <a:p>
            <a:pPr marL="609600" indent="-609600">
              <a:buFontTx/>
              <a:buAutoNum type="arabicPeriod"/>
            </a:pPr>
            <a:r>
              <a:rPr lang="en-CA" altLang="en-US" u="sng" smtClean="0"/>
              <a:t>Rigid </a:t>
            </a:r>
            <a:r>
              <a:rPr lang="en-CA" altLang="en-US" smtClean="0"/>
              <a:t>link vs. </a:t>
            </a:r>
            <a:r>
              <a:rPr lang="en-CA" altLang="en-US" u="sng" smtClean="0"/>
              <a:t>Flexible</a:t>
            </a:r>
            <a:r>
              <a:rPr lang="en-CA" altLang="en-US" smtClean="0"/>
              <a:t> link</a:t>
            </a:r>
          </a:p>
          <a:p>
            <a:pPr marL="609600" indent="-609600">
              <a:buFontTx/>
              <a:buAutoNum type="arabicPeriod"/>
            </a:pPr>
            <a:r>
              <a:rPr lang="en-CA" altLang="en-US" u="sng" smtClean="0"/>
              <a:t>Removable</a:t>
            </a:r>
            <a:r>
              <a:rPr lang="en-CA" altLang="en-US" smtClean="0"/>
              <a:t> link vs. </a:t>
            </a:r>
            <a:r>
              <a:rPr lang="en-CA" altLang="en-US" u="sng" smtClean="0"/>
              <a:t>Permanent</a:t>
            </a:r>
            <a:r>
              <a:rPr lang="en-CA" altLang="en-US" smtClean="0"/>
              <a:t>* link</a:t>
            </a:r>
          </a:p>
          <a:p>
            <a:pPr marL="609600" indent="-609600">
              <a:buFontTx/>
              <a:buAutoNum type="arabicPeriod"/>
            </a:pPr>
            <a:r>
              <a:rPr lang="en-CA" altLang="en-US" u="sng" smtClean="0"/>
              <a:t>Complete</a:t>
            </a:r>
            <a:r>
              <a:rPr lang="en-CA" altLang="en-US" smtClean="0"/>
              <a:t> link vs. </a:t>
            </a:r>
            <a:r>
              <a:rPr lang="en-CA" altLang="en-US" u="sng" smtClean="0"/>
              <a:t>Partial</a:t>
            </a:r>
            <a:r>
              <a:rPr lang="en-CA" altLang="en-US" smtClean="0"/>
              <a:t> link</a:t>
            </a:r>
          </a:p>
          <a:p>
            <a:pPr marL="609600" indent="-609600">
              <a:buNone/>
            </a:pPr>
            <a:r>
              <a:rPr lang="en-CA" altLang="en-US" sz="2000"/>
              <a:t> </a:t>
            </a:r>
          </a:p>
          <a:p>
            <a:pPr marL="609600" indent="-609600">
              <a:buNone/>
            </a:pPr>
            <a:r>
              <a:rPr lang="en-CA" altLang="en-US" sz="2400"/>
              <a:t>*permanent is sometimes called non-removable</a:t>
            </a:r>
            <a:endParaRPr lang="en-CA" altLang="en-US" smtClean="0"/>
          </a:p>
          <a:p>
            <a:pPr marL="609600" indent="-609600">
              <a:buNone/>
            </a:pPr>
            <a:r>
              <a:rPr lang="en-CA" altLang="en-US" smtClean="0"/>
              <a:t>When you read the section on links, make sure you list examples that illustrate the different link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3720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 </a:t>
            </a:r>
            <a:r>
              <a:rPr lang="en-CA" altLang="en-US" sz="3600"/>
              <a:t>Characteristic 1:  Direct vs. Indirect Links</a:t>
            </a:r>
            <a:r>
              <a:rPr lang="en-CA" altLang="en-US" smtClean="0"/>
              <a:t/>
            </a:r>
            <a:br>
              <a:rPr lang="en-CA" altLang="en-US" smtClean="0"/>
            </a:br>
            <a:r>
              <a:rPr lang="en-CA" altLang="en-US" sz="2000"/>
              <a:t>Key question: do the two main pieces need anything to hold them together?</a:t>
            </a:r>
            <a:endParaRPr lang="en-CA" altLang="en-US" smtClean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1774826" y="1412876"/>
            <a:ext cx="4043363" cy="5040313"/>
          </a:xfrm>
        </p:spPr>
        <p:txBody>
          <a:bodyPr/>
          <a:lstStyle/>
          <a:p>
            <a:pPr eaLnBrk="1" hangingPunct="1"/>
            <a:r>
              <a:rPr lang="en-CA" altLang="en-US" b="1" smtClean="0"/>
              <a:t>Direct Links </a:t>
            </a:r>
            <a:r>
              <a:rPr lang="en-CA" altLang="en-US" smtClean="0"/>
              <a:t>do not require anything else to hold them together.</a:t>
            </a:r>
          </a:p>
          <a:p>
            <a:pPr eaLnBrk="1" hangingPunct="1"/>
            <a:r>
              <a:rPr lang="en-CA" altLang="en-US" smtClean="0"/>
              <a:t>Example. A jar lid or a pen cap.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438" y="1341439"/>
            <a:ext cx="450056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CA" sz="3200" b="1" kern="0" dirty="0"/>
              <a:t>Indirect Links </a:t>
            </a:r>
            <a:r>
              <a:rPr lang="en-CA" sz="3200" kern="0" dirty="0"/>
              <a:t>need something else...        (a nail, a screw, glue, a staple or tape) to hold them together:</a:t>
            </a:r>
          </a:p>
        </p:txBody>
      </p:sp>
      <p:pic>
        <p:nvPicPr>
          <p:cNvPr id="137221" name="Picture 2" descr="http://www.justbynature.com/images/containers/8oz_jelly_ja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84764"/>
            <a:ext cx="11160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4" descr="http://www.faqs.org/photo-dict/photofiles/list/4238/5661tupper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4797426"/>
            <a:ext cx="18430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3" name="Picture 6" descr="http://www.hisnibs.com/images/Monteverde/Artista/Deluxe/ArtistaDeluxePenC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084763"/>
            <a:ext cx="17843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4" name="Picture 8" descr="http://www.novus.de/buero/typo3temp/pics/646525642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6" y="5076826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10" descr="http://img.hisupplier.com/var/userImages/old/atopsun/atopsun$91292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5445126"/>
            <a:ext cx="1412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6" name="Picture 12" descr="http://1.bp.blogspot.com/_bN9se-ul_aE/S_n37jOHaMI/AAAAAAAAChI/roGzjf8gbUQ/s1600/ducttap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581526"/>
            <a:ext cx="14128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rot="5400000">
            <a:off x="3444876" y="4135438"/>
            <a:ext cx="54451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000"/>
              <a:t>Characteristic 2: Rigid vs. Flexible Links</a:t>
            </a:r>
            <a:r>
              <a:rPr lang="en-CA" altLang="en-US" smtClean="0"/>
              <a:t/>
            </a:r>
            <a:br>
              <a:rPr lang="en-CA" altLang="en-US" smtClean="0"/>
            </a:br>
            <a:r>
              <a:rPr lang="en-CA" altLang="en-US" sz="2400"/>
              <a:t>Key question: Is the link made from solid, rigid materials?</a:t>
            </a:r>
            <a:endParaRPr lang="en-CA" altLang="en-US" smtClean="0"/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1524001" y="1628776"/>
            <a:ext cx="4391025" cy="4525963"/>
          </a:xfrm>
        </p:spPr>
        <p:txBody>
          <a:bodyPr/>
          <a:lstStyle/>
          <a:p>
            <a:pPr eaLnBrk="1" hangingPunct="1"/>
            <a:r>
              <a:rPr lang="en-CA" altLang="en-US" smtClean="0"/>
              <a:t>Rigid links hold pieces together firmly, with no movement or flexibility</a:t>
            </a:r>
            <a:r>
              <a:rPr lang="en-CA" altLang="en-US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24563" y="1628776"/>
            <a:ext cx="4392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CA" sz="3200" kern="0" dirty="0"/>
              <a:t>Flexible links allow some flexibility or deformation between the pieces.</a:t>
            </a:r>
          </a:p>
        </p:txBody>
      </p:sp>
      <p:pic>
        <p:nvPicPr>
          <p:cNvPr id="138245" name="Picture 2" descr="http://static.howstuffworks.com/gif/hamm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0"/>
            <a:ext cx="2257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Box 5"/>
          <p:cNvSpPr txBox="1">
            <a:spLocks noChangeArrowheads="1"/>
          </p:cNvSpPr>
          <p:nvPr/>
        </p:nvSpPr>
        <p:spPr bwMode="auto">
          <a:xfrm>
            <a:off x="2424114" y="4724400"/>
            <a:ext cx="96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CA" altLang="en-US" sz="180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138247" name="TextBox 6"/>
          <p:cNvSpPr txBox="1">
            <a:spLocks noChangeArrowheads="1"/>
          </p:cNvSpPr>
          <p:nvPr/>
        </p:nvSpPr>
        <p:spPr bwMode="auto">
          <a:xfrm>
            <a:off x="2640013" y="5516564"/>
            <a:ext cx="1141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CA" altLang="en-US" sz="1800">
                <a:latin typeface="Arial" panose="020B0604020202020204" pitchFamily="34" charset="0"/>
              </a:rPr>
              <a:t>Handle</a:t>
            </a:r>
          </a:p>
        </p:txBody>
      </p:sp>
      <p:pic>
        <p:nvPicPr>
          <p:cNvPr id="138248" name="Picture 4" descr="http://www.streettech.com/archives_DIY/snake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37100"/>
            <a:ext cx="21224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9" name="TextBox 8"/>
          <p:cNvSpPr txBox="1">
            <a:spLocks noChangeArrowheads="1"/>
          </p:cNvSpPr>
          <p:nvPr/>
        </p:nvSpPr>
        <p:spPr bwMode="auto">
          <a:xfrm>
            <a:off x="6240464" y="4941888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CA" altLang="en-US" sz="1800">
                <a:latin typeface="Arial" panose="020B0604020202020204" pitchFamily="34" charset="0"/>
              </a:rPr>
              <a:t>Lamp</a:t>
            </a:r>
          </a:p>
        </p:txBody>
      </p:sp>
      <p:sp>
        <p:nvSpPr>
          <p:cNvPr id="138250" name="TextBox 9"/>
          <p:cNvSpPr txBox="1">
            <a:spLocks noChangeArrowheads="1"/>
          </p:cNvSpPr>
          <p:nvPr/>
        </p:nvSpPr>
        <p:spPr bwMode="auto">
          <a:xfrm>
            <a:off x="7464426" y="6308725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CA" altLang="en-US" sz="1800">
                <a:latin typeface="Arial" panose="020B0604020202020204" pitchFamily="34" charset="0"/>
              </a:rPr>
              <a:t>battery</a:t>
            </a:r>
          </a:p>
        </p:txBody>
      </p:sp>
      <p:sp>
        <p:nvSpPr>
          <p:cNvPr id="138251" name="TextBox 10"/>
          <p:cNvSpPr txBox="1">
            <a:spLocks noChangeArrowheads="1"/>
          </p:cNvSpPr>
          <p:nvPr/>
        </p:nvSpPr>
        <p:spPr bwMode="auto">
          <a:xfrm>
            <a:off x="6600826" y="5445125"/>
            <a:ext cx="169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CA" altLang="en-US" sz="1800">
                <a:latin typeface="Arial" panose="020B0604020202020204" pitchFamily="34" charset="0"/>
              </a:rPr>
              <a:t>Flexible Link</a:t>
            </a:r>
          </a:p>
        </p:txBody>
      </p:sp>
      <p:sp>
        <p:nvSpPr>
          <p:cNvPr id="138252" name="TextBox 11"/>
          <p:cNvSpPr txBox="1">
            <a:spLocks noChangeArrowheads="1"/>
          </p:cNvSpPr>
          <p:nvPr/>
        </p:nvSpPr>
        <p:spPr bwMode="auto">
          <a:xfrm>
            <a:off x="2135189" y="5013325"/>
            <a:ext cx="1423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CA" altLang="en-US" sz="1800">
                <a:latin typeface="Arial" panose="020B0604020202020204" pitchFamily="34" charset="0"/>
              </a:rPr>
              <a:t>Rigid Link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157538" y="4135438"/>
            <a:ext cx="54451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254" name="Picture 6" descr="http://www.motherearthnews.com/uploadedImages/articles/issues/2007-08-01/T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0" y="4997450"/>
            <a:ext cx="13779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5" name="TextBox 14"/>
          <p:cNvSpPr txBox="1">
            <a:spLocks noChangeArrowheads="1"/>
          </p:cNvSpPr>
          <p:nvPr/>
        </p:nvSpPr>
        <p:spPr bwMode="auto">
          <a:xfrm>
            <a:off x="8832851" y="4941888"/>
            <a:ext cx="798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Tire</a:t>
            </a: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38256" name="TextBox 15"/>
          <p:cNvSpPr txBox="1">
            <a:spLocks noChangeArrowheads="1"/>
          </p:cNvSpPr>
          <p:nvPr/>
        </p:nvSpPr>
        <p:spPr bwMode="auto">
          <a:xfrm>
            <a:off x="7967664" y="5805489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Wheel hub   </a:t>
            </a: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38257" name="TextBox 16"/>
          <p:cNvSpPr txBox="1">
            <a:spLocks noChangeArrowheads="1"/>
          </p:cNvSpPr>
          <p:nvPr/>
        </p:nvSpPr>
        <p:spPr bwMode="auto">
          <a:xfrm>
            <a:off x="7896225" y="5229225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sym typeface="Wingdings" panose="05000000000000000000" pitchFamily="2" charset="2"/>
              </a:rPr>
              <a:t>Flexible Link</a:t>
            </a:r>
            <a:endParaRPr lang="en-CA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000"/>
              <a:t> </a:t>
            </a:r>
            <a:r>
              <a:rPr lang="en-CA" altLang="en-US" sz="3200"/>
              <a:t>Characteristic 3. Removable vs. Permanent Link</a:t>
            </a:r>
            <a:r>
              <a:rPr lang="en-CA" altLang="en-US" sz="4000"/>
              <a:t/>
            </a:r>
            <a:br>
              <a:rPr lang="en-CA" altLang="en-US" sz="4000"/>
            </a:br>
            <a:r>
              <a:rPr lang="en-CA" altLang="en-US" sz="2000"/>
              <a:t>Key question:  Was the link designed to be taken apart easily?</a:t>
            </a:r>
            <a:endParaRPr lang="en-CA" altLang="en-US" sz="4000"/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683000" cy="4525963"/>
          </a:xfrm>
        </p:spPr>
        <p:txBody>
          <a:bodyPr/>
          <a:lstStyle/>
          <a:p>
            <a:pPr eaLnBrk="1" hangingPunct="1"/>
            <a:r>
              <a:rPr lang="en-CA" altLang="en-US" smtClean="0"/>
              <a:t>Removable links can be removed easily.  Screws, staples, snap together parts etc.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951538" y="1628776"/>
            <a:ext cx="4500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CA" sz="3200" kern="0" dirty="0"/>
              <a:t>Permanent links are very hard to remove.  Taking them apart usually damages them.  Glue, welds, mortar etc.</a:t>
            </a:r>
          </a:p>
        </p:txBody>
      </p:sp>
      <p:pic>
        <p:nvPicPr>
          <p:cNvPr id="139269" name="Picture 6" descr="http://www.hisnibs.com/images/Monteverde/Artista/Deluxe/ArtistaDeluxePen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308600"/>
            <a:ext cx="17843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2" descr="http://pecos-softwareworks.com/pics/utility_room/replace_cracked_12_inch_tile/angle_screwdriver_to_remove_t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5154614"/>
            <a:ext cx="226853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4" descr="http://www.chameleonparadise.com/Cage%20Wood%20Pre-Scr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68864"/>
            <a:ext cx="18145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6" descr="http://blog.makezine.com/int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221164"/>
            <a:ext cx="11890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3" name="Picture 8" descr="http://www.accessiblesystems.com/images/bul/wel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5084764"/>
            <a:ext cx="23637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5400000">
            <a:off x="3228976" y="4135438"/>
            <a:ext cx="54451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000"/>
              <a:t>Characteristic 4. Complete vs. Partial</a:t>
            </a:r>
            <a:br>
              <a:rPr lang="en-CA" altLang="en-US" sz="4000"/>
            </a:br>
            <a:r>
              <a:rPr lang="en-CA" altLang="en-US" sz="2000"/>
              <a:t>Key question: Can the parts move?</a:t>
            </a:r>
            <a:endParaRPr lang="en-CA" altLang="en-US" sz="4000"/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3609975" cy="4525963"/>
          </a:xfrm>
        </p:spPr>
        <p:txBody>
          <a:bodyPr/>
          <a:lstStyle/>
          <a:p>
            <a:pPr eaLnBrk="1" hangingPunct="1"/>
            <a:r>
              <a:rPr lang="en-CA" altLang="en-US" smtClean="0"/>
              <a:t>In a complete link, there is no possible movement between the parts.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40464" y="1700213"/>
            <a:ext cx="36099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CA" sz="3200" kern="0" dirty="0"/>
              <a:t>In a partial link there is possible movement between the parts.</a:t>
            </a:r>
          </a:p>
        </p:txBody>
      </p:sp>
      <p:pic>
        <p:nvPicPr>
          <p:cNvPr id="140293" name="Picture 2" descr="http://www.cleansealdoors.com/images/Morticed_Hinge_Swing_Door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5349876"/>
            <a:ext cx="24114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4" name="Picture 4" descr="http://www.historyforkids.org/scienceforkids/physics/machines/pictures/pencilsharpe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810126"/>
            <a:ext cx="2381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5" name="Picture 2" descr="http://static.howstuffworks.com/gif/hamme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0"/>
            <a:ext cx="2257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5400000">
            <a:off x="3228976" y="4135438"/>
            <a:ext cx="54451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297" name="Picture 4" descr="http://www.chameleonparadise.com/Cage%20Wood%20Pre-Scr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868864"/>
            <a:ext cx="18145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CA" sz="4900" b="1" dirty="0"/>
              <a:t>Link Types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The six principal </a:t>
            </a:r>
            <a:r>
              <a:rPr lang="en-CA" u="sng" dirty="0" smtClean="0"/>
              <a:t>types </a:t>
            </a:r>
            <a:r>
              <a:rPr lang="en-CA" dirty="0" smtClean="0"/>
              <a:t>of link are: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773238"/>
            <a:ext cx="8229600" cy="452596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CA" altLang="en-US" u="sng" smtClean="0"/>
              <a:t>Fixed Link (always complete)</a:t>
            </a:r>
          </a:p>
          <a:p>
            <a:pPr marL="609600" indent="-609600">
              <a:buFontTx/>
              <a:buAutoNum type="arabicPeriod"/>
            </a:pPr>
            <a:r>
              <a:rPr lang="en-CA" altLang="en-US" u="sng" smtClean="0"/>
              <a:t>Rotating Link </a:t>
            </a:r>
            <a:r>
              <a:rPr lang="en-CA" altLang="en-US" smtClean="0"/>
              <a:t>(AKA. Pivot link)</a:t>
            </a:r>
          </a:p>
          <a:p>
            <a:pPr marL="609600" indent="-609600">
              <a:buFontTx/>
              <a:buAutoNum type="arabicPeriod"/>
            </a:pPr>
            <a:r>
              <a:rPr lang="en-CA" altLang="en-US" u="sng" smtClean="0"/>
              <a:t>Sliding Link</a:t>
            </a:r>
          </a:p>
          <a:p>
            <a:pPr marL="609600" indent="-609600">
              <a:buFontTx/>
              <a:buAutoNum type="arabicPeriod"/>
            </a:pPr>
            <a:r>
              <a:rPr lang="en-CA" altLang="en-US" u="sng" smtClean="0"/>
              <a:t>Sliding &amp; Rotating link </a:t>
            </a:r>
            <a:r>
              <a:rPr lang="en-CA" altLang="en-US" smtClean="0"/>
              <a:t>(AKA Pivoting-sliding)</a:t>
            </a:r>
          </a:p>
          <a:p>
            <a:pPr marL="609600" indent="-609600">
              <a:buFontTx/>
              <a:buAutoNum type="arabicPeriod"/>
            </a:pPr>
            <a:r>
              <a:rPr lang="en-CA" altLang="en-US" u="sng" smtClean="0"/>
              <a:t>Spherical Link </a:t>
            </a:r>
            <a:r>
              <a:rPr lang="en-CA" altLang="en-US" smtClean="0"/>
              <a:t>(AKA. Ball &amp; Socket Link)</a:t>
            </a:r>
          </a:p>
          <a:p>
            <a:pPr marL="609600" indent="-609600">
              <a:buFontTx/>
              <a:buAutoNum type="arabicPeriod"/>
            </a:pPr>
            <a:r>
              <a:rPr lang="en-CA" altLang="en-US" u="sng" smtClean="0"/>
              <a:t>Helical Link</a:t>
            </a:r>
            <a:r>
              <a:rPr lang="en-CA" altLang="en-US" smtClean="0"/>
              <a:t>: (AKA. Helicoidal Link)</a:t>
            </a:r>
          </a:p>
          <a:p>
            <a:pPr marL="609600" indent="-609600">
              <a:buNone/>
            </a:pPr>
            <a:r>
              <a:rPr lang="en-CA" altLang="en-US" smtClean="0"/>
              <a:t>For each of the link types, give an example that illustrates how the link works.</a:t>
            </a:r>
          </a:p>
        </p:txBody>
      </p:sp>
    </p:spTree>
    <p:extLst>
      <p:ext uri="{BB962C8B-B14F-4D97-AF65-F5344CB8AC3E}">
        <p14:creationId xmlns:p14="http://schemas.microsoft.com/office/powerpoint/2010/main" val="15440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altLang="en-US" smtClean="0"/>
              <a:t>1. Fixed Link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There is no motion between the linked parts.</a:t>
            </a:r>
          </a:p>
          <a:p>
            <a:pPr lvl="2" eaLnBrk="1" hangingPunct="1"/>
            <a:r>
              <a:rPr lang="en-CA" altLang="en-US" smtClean="0"/>
              <a:t>Fixed links are always “</a:t>
            </a:r>
            <a:r>
              <a:rPr lang="en-CA" altLang="en-US" i="1" u="sng" smtClean="0"/>
              <a:t>complete</a:t>
            </a:r>
            <a:r>
              <a:rPr lang="en-CA" altLang="en-US" smtClean="0"/>
              <a:t>”, never “</a:t>
            </a:r>
            <a:r>
              <a:rPr lang="en-CA" altLang="en-US" i="1" u="sng" smtClean="0"/>
              <a:t>partial</a:t>
            </a:r>
            <a:r>
              <a:rPr lang="en-CA" altLang="en-US" smtClean="0"/>
              <a:t>”</a:t>
            </a:r>
          </a:p>
          <a:p>
            <a:pPr lvl="2" eaLnBrk="1" hangingPunct="1"/>
            <a:r>
              <a:rPr lang="en-CA" altLang="en-US" smtClean="0"/>
              <a:t>However they can be </a:t>
            </a:r>
            <a:r>
              <a:rPr lang="en-CA" altLang="en-US" i="1" u="sng" smtClean="0"/>
              <a:t>direct</a:t>
            </a:r>
            <a:r>
              <a:rPr lang="en-CA" altLang="en-US" smtClean="0"/>
              <a:t> or</a:t>
            </a:r>
            <a:r>
              <a:rPr lang="en-CA" altLang="en-US" i="1" u="sng" smtClean="0"/>
              <a:t> indirect</a:t>
            </a:r>
            <a:r>
              <a:rPr lang="en-CA" altLang="en-US" smtClean="0"/>
              <a:t>, </a:t>
            </a:r>
            <a:r>
              <a:rPr lang="en-CA" altLang="en-US" i="1" u="sng" smtClean="0"/>
              <a:t>rigid</a:t>
            </a:r>
            <a:r>
              <a:rPr lang="en-CA" altLang="en-US" smtClean="0"/>
              <a:t> or </a:t>
            </a:r>
            <a:r>
              <a:rPr lang="en-CA" altLang="en-US" i="1" u="sng" smtClean="0"/>
              <a:t>flexible</a:t>
            </a:r>
            <a:r>
              <a:rPr lang="en-CA" altLang="en-US" smtClean="0"/>
              <a:t>, </a:t>
            </a:r>
            <a:r>
              <a:rPr lang="en-CA" altLang="en-US" i="1" u="sng" smtClean="0"/>
              <a:t>permanent </a:t>
            </a:r>
            <a:r>
              <a:rPr lang="en-CA" altLang="en-US" smtClean="0"/>
              <a:t>or </a:t>
            </a:r>
            <a:r>
              <a:rPr lang="en-CA" altLang="en-US" i="1" u="sng" smtClean="0"/>
              <a:t>removable</a:t>
            </a:r>
          </a:p>
        </p:txBody>
      </p:sp>
      <p:pic>
        <p:nvPicPr>
          <p:cNvPr id="142340" name="Picture 2" descr="http://static.howstuffworks.com/gif/hamm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500439"/>
            <a:ext cx="2743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143251" y="3573463"/>
            <a:ext cx="1439863" cy="431800"/>
          </a:xfrm>
          <a:prstGeom prst="wedgeRectCallout">
            <a:avLst>
              <a:gd name="adj1" fmla="val -113305"/>
              <a:gd name="adj2" fmla="val 625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No motion</a:t>
            </a:r>
          </a:p>
        </p:txBody>
      </p:sp>
      <p:pic>
        <p:nvPicPr>
          <p:cNvPr id="142342" name="Picture 2" descr="http://us.123rf.com/400wm/400/400/ginaellen/ginaellen0612/ginaellen061200126/662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3844925"/>
            <a:ext cx="3376613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8616951" y="3213100"/>
            <a:ext cx="1439863" cy="431800"/>
          </a:xfrm>
          <a:prstGeom prst="wedgeRectCallout">
            <a:avLst>
              <a:gd name="adj1" fmla="val -98490"/>
              <a:gd name="adj2" fmla="val 2403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No motion</a:t>
            </a:r>
          </a:p>
        </p:txBody>
      </p:sp>
      <p:pic>
        <p:nvPicPr>
          <p:cNvPr id="142344" name="Picture 9" descr="http://t1.gstatic.com/images?q=tbn:ANd9GcSMlUYWKTYucuC-mJ9IUhvuqLTYeOjqMXc1fOangp0NYmNsYEFdY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797425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159376" y="3573463"/>
            <a:ext cx="1439863" cy="647700"/>
          </a:xfrm>
          <a:prstGeom prst="wedgeRectCallout">
            <a:avLst>
              <a:gd name="adj1" fmla="val -54920"/>
              <a:gd name="adj2" fmla="val 17412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No motion </a:t>
            </a:r>
            <a:r>
              <a:rPr lang="en-CA" sz="1600" dirty="0">
                <a:solidFill>
                  <a:schemeClr val="tx1"/>
                </a:solidFill>
              </a:rPr>
              <a:t>(when sealed)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altLang="en-US" smtClean="0"/>
              <a:t>2. Rotating Link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2063750" y="1700213"/>
            <a:ext cx="8229600" cy="4525962"/>
          </a:xfrm>
        </p:spPr>
        <p:txBody>
          <a:bodyPr/>
          <a:lstStyle/>
          <a:p>
            <a:pPr eaLnBrk="1" hangingPunct="1"/>
            <a:r>
              <a:rPr lang="en-CA" altLang="en-US" smtClean="0"/>
              <a:t>The guided part can undergo rotation around one axis. (in other words, one part can rotate).</a:t>
            </a:r>
          </a:p>
          <a:p>
            <a:pPr lvl="2" eaLnBrk="1" hangingPunct="1"/>
            <a:r>
              <a:rPr lang="en-CA" altLang="en-US" smtClean="0"/>
              <a:t>Rotating links are always </a:t>
            </a:r>
            <a:r>
              <a:rPr lang="en-CA" altLang="en-US" i="1" u="sng" smtClean="0"/>
              <a:t>partial</a:t>
            </a:r>
            <a:r>
              <a:rPr lang="en-CA" altLang="en-US" smtClean="0"/>
              <a:t>, never </a:t>
            </a:r>
            <a:r>
              <a:rPr lang="en-CA" altLang="en-US" i="1" u="sng" smtClean="0"/>
              <a:t>complete</a:t>
            </a:r>
            <a:endParaRPr lang="en-CA" altLang="en-US" u="sng" smtClean="0"/>
          </a:p>
          <a:p>
            <a:pPr lvl="2" eaLnBrk="1" hangingPunct="1"/>
            <a:r>
              <a:rPr lang="en-CA" altLang="en-US" smtClean="0"/>
              <a:t>They can be </a:t>
            </a:r>
            <a:r>
              <a:rPr lang="en-CA" altLang="en-US" i="1" u="sng" smtClean="0"/>
              <a:t>direct</a:t>
            </a:r>
            <a:r>
              <a:rPr lang="en-CA" altLang="en-US" smtClean="0"/>
              <a:t> or </a:t>
            </a:r>
            <a:r>
              <a:rPr lang="en-CA" altLang="en-US" i="1" u="sng" smtClean="0"/>
              <a:t>indirect</a:t>
            </a:r>
            <a:r>
              <a:rPr lang="en-CA" altLang="en-US" smtClean="0"/>
              <a:t>, </a:t>
            </a:r>
            <a:r>
              <a:rPr lang="en-CA" altLang="en-US" i="1" u="sng" smtClean="0"/>
              <a:t>removable</a:t>
            </a:r>
            <a:r>
              <a:rPr lang="en-CA" altLang="en-US" smtClean="0"/>
              <a:t> or </a:t>
            </a:r>
            <a:r>
              <a:rPr lang="en-CA" altLang="en-US" i="1" u="sng" smtClean="0"/>
              <a:t>permanent</a:t>
            </a:r>
            <a:r>
              <a:rPr lang="en-CA" altLang="en-US" i="1" smtClean="0"/>
              <a:t>, </a:t>
            </a:r>
            <a:r>
              <a:rPr lang="en-CA" altLang="en-US" i="1" u="sng" smtClean="0"/>
              <a:t>rigid</a:t>
            </a:r>
            <a:r>
              <a:rPr lang="en-CA" altLang="en-US" i="1" smtClean="0"/>
              <a:t> or </a:t>
            </a:r>
            <a:r>
              <a:rPr lang="en-CA" altLang="en-US" i="1" u="sng" smtClean="0"/>
              <a:t>flexible</a:t>
            </a:r>
            <a:r>
              <a:rPr lang="en-CA" altLang="en-US" i="1" smtClean="0"/>
              <a:t>.</a:t>
            </a:r>
          </a:p>
          <a:p>
            <a:pPr lvl="2" eaLnBrk="1" hangingPunct="1"/>
            <a:r>
              <a:rPr lang="en-CA" altLang="en-US" smtClean="0"/>
              <a:t>Rotating links contain a rotational guide.</a:t>
            </a:r>
          </a:p>
          <a:p>
            <a:pPr eaLnBrk="1" hangingPunct="1">
              <a:buFontTx/>
              <a:buNone/>
            </a:pPr>
            <a:r>
              <a:rPr lang="en-CA" altLang="en-US" smtClean="0"/>
              <a:t>	</a:t>
            </a:r>
          </a:p>
          <a:p>
            <a:pPr eaLnBrk="1" hangingPunct="1">
              <a:buFontTx/>
              <a:buNone/>
            </a:pPr>
            <a:r>
              <a:rPr lang="en-CA" altLang="en-US" smtClean="0"/>
              <a:t>		</a:t>
            </a:r>
          </a:p>
        </p:txBody>
      </p:sp>
      <p:pic>
        <p:nvPicPr>
          <p:cNvPr id="143364" name="Picture 2" descr="http://www.ccids.umaine.edu/resources/toolbox/images/plia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21150"/>
            <a:ext cx="31226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4" descr="http://www.happynews.com/living/livingimages/remove-door-kn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4619626"/>
            <a:ext cx="1666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ircular Arrow 5"/>
          <p:cNvSpPr/>
          <p:nvPr/>
        </p:nvSpPr>
        <p:spPr>
          <a:xfrm>
            <a:off x="6311900" y="5084763"/>
            <a:ext cx="1225550" cy="122396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 rot="7040110">
            <a:off x="1635920" y="4196557"/>
            <a:ext cx="1838325" cy="1776413"/>
          </a:xfrm>
          <a:prstGeom prst="circularArrow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6527801" y="260351"/>
            <a:ext cx="1584325" cy="165576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6449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351089" y="3933826"/>
            <a:ext cx="73025" cy="7905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805488"/>
            <a:ext cx="334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>
          <a:xfrm rot="5400000">
            <a:off x="7608095" y="5733257"/>
            <a:ext cx="73025" cy="7921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5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43476"/>
            <a:ext cx="17716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941889"/>
            <a:ext cx="43862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7175501" y="4652963"/>
            <a:ext cx="73025" cy="79216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4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altLang="en-US" smtClean="0"/>
              <a:t>3. Sliding Link</a:t>
            </a:r>
          </a:p>
        </p:txBody>
      </p:sp>
      <p:sp>
        <p:nvSpPr>
          <p:cNvPr id="144390" name="Content Placeholder 2"/>
          <p:cNvSpPr>
            <a:spLocks noGrp="1"/>
          </p:cNvSpPr>
          <p:nvPr>
            <p:ph idx="1"/>
          </p:nvPr>
        </p:nvSpPr>
        <p:spPr>
          <a:xfrm>
            <a:off x="1992313" y="1412876"/>
            <a:ext cx="8229600" cy="4525963"/>
          </a:xfrm>
        </p:spPr>
        <p:txBody>
          <a:bodyPr/>
          <a:lstStyle/>
          <a:p>
            <a:pPr eaLnBrk="1" hangingPunct="1"/>
            <a:r>
              <a:rPr lang="en-CA" altLang="en-US" smtClean="0"/>
              <a:t>The guided part can undergo translational motion on one axis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mtClean="0"/>
              <a:t>	(in other words, one part can slide.)</a:t>
            </a:r>
          </a:p>
          <a:p>
            <a:pPr lvl="2" eaLnBrk="1" hangingPunct="1"/>
            <a:r>
              <a:rPr lang="en-CA" altLang="en-US" smtClean="0"/>
              <a:t>Sliding links are always </a:t>
            </a:r>
            <a:r>
              <a:rPr lang="en-CA" altLang="en-US" i="1" u="sng" smtClean="0"/>
              <a:t>partial</a:t>
            </a:r>
            <a:r>
              <a:rPr lang="en-CA" altLang="en-US" smtClean="0"/>
              <a:t>, never </a:t>
            </a:r>
            <a:r>
              <a:rPr lang="en-CA" altLang="en-US" i="1" u="sng" smtClean="0"/>
              <a:t>complete</a:t>
            </a:r>
            <a:r>
              <a:rPr lang="en-CA" altLang="en-US" smtClean="0"/>
              <a:t>.</a:t>
            </a:r>
          </a:p>
          <a:p>
            <a:pPr lvl="2" eaLnBrk="1" hangingPunct="1"/>
            <a:r>
              <a:rPr lang="en-CA" altLang="en-US" smtClean="0"/>
              <a:t>Sliding links contain a translational guide</a:t>
            </a:r>
          </a:p>
          <a:p>
            <a:pPr eaLnBrk="1" hangingPunct="1">
              <a:buFontTx/>
              <a:buNone/>
            </a:pPr>
            <a:r>
              <a:rPr lang="en-CA" altLang="en-US" smtClean="0"/>
              <a:t>	</a:t>
            </a:r>
          </a:p>
        </p:txBody>
      </p:sp>
      <p:pic>
        <p:nvPicPr>
          <p:cNvPr id="144391" name="Picture 4" descr="http://www.thewindowpeople.net/doorpopups/images/P-15_FrenchSlidingDoo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57626"/>
            <a:ext cx="26273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-Right Arrow 6"/>
          <p:cNvSpPr/>
          <p:nvPr/>
        </p:nvSpPr>
        <p:spPr>
          <a:xfrm rot="21343747">
            <a:off x="2290764" y="4692650"/>
            <a:ext cx="1087437" cy="357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Left-Right Arrow 7"/>
          <p:cNvSpPr/>
          <p:nvPr/>
        </p:nvSpPr>
        <p:spPr>
          <a:xfrm>
            <a:off x="6167439" y="404813"/>
            <a:ext cx="4105275" cy="86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365626"/>
            <a:ext cx="615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6600826" y="4581526"/>
            <a:ext cx="2068513" cy="3794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3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-0.00486 L 0.13039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2063750" y="1484313"/>
            <a:ext cx="8229600" cy="4525962"/>
          </a:xfrm>
        </p:spPr>
        <p:txBody>
          <a:bodyPr/>
          <a:lstStyle/>
          <a:p>
            <a:pPr eaLnBrk="1" hangingPunct="1"/>
            <a:r>
              <a:rPr lang="en-CA" altLang="en-US" smtClean="0"/>
              <a:t>The guided part can undergo rotational and translational motion on the same axis.</a:t>
            </a:r>
          </a:p>
          <a:p>
            <a:pPr eaLnBrk="1" hangingPunct="1">
              <a:buFontTx/>
              <a:buNone/>
            </a:pPr>
            <a:r>
              <a:rPr lang="en-CA" altLang="en-US" smtClean="0"/>
              <a:t>	(in other words, the part can rotate and slide at the same time.)</a:t>
            </a:r>
          </a:p>
        </p:txBody>
      </p:sp>
      <p:sp>
        <p:nvSpPr>
          <p:cNvPr id="145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altLang="en-US" smtClean="0"/>
              <a:t>4. Sliding Rotating Link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4008439" y="6021389"/>
            <a:ext cx="1512887" cy="5492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Curved Down Arrow 6"/>
          <p:cNvSpPr/>
          <p:nvPr/>
        </p:nvSpPr>
        <p:spPr>
          <a:xfrm flipH="1">
            <a:off x="4295776" y="3789364"/>
            <a:ext cx="1008063" cy="1152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>
            <a:off x="8399463" y="260351"/>
            <a:ext cx="1009650" cy="1152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8832850" y="765175"/>
            <a:ext cx="1511300" cy="5476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402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868864"/>
            <a:ext cx="51435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868864"/>
            <a:ext cx="5162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868864"/>
            <a:ext cx="5162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Recycling plastic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600201"/>
            <a:ext cx="5986463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mtClean="0"/>
              <a:t>Most  of the thermoplastics listed on the last slide can be recycled, but nylon and acrylic can’t be.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mtClean="0"/>
              <a:t>The plastics must be sorted before being recycled.  Items made of plastic now have a sorting number stamped on them to make them easier to recycle</a:t>
            </a:r>
          </a:p>
          <a:p>
            <a:pPr eaLnBrk="1" hangingPunct="1">
              <a:lnSpc>
                <a:spcPct val="90000"/>
              </a:lnSpc>
            </a:pPr>
            <a:endParaRPr lang="en-CA" altLang="en-US" smtClean="0"/>
          </a:p>
          <a:p>
            <a:pPr eaLnBrk="1" hangingPunct="1">
              <a:lnSpc>
                <a:spcPct val="90000"/>
              </a:lnSpc>
            </a:pPr>
            <a:endParaRPr lang="en-CA" altLang="en-US" smtClean="0"/>
          </a:p>
        </p:txBody>
      </p:sp>
      <p:pic>
        <p:nvPicPr>
          <p:cNvPr id="128004" name="Picture 5" descr="recycle-logo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981326"/>
            <a:ext cx="2857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altLang="en-US" smtClean="0"/>
              <a:t>5. Spherical Link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The guided part can undergo rotational motion in many directions.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mtClean="0"/>
              <a:t>	(in other words, it can rotate several ways)</a:t>
            </a:r>
          </a:p>
          <a:p>
            <a:pPr lvl="2" eaLnBrk="1" hangingPunct="1"/>
            <a:r>
              <a:rPr lang="en-CA" altLang="en-US" smtClean="0"/>
              <a:t>Spherical links are always </a:t>
            </a:r>
            <a:r>
              <a:rPr lang="en-CA" altLang="en-US" i="1" u="sng" smtClean="0"/>
              <a:t>partial</a:t>
            </a:r>
            <a:r>
              <a:rPr lang="en-CA" altLang="en-US" smtClean="0"/>
              <a:t>, never </a:t>
            </a:r>
            <a:r>
              <a:rPr lang="en-CA" altLang="en-US" i="1" u="sng" smtClean="0"/>
              <a:t>complete</a:t>
            </a:r>
            <a:r>
              <a:rPr lang="en-CA" altLang="en-US" smtClean="0"/>
              <a:t>.</a:t>
            </a:r>
          </a:p>
        </p:txBody>
      </p:sp>
      <p:pic>
        <p:nvPicPr>
          <p:cNvPr id="146436" name="Picture 2" descr="http://upload.wikimedia.org/wikipedia/commons/thumb/d/d8/Joystick_black_red_petri_01.svg/619px-Joystick_black_red_petri_0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325938"/>
            <a:ext cx="261143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Quad Arrow 4"/>
          <p:cNvSpPr/>
          <p:nvPr/>
        </p:nvSpPr>
        <p:spPr>
          <a:xfrm rot="18436065">
            <a:off x="3273426" y="3762376"/>
            <a:ext cx="1439862" cy="1582737"/>
          </a:xfrm>
          <a:prstGeom prst="quadArrow">
            <a:avLst>
              <a:gd name="adj1" fmla="val 22500"/>
              <a:gd name="adj2" fmla="val 26733"/>
              <a:gd name="adj3" fmla="val 24616"/>
            </a:avLst>
          </a:prstGeom>
          <a:solidFill>
            <a:schemeClr val="accent1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46438" name="Picture 4" descr="http://www.dorlingkindersley-uk.co.uk/static/clipart/uk/dk/exp_humanbody/exp_human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062414"/>
            <a:ext cx="2474912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6" descr="http://www.saburchill.com/images02/080106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3789363"/>
            <a:ext cx="18907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Quad Arrow 7"/>
          <p:cNvSpPr/>
          <p:nvPr/>
        </p:nvSpPr>
        <p:spPr>
          <a:xfrm rot="16200000">
            <a:off x="7247732" y="188120"/>
            <a:ext cx="1439863" cy="1584325"/>
          </a:xfrm>
          <a:prstGeom prst="quadArrow">
            <a:avLst>
              <a:gd name="adj1" fmla="val 30966"/>
              <a:gd name="adj2" fmla="val 26733"/>
              <a:gd name="adj3" fmla="val 24616"/>
            </a:avLst>
          </a:prstGeom>
          <a:solidFill>
            <a:schemeClr val="accent1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7680326" y="692151"/>
            <a:ext cx="576263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1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 descr="http://people.msoe.edu/~rizza/V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860800"/>
            <a:ext cx="31527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altLang="en-US" smtClean="0"/>
              <a:t>6. Helical Link</a:t>
            </a:r>
          </a:p>
        </p:txBody>
      </p:sp>
      <p:pic>
        <p:nvPicPr>
          <p:cNvPr id="147460" name="Picture 2" descr="http://www.co.carver.mn.us/departments/LWS/images/fauc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54538"/>
            <a:ext cx="33480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3567">
            <a:off x="6862763" y="3592513"/>
            <a:ext cx="8953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7975">
            <a:off x="9096375" y="3817939"/>
            <a:ext cx="8953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6" descr="http://mrshull.com/wp-content/uploads/2009/04/scr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167314"/>
            <a:ext cx="2268537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4" name="Picture 12" descr="http://myword.info/images/sm_screw_1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-171450"/>
            <a:ext cx="19875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076700"/>
            <a:ext cx="9048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6" name="Content Placeholder 2"/>
          <p:cNvSpPr>
            <a:spLocks noGrp="1"/>
          </p:cNvSpPr>
          <p:nvPr>
            <p:ph idx="1"/>
          </p:nvPr>
        </p:nvSpPr>
        <p:spPr>
          <a:xfrm>
            <a:off x="2135188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CA" altLang="en-US" smtClean="0"/>
              <a:t>The guided part can undergo helical motion.</a:t>
            </a:r>
          </a:p>
          <a:p>
            <a:pPr eaLnBrk="1" hangingPunct="1">
              <a:buFontTx/>
              <a:buNone/>
            </a:pPr>
            <a:r>
              <a:rPr lang="en-CA" altLang="en-US" smtClean="0"/>
              <a:t>	(In other words, it twists and moves forward at the same time, like a screw.)</a:t>
            </a:r>
          </a:p>
        </p:txBody>
      </p:sp>
    </p:spTree>
    <p:extLst>
      <p:ext uri="{BB962C8B-B14F-4D97-AF65-F5344CB8AC3E}">
        <p14:creationId xmlns:p14="http://schemas.microsoft.com/office/powerpoint/2010/main" val="33217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Total of 24 possible types of link</a:t>
            </a:r>
            <a:br>
              <a:rPr lang="en-CA" altLang="en-US" smtClean="0"/>
            </a:br>
            <a:r>
              <a:rPr lang="en-CA" altLang="en-US" smtClean="0"/>
              <a:t>(but not all of them are used)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47851" y="1628775"/>
          <a:ext cx="8569325" cy="416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553"/>
                <a:gridCol w="1803993"/>
                <a:gridCol w="1440223"/>
                <a:gridCol w="1886691"/>
                <a:gridCol w="1713865"/>
              </a:tblGrid>
              <a:tr h="640129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Type of Link</a:t>
                      </a:r>
                    </a:p>
                    <a:p>
                      <a:r>
                        <a:rPr lang="en-CA" sz="1800" dirty="0" smtClean="0"/>
                        <a:t>(example)</a:t>
                      </a:r>
                      <a:endParaRPr lang="en-CA" sz="18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Direct</a:t>
                      </a:r>
                      <a:r>
                        <a:rPr lang="en-CA" sz="1800" baseline="0" dirty="0" smtClean="0"/>
                        <a:t> vs.</a:t>
                      </a:r>
                      <a:endParaRPr lang="en-CA" sz="1800" dirty="0" smtClean="0"/>
                    </a:p>
                    <a:p>
                      <a:pPr algn="ctr"/>
                      <a:r>
                        <a:rPr lang="en-CA" sz="1800" dirty="0" smtClean="0"/>
                        <a:t>indirect</a:t>
                      </a:r>
                      <a:endParaRPr lang="en-CA" sz="18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Rigid vs. </a:t>
                      </a:r>
                    </a:p>
                    <a:p>
                      <a:pPr algn="ctr"/>
                      <a:r>
                        <a:rPr lang="en-CA" sz="1800" dirty="0" smtClean="0"/>
                        <a:t>Flexible</a:t>
                      </a:r>
                      <a:endParaRPr lang="en-CA" sz="18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Permanent </a:t>
                      </a:r>
                      <a:r>
                        <a:rPr lang="en-CA" sz="1800" baseline="0" dirty="0" smtClean="0"/>
                        <a:t> vs. </a:t>
                      </a:r>
                      <a:r>
                        <a:rPr lang="en-CA" sz="1800" dirty="0" smtClean="0"/>
                        <a:t>Removable</a:t>
                      </a:r>
                      <a:endParaRPr lang="en-CA" sz="18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Complete</a:t>
                      </a:r>
                    </a:p>
                    <a:p>
                      <a:pPr algn="ctr"/>
                      <a:r>
                        <a:rPr lang="en-CA" sz="1800" dirty="0" smtClean="0"/>
                        <a:t>vs. partial</a:t>
                      </a:r>
                      <a:endParaRPr lang="en-CA" sz="1800" dirty="0"/>
                    </a:p>
                  </a:txBody>
                  <a:tcPr marL="91444" marR="91444" marT="45723" marB="45723"/>
                </a:tc>
              </a:tr>
              <a:tr h="609647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Fixed Links</a:t>
                      </a:r>
                    </a:p>
                    <a:p>
                      <a:r>
                        <a:rPr lang="en-CA" sz="1600" dirty="0" smtClean="0"/>
                        <a:t>(glue, nail, weld)</a:t>
                      </a:r>
                      <a:endParaRPr lang="en-CA" sz="16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Indirect </a:t>
                      </a:r>
                    </a:p>
                    <a:p>
                      <a:pPr algn="ctr"/>
                      <a:r>
                        <a:rPr lang="en-CA" sz="1600" b="1" dirty="0" smtClean="0"/>
                        <a:t>Direct</a:t>
                      </a:r>
                      <a:endParaRPr lang="en-CA" sz="1600" b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Rigid</a:t>
                      </a:r>
                    </a:p>
                    <a:p>
                      <a:pPr algn="ctr"/>
                      <a:r>
                        <a:rPr lang="en-CA" sz="1400" i="1" dirty="0" smtClean="0"/>
                        <a:t>(flexible)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Permanent</a:t>
                      </a:r>
                    </a:p>
                    <a:p>
                      <a:pPr algn="ctr"/>
                      <a:r>
                        <a:rPr lang="en-CA" sz="1600" b="1" i="0" dirty="0" smtClean="0"/>
                        <a:t>Removable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Complete</a:t>
                      </a:r>
                    </a:p>
                    <a:p>
                      <a:pPr algn="ctr"/>
                      <a:r>
                        <a:rPr lang="en-CA" sz="1400" i="1" dirty="0" smtClean="0">
                          <a:solidFill>
                            <a:srgbClr val="C00000"/>
                          </a:solidFill>
                        </a:rPr>
                        <a:t>Never partial!</a:t>
                      </a:r>
                      <a:endParaRPr lang="en-CA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44" marR="91444" marT="45723" marB="45723"/>
                </a:tc>
              </a:tr>
              <a:tr h="579164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Rotating Links</a:t>
                      </a:r>
                    </a:p>
                    <a:p>
                      <a:r>
                        <a:rPr lang="en-CA" sz="1400" dirty="0" smtClean="0"/>
                        <a:t>(doorknob,</a:t>
                      </a:r>
                      <a:r>
                        <a:rPr lang="en-CA" sz="1400" baseline="0" dirty="0" smtClean="0"/>
                        <a:t> scissors)</a:t>
                      </a:r>
                      <a:endParaRPr lang="en-CA" sz="1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Indirect</a:t>
                      </a:r>
                    </a:p>
                    <a:p>
                      <a:pPr algn="ctr"/>
                      <a:r>
                        <a:rPr lang="en-CA" sz="1400" i="1" dirty="0" smtClean="0"/>
                        <a:t>(Rarely  direct)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Rigid</a:t>
                      </a:r>
                    </a:p>
                    <a:p>
                      <a:pPr algn="ctr"/>
                      <a:r>
                        <a:rPr lang="en-CA" sz="1400" i="1" dirty="0" smtClean="0"/>
                        <a:t>(flexible)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Permanent</a:t>
                      </a:r>
                    </a:p>
                    <a:p>
                      <a:pPr algn="ctr"/>
                      <a:r>
                        <a:rPr lang="en-CA" sz="1400" i="1" dirty="0" smtClean="0"/>
                        <a:t>(Removable)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Partial</a:t>
                      </a:r>
                    </a:p>
                    <a:p>
                      <a:pPr algn="ctr"/>
                      <a:r>
                        <a:rPr lang="en-CA" sz="1400" i="1" dirty="0" smtClean="0">
                          <a:solidFill>
                            <a:srgbClr val="C00000"/>
                          </a:solidFill>
                        </a:rPr>
                        <a:t>Never</a:t>
                      </a:r>
                      <a:r>
                        <a:rPr lang="en-CA" sz="1400" i="1" baseline="0" dirty="0" smtClean="0">
                          <a:solidFill>
                            <a:srgbClr val="C00000"/>
                          </a:solidFill>
                        </a:rPr>
                        <a:t> Complete!</a:t>
                      </a:r>
                      <a:endParaRPr lang="en-CA" sz="14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44" marR="91444" marT="45723" marB="45723"/>
                </a:tc>
              </a:tr>
              <a:tr h="579164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Sliding Link</a:t>
                      </a:r>
                    </a:p>
                    <a:p>
                      <a:r>
                        <a:rPr lang="en-CA" sz="1400" dirty="0" smtClean="0"/>
                        <a:t>(sliding door, drawer)</a:t>
                      </a:r>
                      <a:endParaRPr lang="en-CA" sz="1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Usually</a:t>
                      </a:r>
                      <a:r>
                        <a:rPr lang="en-CA" sz="1600" b="1" dirty="0" smtClean="0"/>
                        <a:t> Indirect</a:t>
                      </a:r>
                    </a:p>
                    <a:p>
                      <a:pPr algn="ctr"/>
                      <a:r>
                        <a:rPr lang="en-CA" sz="1400" i="1" dirty="0" smtClean="0"/>
                        <a:t>(Rarely direct)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Rigid</a:t>
                      </a:r>
                    </a:p>
                    <a:p>
                      <a:pPr algn="ctr"/>
                      <a:r>
                        <a:rPr lang="en-CA" sz="1400" i="1" dirty="0" smtClean="0"/>
                        <a:t>(flexible)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Permanent </a:t>
                      </a:r>
                    </a:p>
                    <a:p>
                      <a:pPr algn="ctr"/>
                      <a:r>
                        <a:rPr lang="en-CA" sz="1600" dirty="0" smtClean="0"/>
                        <a:t>Or </a:t>
                      </a:r>
                      <a:r>
                        <a:rPr lang="en-CA" sz="1600" b="1" dirty="0" smtClean="0"/>
                        <a:t>Removable</a:t>
                      </a:r>
                      <a:endParaRPr lang="en-CA" sz="1600" b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Partial</a:t>
                      </a:r>
                    </a:p>
                    <a:p>
                      <a:pPr algn="ctr"/>
                      <a:r>
                        <a:rPr lang="en-CA" sz="1400" i="1" dirty="0" smtClean="0">
                          <a:solidFill>
                            <a:srgbClr val="C00000"/>
                          </a:solidFill>
                        </a:rPr>
                        <a:t>Never</a:t>
                      </a:r>
                      <a:r>
                        <a:rPr lang="en-CA" sz="1400" i="1" baseline="0" dirty="0" smtClean="0">
                          <a:solidFill>
                            <a:srgbClr val="C00000"/>
                          </a:solidFill>
                        </a:rPr>
                        <a:t> Complete!</a:t>
                      </a:r>
                      <a:endParaRPr lang="en-CA" sz="14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4" marR="91444" marT="45723" marB="45723"/>
                </a:tc>
              </a:tr>
              <a:tr h="594405">
                <a:tc>
                  <a:txBody>
                    <a:bodyPr/>
                    <a:lstStyle/>
                    <a:p>
                      <a:r>
                        <a:rPr lang="en-CA" sz="1700" dirty="0" smtClean="0"/>
                        <a:t>Sliding/Rotating</a:t>
                      </a:r>
                      <a:r>
                        <a:rPr lang="en-CA" sz="1600" dirty="0" smtClean="0"/>
                        <a:t> Link </a:t>
                      </a:r>
                      <a:r>
                        <a:rPr lang="en-CA" sz="1400" dirty="0" smtClean="0"/>
                        <a:t>(latch)</a:t>
                      </a:r>
                      <a:endParaRPr lang="en-CA" sz="16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baseline="0" dirty="0" smtClean="0"/>
                        <a:t>Indirect</a:t>
                      </a:r>
                    </a:p>
                    <a:p>
                      <a:pPr algn="ctr"/>
                      <a:r>
                        <a:rPr lang="en-CA" sz="1400" i="1" baseline="0" dirty="0" smtClean="0"/>
                        <a:t>(Rarely  Direct)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Rigid</a:t>
                      </a:r>
                    </a:p>
                    <a:p>
                      <a:pPr algn="ctr"/>
                      <a:r>
                        <a:rPr lang="en-CA" sz="1400" i="1" dirty="0" smtClean="0"/>
                        <a:t>(flexible)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Permanent </a:t>
                      </a:r>
                      <a:r>
                        <a:rPr lang="en-CA" sz="1600" dirty="0" smtClean="0"/>
                        <a:t>or</a:t>
                      </a:r>
                    </a:p>
                    <a:p>
                      <a:pPr algn="ctr"/>
                      <a:r>
                        <a:rPr lang="en-CA" sz="1600" b="1" dirty="0" smtClean="0"/>
                        <a:t>Removable</a:t>
                      </a:r>
                      <a:endParaRPr lang="en-CA" sz="1600" b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Partial</a:t>
                      </a:r>
                    </a:p>
                    <a:p>
                      <a:pPr algn="ctr"/>
                      <a:r>
                        <a:rPr lang="en-CA" sz="1400" i="1" dirty="0" smtClean="0">
                          <a:solidFill>
                            <a:srgbClr val="C00000"/>
                          </a:solidFill>
                        </a:rPr>
                        <a:t>Never</a:t>
                      </a:r>
                      <a:r>
                        <a:rPr lang="en-CA" sz="1400" i="1" baseline="0" dirty="0" smtClean="0">
                          <a:solidFill>
                            <a:srgbClr val="C00000"/>
                          </a:solidFill>
                        </a:rPr>
                        <a:t> Complete!</a:t>
                      </a:r>
                      <a:endParaRPr lang="en-CA" sz="14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4" marR="91444" marT="45723" marB="45723"/>
                </a:tc>
              </a:tr>
              <a:tr h="579164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Spherical Link</a:t>
                      </a:r>
                    </a:p>
                    <a:p>
                      <a:r>
                        <a:rPr lang="en-CA" sz="1400" dirty="0" smtClean="0"/>
                        <a:t>(Joysticks,</a:t>
                      </a:r>
                      <a:r>
                        <a:rPr lang="en-CA" sz="1400" baseline="0" dirty="0" smtClean="0"/>
                        <a:t> ball joints)</a:t>
                      </a:r>
                      <a:endParaRPr lang="en-CA" sz="1400" dirty="0" smtClean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Direct</a:t>
                      </a:r>
                      <a:r>
                        <a:rPr lang="en-CA" sz="1600" dirty="0" smtClean="0"/>
                        <a:t> </a:t>
                      </a:r>
                    </a:p>
                    <a:p>
                      <a:pPr algn="ctr"/>
                      <a:r>
                        <a:rPr lang="en-CA" sz="1400" i="1" dirty="0" smtClean="0"/>
                        <a:t>(Rarely Indirect)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Rigid</a:t>
                      </a:r>
                    </a:p>
                    <a:p>
                      <a:pPr algn="ctr"/>
                      <a:r>
                        <a:rPr lang="en-CA" sz="1400" i="1" dirty="0" smtClean="0"/>
                        <a:t>(flexible)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Permanent</a:t>
                      </a:r>
                    </a:p>
                    <a:p>
                      <a:pPr algn="ctr"/>
                      <a:r>
                        <a:rPr lang="en-CA" sz="1400" i="1" dirty="0" smtClean="0"/>
                        <a:t>(Removable)</a:t>
                      </a: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Partial</a:t>
                      </a:r>
                    </a:p>
                    <a:p>
                      <a:pPr algn="ctr"/>
                      <a:r>
                        <a:rPr lang="en-CA" sz="1400" i="1" dirty="0" smtClean="0">
                          <a:solidFill>
                            <a:srgbClr val="C00000"/>
                          </a:solidFill>
                        </a:rPr>
                        <a:t>Never</a:t>
                      </a:r>
                      <a:r>
                        <a:rPr lang="en-CA" sz="1400" i="1" baseline="0" dirty="0" smtClean="0">
                          <a:solidFill>
                            <a:srgbClr val="C00000"/>
                          </a:solidFill>
                        </a:rPr>
                        <a:t> Complete!</a:t>
                      </a:r>
                      <a:endParaRPr lang="en-CA" sz="14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4" marR="91444" marT="45723" marB="45723"/>
                </a:tc>
              </a:tr>
              <a:tr h="579164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Helical Links</a:t>
                      </a:r>
                    </a:p>
                    <a:p>
                      <a:r>
                        <a:rPr lang="en-CA" sz="1400" dirty="0" smtClean="0"/>
                        <a:t>(screws, faucets)</a:t>
                      </a: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Direct</a:t>
                      </a:r>
                    </a:p>
                    <a:p>
                      <a:pPr algn="ctr"/>
                      <a:r>
                        <a:rPr lang="en-CA" sz="1400" i="1" dirty="0" smtClean="0"/>
                        <a:t>(Rarely Indirect)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Rigid</a:t>
                      </a:r>
                    </a:p>
                    <a:p>
                      <a:pPr algn="ctr"/>
                      <a:r>
                        <a:rPr lang="en-CA" sz="1400" i="1" dirty="0" smtClean="0"/>
                        <a:t>(flexible)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Removable</a:t>
                      </a:r>
                    </a:p>
                    <a:p>
                      <a:pPr algn="ctr"/>
                      <a:r>
                        <a:rPr lang="en-CA" sz="1400" i="1" dirty="0" smtClean="0"/>
                        <a:t>(permanent)</a:t>
                      </a:r>
                      <a:endParaRPr lang="en-CA" sz="1400" i="1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/>
                        <a:t>Partial</a:t>
                      </a:r>
                    </a:p>
                    <a:p>
                      <a:pPr algn="ctr"/>
                      <a:r>
                        <a:rPr lang="en-CA" sz="1400" i="1" dirty="0" smtClean="0">
                          <a:solidFill>
                            <a:srgbClr val="C00000"/>
                          </a:solidFill>
                        </a:rPr>
                        <a:t>Never</a:t>
                      </a:r>
                      <a:r>
                        <a:rPr lang="en-CA" sz="1400" i="1" baseline="0" dirty="0" smtClean="0">
                          <a:solidFill>
                            <a:srgbClr val="C00000"/>
                          </a:solidFill>
                        </a:rPr>
                        <a:t> Complete!</a:t>
                      </a:r>
                      <a:endParaRPr lang="en-CA" sz="14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4" marR="91444" marT="45723" marB="45723"/>
                </a:tc>
              </a:tr>
            </a:tbl>
          </a:graphicData>
        </a:graphic>
      </p:graphicFrame>
      <p:sp>
        <p:nvSpPr>
          <p:cNvPr id="148533" name="TextBox 4"/>
          <p:cNvSpPr txBox="1">
            <a:spLocks noChangeArrowheads="1"/>
          </p:cNvSpPr>
          <p:nvPr/>
        </p:nvSpPr>
        <p:spPr bwMode="auto">
          <a:xfrm>
            <a:off x="3432176" y="5842000"/>
            <a:ext cx="103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latin typeface="Arial" panose="020B0604020202020204" pitchFamily="34" charset="0"/>
              </a:rPr>
              <a:t>Common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1">
                <a:latin typeface="Arial" panose="020B0604020202020204" pitchFamily="34" charset="0"/>
              </a:rPr>
              <a:t>(Unusual)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i="1">
                <a:solidFill>
                  <a:srgbClr val="C00000"/>
                </a:solidFill>
                <a:latin typeface="Arial" panose="020B0604020202020204" pitchFamily="34" charset="0"/>
              </a:rPr>
              <a:t>Impossible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6024564" y="1600201"/>
            <a:ext cx="4186237" cy="4525963"/>
          </a:xfrm>
        </p:spPr>
        <p:txBody>
          <a:bodyPr/>
          <a:lstStyle/>
          <a:p>
            <a:r>
              <a:rPr lang="en-CA" altLang="en-US" smtClean="0"/>
              <a:t>Helical</a:t>
            </a:r>
          </a:p>
          <a:p>
            <a:r>
              <a:rPr lang="en-CA" altLang="en-US" sz="2000"/>
              <a:t>Direct, Rigid, Removable, Partial</a:t>
            </a:r>
          </a:p>
          <a:p>
            <a:r>
              <a:rPr lang="en-CA" altLang="en-US" smtClean="0"/>
              <a:t>Sample 2</a:t>
            </a:r>
          </a:p>
        </p:txBody>
      </p:sp>
    </p:spTree>
    <p:extLst>
      <p:ext uri="{BB962C8B-B14F-4D97-AF65-F5344CB8AC3E}">
        <p14:creationId xmlns:p14="http://schemas.microsoft.com/office/powerpoint/2010/main" val="33869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Assignments</a:t>
            </a:r>
            <a:br>
              <a:rPr lang="en-CA" altLang="en-US" smtClean="0"/>
            </a:br>
            <a:r>
              <a:rPr lang="en-CA" altLang="en-US" smtClean="0"/>
              <a:t>on Links and Linking Functions.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1981200" y="1711326"/>
            <a:ext cx="8229600" cy="4525963"/>
          </a:xfrm>
        </p:spPr>
        <p:txBody>
          <a:bodyPr/>
          <a:lstStyle/>
          <a:p>
            <a:r>
              <a:rPr lang="en-CA" altLang="en-US" smtClean="0"/>
              <a:t>Workbook page 207 to 210</a:t>
            </a:r>
          </a:p>
        </p:txBody>
      </p:sp>
    </p:spTree>
    <p:extLst>
      <p:ext uri="{BB962C8B-B14F-4D97-AF65-F5344CB8AC3E}">
        <p14:creationId xmlns:p14="http://schemas.microsoft.com/office/powerpoint/2010/main" val="20018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12.6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Complex Mechanical Functions</a:t>
            </a:r>
          </a:p>
        </p:txBody>
      </p:sp>
    </p:spTree>
    <p:extLst>
      <p:ext uri="{BB962C8B-B14F-4D97-AF65-F5344CB8AC3E}">
        <p14:creationId xmlns:p14="http://schemas.microsoft.com/office/powerpoint/2010/main" val="23257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Systems and Functions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en-US" altLang="en-US" smtClean="0"/>
              <a:t>A </a:t>
            </a:r>
            <a:r>
              <a:rPr lang="en-US" altLang="en-US" u="sng" smtClean="0"/>
              <a:t>system is a set of components </a:t>
            </a:r>
            <a:r>
              <a:rPr lang="en-US" altLang="en-US" smtClean="0"/>
              <a:t>that share the </a:t>
            </a:r>
            <a:r>
              <a:rPr lang="en-US" altLang="en-US" u="sng" smtClean="0"/>
              <a:t>same function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A </a:t>
            </a:r>
            <a:r>
              <a:rPr lang="en-US" altLang="en-US" u="sng" smtClean="0"/>
              <a:t>complex mechanical function is the role </a:t>
            </a:r>
            <a:r>
              <a:rPr lang="en-US" altLang="en-US" smtClean="0"/>
              <a:t>played by a set of components in transferring motion inside a technical object.</a:t>
            </a:r>
          </a:p>
          <a:p>
            <a:pPr lvl="1" eaLnBrk="1" hangingPunct="1"/>
            <a:r>
              <a:rPr lang="en-US" altLang="en-US" smtClean="0"/>
              <a:t>There are two types of complex mechanical function:</a:t>
            </a:r>
          </a:p>
          <a:p>
            <a:pPr lvl="2" eaLnBrk="1" hangingPunct="1"/>
            <a:r>
              <a:rPr lang="en-US" altLang="en-US" sz="2800"/>
              <a:t>1. Motion </a:t>
            </a:r>
            <a:r>
              <a:rPr lang="en-US" altLang="en-US" sz="2800" u="sng"/>
              <a:t>Transmission</a:t>
            </a:r>
          </a:p>
          <a:p>
            <a:pPr lvl="2" eaLnBrk="1" hangingPunct="1"/>
            <a:r>
              <a:rPr lang="en-US" altLang="en-US" sz="2800"/>
              <a:t>2. Motion </a:t>
            </a:r>
            <a:r>
              <a:rPr lang="en-US" altLang="en-US" sz="2800" u="sng"/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2683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 Motion Transmission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US" altLang="en-US" smtClean="0"/>
              <a:t>Motion transmission occurs when motion is relayed from one part to another without changing the nature of the motion</a:t>
            </a:r>
          </a:p>
          <a:p>
            <a:pPr lvl="1" eaLnBrk="1" hangingPunct="1"/>
            <a:r>
              <a:rPr lang="en-US" altLang="en-US" smtClean="0"/>
              <a:t>In other words, if the first part rotates and the second part rotates it is </a:t>
            </a:r>
            <a:r>
              <a:rPr lang="en-US" altLang="en-US" u="sng" smtClean="0"/>
              <a:t>transmission</a:t>
            </a:r>
            <a:r>
              <a:rPr lang="en-US" altLang="en-US" smtClean="0"/>
              <a:t>.</a:t>
            </a:r>
          </a:p>
          <a:p>
            <a:pPr lvl="1" eaLnBrk="1" hangingPunct="1"/>
            <a:r>
              <a:rPr lang="en-US" altLang="en-US" smtClean="0"/>
              <a:t>If the first part slides (translates) and the second part slides it is still </a:t>
            </a:r>
            <a:r>
              <a:rPr lang="en-US" altLang="en-US" u="sng" smtClean="0"/>
              <a:t>transmission</a:t>
            </a:r>
          </a:p>
          <a:p>
            <a:pPr lvl="1" eaLnBrk="1" hangingPunct="1"/>
            <a:r>
              <a:rPr lang="en-US" altLang="en-US" smtClean="0"/>
              <a:t>But if the first part rotates and the second part slides, it’s not motion transmission (it’s </a:t>
            </a:r>
            <a:r>
              <a:rPr lang="en-US" altLang="en-US" u="sng" smtClean="0"/>
              <a:t>transformation</a:t>
            </a:r>
            <a:r>
              <a:rPr lang="en-US" altLang="en-US" smtClean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8896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Examples of Motion Transmission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1992313" y="1341438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Friction Gears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Simple Gears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Belt and Pulley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Chain &amp; Sprocket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Worm and Gear</a:t>
            </a:r>
          </a:p>
        </p:txBody>
      </p:sp>
      <p:sp>
        <p:nvSpPr>
          <p:cNvPr id="4" name="Oval 3"/>
          <p:cNvSpPr/>
          <p:nvPr/>
        </p:nvSpPr>
        <p:spPr>
          <a:xfrm>
            <a:off x="5303839" y="1125539"/>
            <a:ext cx="1152525" cy="1150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Gear 1</a:t>
            </a:r>
          </a:p>
        </p:txBody>
      </p:sp>
      <p:sp>
        <p:nvSpPr>
          <p:cNvPr id="5" name="Oval 4"/>
          <p:cNvSpPr/>
          <p:nvPr/>
        </p:nvSpPr>
        <p:spPr>
          <a:xfrm>
            <a:off x="6456363" y="1341438"/>
            <a:ext cx="792162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/>
              <a:t>Gear</a:t>
            </a:r>
            <a:r>
              <a:rPr lang="en-CA" dirty="0"/>
              <a:t> 2</a:t>
            </a:r>
          </a:p>
        </p:txBody>
      </p:sp>
      <p:pic>
        <p:nvPicPr>
          <p:cNvPr id="146443" name="Picture 11" descr="http://www.f-lohmueller.de/pov_tut/animate/im/Bike_Chain_053ct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4652964"/>
            <a:ext cx="21605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5" name="Picture 13" descr="http://www.ericalbrecht.com/technic/fund/wor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833938"/>
            <a:ext cx="27003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888163" y="3213101"/>
            <a:ext cx="1223962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Pulley 1</a:t>
            </a:r>
          </a:p>
        </p:txBody>
      </p:sp>
      <p:sp>
        <p:nvSpPr>
          <p:cNvPr id="14" name="Oval 13"/>
          <p:cNvSpPr/>
          <p:nvPr/>
        </p:nvSpPr>
        <p:spPr>
          <a:xfrm>
            <a:off x="9336089" y="3429001"/>
            <a:ext cx="93662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/>
              <a:t>Pulley</a:t>
            </a:r>
            <a:r>
              <a:rPr lang="en-CA" dirty="0"/>
              <a:t> 2</a:t>
            </a:r>
          </a:p>
        </p:txBody>
      </p:sp>
      <p:cxnSp>
        <p:nvCxnSpPr>
          <p:cNvPr id="16" name="Straight Connector 15"/>
          <p:cNvCxnSpPr>
            <a:stCxn id="11" idx="0"/>
            <a:endCxn id="14" idx="0"/>
          </p:cNvCxnSpPr>
          <p:nvPr/>
        </p:nvCxnSpPr>
        <p:spPr>
          <a:xfrm rot="16200000" flipH="1">
            <a:off x="8544719" y="2169319"/>
            <a:ext cx="215900" cy="230346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</p:cNvCxnSpPr>
          <p:nvPr/>
        </p:nvCxnSpPr>
        <p:spPr>
          <a:xfrm rot="5400000" flipH="1" flipV="1">
            <a:off x="8562975" y="3303588"/>
            <a:ext cx="71438" cy="219551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470" name="Picture 14" descr="http://www.gifandgif.eu/animated_gif/Gears/Animated%20Gif%20Gears%20(16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420939"/>
            <a:ext cx="1268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2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  <p:bldP spid="4" grpId="0" animBg="1" autoUpdateAnimBg="0"/>
      <p:bldP spid="4" grpId="1" animBg="1"/>
      <p:bldP spid="5" grpId="0" animBg="1" autoUpdateAnimBg="0"/>
      <p:bldP spid="5" grpId="1" animBg="1"/>
      <p:bldP spid="11" grpId="0" animBg="1" autoUpdateAnimBg="0"/>
      <p:bldP spid="11" grpId="1" animBg="1"/>
      <p:bldP spid="14" grpId="0" animBg="1" autoUpdateAnimBg="0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Notice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>
          <a:xfrm>
            <a:off x="1919288" y="1341438"/>
            <a:ext cx="8229600" cy="5256212"/>
          </a:xfrm>
        </p:spPr>
        <p:txBody>
          <a:bodyPr/>
          <a:lstStyle/>
          <a:p>
            <a:pPr eaLnBrk="1" hangingPunct="1"/>
            <a:r>
              <a:rPr lang="en-US" altLang="en-US" smtClean="0"/>
              <a:t>All the transmission systems shown on the previous slide changed a </a:t>
            </a:r>
            <a:r>
              <a:rPr lang="en-US" altLang="en-US" u="sng" smtClean="0"/>
              <a:t>rotation</a:t>
            </a:r>
            <a:r>
              <a:rPr lang="en-US" altLang="en-US" smtClean="0"/>
              <a:t> in one part into a </a:t>
            </a:r>
            <a:r>
              <a:rPr lang="en-US" altLang="en-US" u="sng" smtClean="0"/>
              <a:t>rotation</a:t>
            </a:r>
            <a:r>
              <a:rPr lang="en-US" altLang="en-US" smtClean="0"/>
              <a:t> in another part.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/>
              <a:t>Rotation </a:t>
            </a:r>
            <a:r>
              <a:rPr lang="en-US" altLang="en-US" sz="4000">
                <a:sym typeface="Wingdings" panose="05000000000000000000" pitchFamily="2" charset="2"/>
              </a:rPr>
              <a:t> Rotation = Transmission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ym typeface="Wingdings" panose="05000000000000000000" pitchFamily="2" charset="2"/>
              </a:rPr>
              <a:t> 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ym typeface="Wingdings" panose="05000000000000000000" pitchFamily="2" charset="2"/>
              </a:rPr>
              <a:t>Although none of the systems illustrated this, the following would also be true:</a:t>
            </a:r>
            <a:endParaRPr lang="en-US" altLang="en-US" sz="4000">
              <a:sym typeface="Wingdings" panose="05000000000000000000" pitchFamily="2" charset="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>
                <a:sym typeface="Wingdings" panose="05000000000000000000" pitchFamily="2" charset="2"/>
              </a:rPr>
              <a:t>Translation  Translation = Transmission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311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Chapter 12.5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Guides and Links in Technical Objects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29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Speed Change in Transmission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>
          <a:xfrm>
            <a:off x="1992314" y="1600200"/>
            <a:ext cx="8218487" cy="4852988"/>
          </a:xfrm>
        </p:spPr>
        <p:txBody>
          <a:bodyPr/>
          <a:lstStyle/>
          <a:p>
            <a:r>
              <a:rPr lang="en-CA" altLang="en-US" smtClean="0"/>
              <a:t>One of the useful things about motion transmission is that it can change the speed of a rotation.</a:t>
            </a:r>
          </a:p>
          <a:p>
            <a:r>
              <a:rPr lang="en-CA" altLang="en-US" smtClean="0"/>
              <a:t>In general, the larger wheels in transmission systems move slower, the smaller wheels move faster.</a:t>
            </a:r>
          </a:p>
          <a:p>
            <a:r>
              <a:rPr lang="en-CA" altLang="en-US" smtClean="0"/>
              <a:t>Larger/more teeth on the driver  or smaller/less teeth on driven component causes a speed increase.</a:t>
            </a:r>
          </a:p>
        </p:txBody>
      </p:sp>
    </p:spTree>
    <p:extLst>
      <p:ext uri="{BB962C8B-B14F-4D97-AF65-F5344CB8AC3E}">
        <p14:creationId xmlns:p14="http://schemas.microsoft.com/office/powerpoint/2010/main" val="42535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5" name="Picture 11" descr="http://image.made-in-china.com/2f0j00TeEQNpYMFGgu/Car-Repair-Tools-Scissor-Car-Jack-81005B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941888"/>
            <a:ext cx="26257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Motion Transformation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Crank and Slider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Rack and Pinion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Cam and Follower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Screw Gear</a:t>
            </a:r>
          </a:p>
        </p:txBody>
      </p:sp>
      <p:pic>
        <p:nvPicPr>
          <p:cNvPr id="148487" name="Picture 7" descr="http://upload.wikimedia.org/wikipedia/commons/6/68/Rack_and_pinion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276476"/>
            <a:ext cx="1524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9" name="Picture 9" descr="http://www.ul.ie/~kirwanp/knifeedge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420938"/>
            <a:ext cx="4392612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7" name="Picture 9" descr="http://www.lizarum.com/assignments/physical_computing/images/mechanisms/crank/crank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1268413"/>
            <a:ext cx="2143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0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motion transformation systems shown  changed the nature of the motion from rotation to translation.</a:t>
            </a:r>
          </a:p>
          <a:p>
            <a:pPr eaLnBrk="1" hangingPunct="1"/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/>
              <a:t>Rotation </a:t>
            </a:r>
            <a:r>
              <a:rPr lang="en-US" altLang="en-US" sz="3600">
                <a:sym typeface="Wingdings" panose="05000000000000000000" pitchFamily="2" charset="2"/>
              </a:rPr>
              <a:t> Translation = Transformation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>
                <a:sym typeface="Wingdings" panose="05000000000000000000" pitchFamily="2" charset="2"/>
              </a:rPr>
              <a:t>Translation  Rotation = Transformation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21975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Assignments on Complex Mechanical Functions</a:t>
            </a: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Read pages 389 to 398 in your text book.</a:t>
            </a:r>
          </a:p>
          <a:p>
            <a:r>
              <a:rPr lang="en-CA" altLang="en-US" smtClean="0"/>
              <a:t>Pages 211 to 218.</a:t>
            </a:r>
          </a:p>
          <a:p>
            <a:pPr>
              <a:buFont typeface="Arial" panose="020B0604020202020204" pitchFamily="34" charset="0"/>
              <a:buNone/>
            </a:pPr>
            <a:r>
              <a:rPr lang="en-CA" altLang="en-US" smtClean="0"/>
              <a:t>Reminders:</a:t>
            </a:r>
          </a:p>
          <a:p>
            <a:r>
              <a:rPr lang="en-CA" altLang="en-US" b="1" u="sng" smtClean="0"/>
              <a:t>Test soon</a:t>
            </a:r>
            <a:r>
              <a:rPr lang="en-CA" altLang="en-US" smtClean="0"/>
              <a:t>.  See blackboard for the date and record it in your agenda.</a:t>
            </a:r>
          </a:p>
          <a:p>
            <a:r>
              <a:rPr lang="en-CA" altLang="en-US" smtClean="0"/>
              <a:t>Also, all pages in the purple “technology” section of your workbook (up to page 218) will be due soon. Dates will be put on blackboard.</a:t>
            </a:r>
          </a:p>
        </p:txBody>
      </p:sp>
    </p:spTree>
    <p:extLst>
      <p:ext uri="{BB962C8B-B14F-4D97-AF65-F5344CB8AC3E}">
        <p14:creationId xmlns:p14="http://schemas.microsoft.com/office/powerpoint/2010/main" val="32481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Video Examples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>
                <a:hlinkClick r:id="rId2"/>
              </a:rPr>
              <a:t>Gears</a:t>
            </a:r>
            <a:endParaRPr lang="en-CA" altLang="en-US" smtClean="0"/>
          </a:p>
          <a:p>
            <a:r>
              <a:rPr lang="en-CA" altLang="en-US" smtClean="0">
                <a:hlinkClick r:id="rId3"/>
              </a:rPr>
              <a:t>Pulleys</a:t>
            </a:r>
            <a:endParaRPr lang="en-CA" altLang="en-US" smtClean="0"/>
          </a:p>
          <a:p>
            <a:r>
              <a:rPr lang="en-CA" altLang="en-US" smtClean="0">
                <a:hlinkClick r:id="rId4"/>
              </a:rPr>
              <a:t>Worm Gear Speed Reducer </a:t>
            </a:r>
            <a:r>
              <a:rPr lang="en-CA" altLang="en-US" smtClean="0"/>
              <a:t>(with belt and pulley and chain &amp; sprocket attachments)</a:t>
            </a:r>
          </a:p>
          <a:p>
            <a:r>
              <a:rPr lang="en-CA" altLang="en-US" smtClean="0">
                <a:hlinkClick r:id="rId5"/>
              </a:rPr>
              <a:t>Rack &amp; Pinion </a:t>
            </a:r>
            <a:r>
              <a:rPr lang="en-CA" altLang="en-US" smtClean="0"/>
              <a:t>with Slider-crank</a:t>
            </a:r>
          </a:p>
          <a:p>
            <a:r>
              <a:rPr lang="en-CA" altLang="en-US" smtClean="0"/>
              <a:t>A </a:t>
            </a:r>
            <a:r>
              <a:rPr lang="en-CA" altLang="en-US" smtClean="0">
                <a:hlinkClick r:id="rId6"/>
              </a:rPr>
              <a:t>Camshaft </a:t>
            </a:r>
            <a:r>
              <a:rPr lang="en-CA" altLang="en-US" smtClean="0"/>
              <a:t>(Cams and followers)</a:t>
            </a:r>
          </a:p>
          <a:p>
            <a:r>
              <a:rPr lang="en-CA" altLang="en-US" smtClean="0">
                <a:hlinkClick r:id="rId7"/>
              </a:rPr>
              <a:t>Camshaft operating a valve </a:t>
            </a:r>
            <a:r>
              <a:rPr lang="en-CA" altLang="en-US" smtClean="0"/>
              <a:t>(like a car engine)</a:t>
            </a:r>
          </a:p>
        </p:txBody>
      </p:sp>
    </p:spTree>
    <p:extLst>
      <p:ext uri="{BB962C8B-B14F-4D97-AF65-F5344CB8AC3E}">
        <p14:creationId xmlns:p14="http://schemas.microsoft.com/office/powerpoint/2010/main" val="9835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425575"/>
          </a:xfrm>
        </p:spPr>
        <p:txBody>
          <a:bodyPr/>
          <a:lstStyle/>
          <a:p>
            <a:r>
              <a:rPr lang="en-CA" altLang="en-US" smtClean="0"/>
              <a:t>Electricity</a:t>
            </a:r>
            <a:br>
              <a:rPr lang="en-CA" altLang="en-US" smtClean="0"/>
            </a:b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16113"/>
            <a:ext cx="8229600" cy="42100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CA" dirty="0" smtClean="0"/>
              <a:t>Electricity comes from the flow of electrons.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Electrons are the negative particles in atoms.</a:t>
            </a:r>
          </a:p>
          <a:p>
            <a:pPr>
              <a:buFont typeface="Arial" charset="0"/>
              <a:buChar char="•"/>
              <a:defRPr/>
            </a:pPr>
            <a:r>
              <a:rPr lang="en-CA" dirty="0" smtClean="0"/>
              <a:t>Electrons flow through conductors, such as the metal in wires.</a:t>
            </a:r>
          </a:p>
          <a:p>
            <a:pPr>
              <a:buFont typeface="Arial" charset="0"/>
              <a:buNone/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An electric current is the orderly flow of negatively charged electrons.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Two types of Electric Current</a:t>
            </a:r>
          </a:p>
        </p:txBody>
      </p:sp>
      <p:sp>
        <p:nvSpPr>
          <p:cNvPr id="4" name="Can 3"/>
          <p:cNvSpPr/>
          <p:nvPr/>
        </p:nvSpPr>
        <p:spPr>
          <a:xfrm rot="5400000">
            <a:off x="5772150" y="-2187575"/>
            <a:ext cx="647700" cy="9144000"/>
          </a:xfrm>
          <a:prstGeom prst="can">
            <a:avLst>
              <a:gd name="adj" fmla="val 39458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5" name="Can 4"/>
          <p:cNvSpPr/>
          <p:nvPr/>
        </p:nvSpPr>
        <p:spPr>
          <a:xfrm rot="5400000">
            <a:off x="5789613" y="387351"/>
            <a:ext cx="612775" cy="9144000"/>
          </a:xfrm>
          <a:prstGeom prst="can">
            <a:avLst>
              <a:gd name="adj" fmla="val 39458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236662" y="2205039"/>
            <a:ext cx="287338" cy="2873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/>
              <a:t>–</a:t>
            </a:r>
          </a:p>
        </p:txBody>
      </p:sp>
      <p:sp>
        <p:nvSpPr>
          <p:cNvPr id="10" name="Oval 9"/>
          <p:cNvSpPr/>
          <p:nvPr/>
        </p:nvSpPr>
        <p:spPr>
          <a:xfrm>
            <a:off x="1236662" y="2276476"/>
            <a:ext cx="287338" cy="2889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/>
              <a:t>–</a:t>
            </a:r>
          </a:p>
        </p:txBody>
      </p:sp>
      <p:sp>
        <p:nvSpPr>
          <p:cNvPr id="11" name="Oval 10"/>
          <p:cNvSpPr/>
          <p:nvPr/>
        </p:nvSpPr>
        <p:spPr>
          <a:xfrm>
            <a:off x="1236662" y="2205039"/>
            <a:ext cx="287338" cy="2873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/>
              <a:t>–</a:t>
            </a:r>
          </a:p>
        </p:txBody>
      </p:sp>
      <p:sp>
        <p:nvSpPr>
          <p:cNvPr id="12" name="Oval 11"/>
          <p:cNvSpPr/>
          <p:nvPr/>
        </p:nvSpPr>
        <p:spPr>
          <a:xfrm>
            <a:off x="1236662" y="2205039"/>
            <a:ext cx="287338" cy="2873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/>
              <a:t>–</a:t>
            </a:r>
          </a:p>
        </p:txBody>
      </p:sp>
      <p:sp>
        <p:nvSpPr>
          <p:cNvPr id="15" name="Oval 14"/>
          <p:cNvSpPr/>
          <p:nvPr/>
        </p:nvSpPr>
        <p:spPr>
          <a:xfrm>
            <a:off x="3575051" y="4868864"/>
            <a:ext cx="288925" cy="2889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/>
              <a:t>–</a:t>
            </a:r>
          </a:p>
        </p:txBody>
      </p:sp>
      <p:sp>
        <p:nvSpPr>
          <p:cNvPr id="16" name="Oval 15"/>
          <p:cNvSpPr/>
          <p:nvPr/>
        </p:nvSpPr>
        <p:spPr>
          <a:xfrm>
            <a:off x="6456364" y="4868864"/>
            <a:ext cx="287337" cy="2889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/>
              <a:t>–</a:t>
            </a:r>
          </a:p>
        </p:txBody>
      </p:sp>
      <p:sp>
        <p:nvSpPr>
          <p:cNvPr id="17" name="Oval 16"/>
          <p:cNvSpPr/>
          <p:nvPr/>
        </p:nvSpPr>
        <p:spPr>
          <a:xfrm>
            <a:off x="8904289" y="4868864"/>
            <a:ext cx="287337" cy="2889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/>
              <a:t>–</a:t>
            </a:r>
          </a:p>
        </p:txBody>
      </p:sp>
      <p:sp>
        <p:nvSpPr>
          <p:cNvPr id="18" name="Oval 17"/>
          <p:cNvSpPr/>
          <p:nvPr/>
        </p:nvSpPr>
        <p:spPr>
          <a:xfrm>
            <a:off x="12660313" y="4868864"/>
            <a:ext cx="288925" cy="2889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/>
              <a:t>–</a:t>
            </a:r>
          </a:p>
        </p:txBody>
      </p:sp>
      <p:sp>
        <p:nvSpPr>
          <p:cNvPr id="19" name="Oval 18"/>
          <p:cNvSpPr/>
          <p:nvPr/>
        </p:nvSpPr>
        <p:spPr>
          <a:xfrm>
            <a:off x="1236662" y="4868864"/>
            <a:ext cx="287338" cy="2889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/>
              <a:t>–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74825" y="2781300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b="1">
                <a:latin typeface="Arial" panose="020B0604020202020204" pitchFamily="34" charset="0"/>
              </a:rPr>
              <a:t>Direct Current (DC) </a:t>
            </a:r>
            <a:r>
              <a:rPr lang="en-CA" altLang="en-US" sz="1800">
                <a:latin typeface="Arial" panose="020B0604020202020204" pitchFamily="34" charset="0"/>
              </a:rPr>
              <a:t>is the kind that comes from a battery.  The electrical systems in your car use Direct Current.  In Direct Current all the electrons move in the same direction all the time.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74825" y="5373689"/>
            <a:ext cx="8642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b="1">
                <a:latin typeface="Arial" panose="020B0604020202020204" pitchFamily="34" charset="0"/>
              </a:rPr>
              <a:t>Alternating Current (AC) </a:t>
            </a:r>
            <a:r>
              <a:rPr lang="en-CA" altLang="en-US" sz="1800">
                <a:latin typeface="Arial" panose="020B0604020202020204" pitchFamily="34" charset="0"/>
              </a:rPr>
              <a:t>is the kind that comes from a generator.  The electrical systems in your house use AC.  In Alternating Current the electrons move back and forth many times per second (60 Hz in North America).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2401" y="2060575"/>
            <a:ext cx="1027113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838" y="4652963"/>
            <a:ext cx="1028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Wire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295775" y="1700214"/>
            <a:ext cx="3168650" cy="2889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Left-Right Arrow 24"/>
          <p:cNvSpPr/>
          <p:nvPr/>
        </p:nvSpPr>
        <p:spPr>
          <a:xfrm>
            <a:off x="4295775" y="4292601"/>
            <a:ext cx="3384550" cy="28892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8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59259E-6 L 1 -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59259E-6 L 1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59259E-6 L 1 -2.5925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59259E-6 L 1 -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2622 1.48148E-6 L 0.31094 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5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2622 1.48148E-6 L 0.31094 1.4814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5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2622 1.48148E-6 L 0.31094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58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2622 1.48148E-6 L 0.31094 1.48148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5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2622 1.48148E-6 L 0.31094 1.4814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/>
      <p:bldP spid="21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>
          <a:xfrm>
            <a:off x="1992313" y="1"/>
            <a:ext cx="8229600" cy="981075"/>
          </a:xfrm>
        </p:spPr>
        <p:txBody>
          <a:bodyPr/>
          <a:lstStyle/>
          <a:p>
            <a:r>
              <a:rPr lang="en-CA" altLang="en-US" smtClean="0"/>
              <a:t>Parts of an Electric Circuit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>
          <a:xfrm>
            <a:off x="1992313" y="908050"/>
            <a:ext cx="8229600" cy="5949950"/>
          </a:xfrm>
        </p:spPr>
        <p:txBody>
          <a:bodyPr/>
          <a:lstStyle/>
          <a:p>
            <a:r>
              <a:rPr lang="en-CA" altLang="en-US" b="1" smtClean="0"/>
              <a:t>Power Supply:  </a:t>
            </a:r>
            <a:r>
              <a:rPr lang="en-CA" altLang="en-US" smtClean="0"/>
              <a:t>The component that produces the electric current in a circuit.  </a:t>
            </a:r>
            <a:endParaRPr lang="en-CA" altLang="en-US" sz="3600"/>
          </a:p>
          <a:p>
            <a:pPr lvl="2"/>
            <a:r>
              <a:rPr lang="en-CA" altLang="en-US" sz="2800"/>
              <a:t>This can be a battery, a generator, a solar panel, or similar device.</a:t>
            </a:r>
          </a:p>
          <a:p>
            <a:r>
              <a:rPr lang="en-CA" altLang="en-US" b="1" smtClean="0"/>
              <a:t>Conductors: </a:t>
            </a:r>
            <a:r>
              <a:rPr lang="en-CA" altLang="en-US" smtClean="0"/>
              <a:t>Transmits the electrical current from one part of the circuit to another. </a:t>
            </a:r>
            <a:endParaRPr lang="en-CA" altLang="en-US" sz="3600"/>
          </a:p>
          <a:p>
            <a:pPr lvl="2"/>
            <a:r>
              <a:rPr lang="en-CA" altLang="en-US" sz="2800"/>
              <a:t>These are usually wires or metal strips.</a:t>
            </a:r>
          </a:p>
          <a:p>
            <a:r>
              <a:rPr lang="en-CA" altLang="en-US" b="1" smtClean="0"/>
              <a:t>Insulation:  </a:t>
            </a:r>
            <a:r>
              <a:rPr lang="en-CA" altLang="en-US" smtClean="0"/>
              <a:t>Blocks an electrical current.</a:t>
            </a:r>
            <a:endParaRPr lang="en-CA" altLang="en-US" sz="3600"/>
          </a:p>
          <a:p>
            <a:pPr lvl="2"/>
            <a:r>
              <a:rPr lang="en-CA" altLang="en-US" sz="2800"/>
              <a:t>The coating on wires, or the plastic caps on joined wires.</a:t>
            </a:r>
          </a:p>
        </p:txBody>
      </p:sp>
    </p:spTree>
    <p:extLst>
      <p:ext uri="{BB962C8B-B14F-4D97-AF65-F5344CB8AC3E}">
        <p14:creationId xmlns:p14="http://schemas.microsoft.com/office/powerpoint/2010/main" val="15812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r>
              <a:rPr lang="en-CA" altLang="en-US" b="1"/>
              <a:t>Load: </a:t>
            </a:r>
            <a:r>
              <a:rPr lang="en-CA" altLang="en-US"/>
              <a:t>Transforms electrical energy into another type of energy</a:t>
            </a:r>
          </a:p>
          <a:p>
            <a:pPr lvl="2"/>
            <a:r>
              <a:rPr lang="en-CA" altLang="en-US" smtClean="0"/>
              <a:t>Examples include light bulbs, heaters, motors, etc.</a:t>
            </a:r>
          </a:p>
          <a:p>
            <a:r>
              <a:rPr lang="en-CA" altLang="en-US" b="1"/>
              <a:t>Controls: </a:t>
            </a:r>
            <a:r>
              <a:rPr lang="en-CA" altLang="en-US"/>
              <a:t>The switches and devices that control the circuit.</a:t>
            </a:r>
          </a:p>
          <a:p>
            <a:pPr lvl="2"/>
            <a:r>
              <a:rPr lang="en-CA" altLang="en-US" smtClean="0"/>
              <a:t>Push button switches, dimmer switches, rocker switches, magnetic switches,  etc. </a:t>
            </a:r>
          </a:p>
          <a:p>
            <a:r>
              <a:rPr lang="en-CA" altLang="en-US" b="1"/>
              <a:t>Protection:  </a:t>
            </a:r>
            <a:r>
              <a:rPr lang="en-CA" altLang="en-US"/>
              <a:t>The components that automatically interrupt the flow of current in an emergency.</a:t>
            </a:r>
          </a:p>
          <a:p>
            <a:pPr lvl="2"/>
            <a:r>
              <a:rPr lang="en-CA" altLang="en-US" smtClean="0"/>
              <a:t>Examples include fuses and circuit breakers</a:t>
            </a:r>
          </a:p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2438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altLang="en-US" smtClean="0"/>
              <a:t>Symbols of Electrical Components</a:t>
            </a:r>
            <a:br>
              <a:rPr lang="en-CA" altLang="en-US" smtClean="0"/>
            </a:br>
            <a:r>
              <a:rPr lang="en-CA" altLang="en-US" sz="3600"/>
              <a:t>(for use in circuit diagrams)</a:t>
            </a:r>
            <a:endParaRPr lang="en-CA" altLang="en-US" smtClean="0"/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3538538" cy="4781550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n-CA" altLang="en-US" smtClean="0"/>
              <a:t>Power Supplies:</a:t>
            </a:r>
          </a:p>
          <a:p>
            <a:pPr>
              <a:spcBef>
                <a:spcPts val="4200"/>
              </a:spcBef>
            </a:pPr>
            <a:r>
              <a:rPr lang="en-CA" altLang="en-US" smtClean="0"/>
              <a:t>Conductor wires:</a:t>
            </a:r>
          </a:p>
          <a:p>
            <a:pPr>
              <a:spcBef>
                <a:spcPts val="4200"/>
              </a:spcBef>
            </a:pPr>
            <a:r>
              <a:rPr lang="en-CA" altLang="en-US" smtClean="0"/>
              <a:t>Loads:</a:t>
            </a:r>
          </a:p>
          <a:p>
            <a:pPr>
              <a:spcBef>
                <a:spcPts val="4200"/>
              </a:spcBef>
            </a:pPr>
            <a:r>
              <a:rPr lang="en-CA" altLang="en-US" smtClean="0"/>
              <a:t>Controls: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2708275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6" y="1484314"/>
            <a:ext cx="8747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382714"/>
            <a:ext cx="6096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41287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6" name="TextBox 8"/>
          <p:cNvSpPr txBox="1">
            <a:spLocks noChangeArrowheads="1"/>
          </p:cNvSpPr>
          <p:nvPr/>
        </p:nvSpPr>
        <p:spPr bwMode="auto">
          <a:xfrm>
            <a:off x="5448301" y="2133601"/>
            <a:ext cx="432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Direct Current (battery)    	     Alternating Current (generator)</a:t>
            </a:r>
          </a:p>
        </p:txBody>
      </p:sp>
      <p:pic>
        <p:nvPicPr>
          <p:cNvPr id="16589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573464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933825"/>
            <a:ext cx="1838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2924175"/>
            <a:ext cx="10572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00" name="TextBox 12"/>
          <p:cNvSpPr txBox="1">
            <a:spLocks noChangeArrowheads="1"/>
          </p:cNvSpPr>
          <p:nvPr/>
        </p:nvSpPr>
        <p:spPr bwMode="auto">
          <a:xfrm>
            <a:off x="5448301" y="3141664"/>
            <a:ext cx="4900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Wires are drawn as straight lines, bends are simplified as right angles</a:t>
            </a:r>
          </a:p>
        </p:txBody>
      </p:sp>
      <p:sp>
        <p:nvSpPr>
          <p:cNvPr id="165901" name="TextBox 13"/>
          <p:cNvSpPr txBox="1">
            <a:spLocks noChangeArrowheads="1"/>
          </p:cNvSpPr>
          <p:nvPr/>
        </p:nvSpPr>
        <p:spPr bwMode="auto">
          <a:xfrm>
            <a:off x="5519738" y="4365626"/>
            <a:ext cx="325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Light bulb or lamp	Resistor or heater</a:t>
            </a:r>
          </a:p>
        </p:txBody>
      </p:sp>
      <p:pic>
        <p:nvPicPr>
          <p:cNvPr id="1659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797425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13325"/>
            <a:ext cx="1238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04" name="TextBox 16"/>
          <p:cNvSpPr txBox="1">
            <a:spLocks noChangeArrowheads="1"/>
          </p:cNvSpPr>
          <p:nvPr/>
        </p:nvSpPr>
        <p:spPr bwMode="auto">
          <a:xfrm>
            <a:off x="5519739" y="5157789"/>
            <a:ext cx="3328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Switch, Open (off)	Switch, closed (on)</a:t>
            </a:r>
          </a:p>
        </p:txBody>
      </p:sp>
    </p:spTree>
    <p:extLst>
      <p:ext uri="{BB962C8B-B14F-4D97-AF65-F5344CB8AC3E}">
        <p14:creationId xmlns:p14="http://schemas.microsoft.com/office/powerpoint/2010/main" val="18846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Basic Mechanical Functions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341438"/>
            <a:ext cx="8229600" cy="5257800"/>
          </a:xfrm>
        </p:spPr>
        <p:txBody>
          <a:bodyPr/>
          <a:lstStyle/>
          <a:p>
            <a:pPr eaLnBrk="1" hangingPunct="1"/>
            <a:r>
              <a:rPr lang="en-CA" altLang="en-US" smtClean="0"/>
              <a:t>Technical  objects are made of </a:t>
            </a:r>
            <a:r>
              <a:rPr lang="en-CA" altLang="en-US" u="sng" smtClean="0"/>
              <a:t>components</a:t>
            </a:r>
          </a:p>
          <a:p>
            <a:pPr lvl="1" eaLnBrk="1" hangingPunct="1"/>
            <a:r>
              <a:rPr lang="en-CA" altLang="en-US" smtClean="0"/>
              <a:t>Components are the parts and fluids that have a function in the object.</a:t>
            </a:r>
          </a:p>
          <a:p>
            <a:pPr eaLnBrk="1" hangingPunct="1"/>
            <a:r>
              <a:rPr lang="en-CA" altLang="en-US" smtClean="0"/>
              <a:t>There are two very basic functions that component parts have:</a:t>
            </a:r>
          </a:p>
          <a:p>
            <a:pPr lvl="1" eaLnBrk="1" hangingPunct="1"/>
            <a:r>
              <a:rPr lang="en-CA" altLang="en-US" b="1" smtClean="0"/>
              <a:t>Guiding function:  </a:t>
            </a:r>
            <a:r>
              <a:rPr lang="en-CA" altLang="en-US" smtClean="0"/>
              <a:t>A </a:t>
            </a:r>
            <a:r>
              <a:rPr lang="en-CA" altLang="en-US" u="sng" smtClean="0"/>
              <a:t>guide</a:t>
            </a:r>
            <a:r>
              <a:rPr lang="en-CA" altLang="en-US" smtClean="0"/>
              <a:t> helps control or “guide” the motion of a moving part in a technical object.</a:t>
            </a:r>
          </a:p>
          <a:p>
            <a:pPr lvl="1" eaLnBrk="1" hangingPunct="1"/>
            <a:r>
              <a:rPr lang="en-CA" altLang="en-US" b="1" smtClean="0"/>
              <a:t>Linking function: </a:t>
            </a:r>
            <a:r>
              <a:rPr lang="en-CA" altLang="en-US" smtClean="0"/>
              <a:t>A </a:t>
            </a:r>
            <a:r>
              <a:rPr lang="en-CA" altLang="en-US" u="sng" smtClean="0"/>
              <a:t>link</a:t>
            </a:r>
            <a:r>
              <a:rPr lang="en-CA" altLang="en-US" smtClean="0"/>
              <a:t> helps connect two parts of a technical object together.</a:t>
            </a:r>
          </a:p>
        </p:txBody>
      </p:sp>
    </p:spTree>
    <p:extLst>
      <p:ext uri="{BB962C8B-B14F-4D97-AF65-F5344CB8AC3E}">
        <p14:creationId xmlns:p14="http://schemas.microsoft.com/office/powerpoint/2010/main" val="6118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xfrm>
            <a:off x="1774825" y="0"/>
            <a:ext cx="8229600" cy="1143000"/>
          </a:xfrm>
        </p:spPr>
        <p:txBody>
          <a:bodyPr/>
          <a:lstStyle/>
          <a:p>
            <a:r>
              <a:rPr lang="en-CA" altLang="en-US" smtClean="0"/>
              <a:t>Simple Circuit Diagram</a:t>
            </a:r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84313"/>
            <a:ext cx="6132513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524001" y="2060575"/>
            <a:ext cx="1979613" cy="863600"/>
          </a:xfrm>
          <a:prstGeom prst="wedgeRoundRectCallout">
            <a:avLst>
              <a:gd name="adj1" fmla="val 52920"/>
              <a:gd name="adj2" fmla="val 15436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Power Supply</a:t>
            </a:r>
          </a:p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(Battery)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399463" y="765175"/>
            <a:ext cx="1873250" cy="1295400"/>
          </a:xfrm>
          <a:prstGeom prst="wedgeRoundRectCallout">
            <a:avLst>
              <a:gd name="adj1" fmla="val -181748"/>
              <a:gd name="adj2" fmla="val 3960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Switch</a:t>
            </a:r>
          </a:p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(drawn in open or OFF position) Control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688388" y="2349500"/>
            <a:ext cx="1979612" cy="935038"/>
          </a:xfrm>
          <a:prstGeom prst="wedgeRoundRectCallout">
            <a:avLst>
              <a:gd name="adj1" fmla="val -51377"/>
              <a:gd name="adj2" fmla="val 15647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Light bulb</a:t>
            </a:r>
          </a:p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 Load for  Energy transformation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328026" y="5876926"/>
            <a:ext cx="1979613" cy="747713"/>
          </a:xfrm>
          <a:prstGeom prst="wedgeRoundRectCallout">
            <a:avLst>
              <a:gd name="adj1" fmla="val -143009"/>
              <a:gd name="adj2" fmla="val -6796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Wires</a:t>
            </a:r>
          </a:p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Conductors</a:t>
            </a:r>
          </a:p>
        </p:txBody>
      </p:sp>
    </p:spTree>
    <p:extLst>
      <p:ext uri="{BB962C8B-B14F-4D97-AF65-F5344CB8AC3E}">
        <p14:creationId xmlns:p14="http://schemas.microsoft.com/office/powerpoint/2010/main" val="261940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Transmission or Transformation?</a:t>
            </a:r>
          </a:p>
        </p:txBody>
      </p:sp>
      <p:cxnSp>
        <p:nvCxnSpPr>
          <p:cNvPr id="7" name="Straight Connector 6"/>
          <p:cNvCxnSpPr>
            <a:stCxn id="16" idx="0"/>
          </p:cNvCxnSpPr>
          <p:nvPr/>
        </p:nvCxnSpPr>
        <p:spPr>
          <a:xfrm rot="16200000" flipH="1">
            <a:off x="6077744" y="26194"/>
            <a:ext cx="1871662" cy="6661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711450" y="2349500"/>
            <a:ext cx="1944688" cy="1943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Crank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1" y="2276476"/>
            <a:ext cx="3025775" cy="266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6743700" y="3213100"/>
            <a:ext cx="216058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Slider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32625" y="2852738"/>
            <a:ext cx="1943100" cy="3603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Guide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32625" y="3716338"/>
            <a:ext cx="1943100" cy="3603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Guide</a:t>
            </a:r>
          </a:p>
        </p:txBody>
      </p:sp>
      <p:sp>
        <p:nvSpPr>
          <p:cNvPr id="16" name="Oval 15"/>
          <p:cNvSpPr/>
          <p:nvPr/>
        </p:nvSpPr>
        <p:spPr>
          <a:xfrm>
            <a:off x="3575050" y="2420938"/>
            <a:ext cx="217488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919288" y="5157788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Answer: Transformation</a:t>
            </a:r>
          </a:p>
        </p:txBody>
      </p:sp>
      <p:sp>
        <p:nvSpPr>
          <p:cNvPr id="11" name="Circular Arrow 10"/>
          <p:cNvSpPr/>
          <p:nvPr/>
        </p:nvSpPr>
        <p:spPr>
          <a:xfrm flipH="1">
            <a:off x="3143251" y="4292601"/>
            <a:ext cx="1152525" cy="1152525"/>
          </a:xfrm>
          <a:prstGeom prst="circularArrow">
            <a:avLst>
              <a:gd name="adj1" fmla="val 4868"/>
              <a:gd name="adj2" fmla="val 1000685"/>
              <a:gd name="adj3" fmla="val 20521710"/>
              <a:gd name="adj4" fmla="val 8268243"/>
              <a:gd name="adj5" fmla="val 986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11450" y="6021388"/>
            <a:ext cx="676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latin typeface="Arial" panose="020B0604020202020204" pitchFamily="34" charset="0"/>
              </a:rPr>
              <a:t>Unidirectional Rotation is</a:t>
            </a:r>
            <a:r>
              <a:rPr lang="en-CA" altLang="en-US" sz="1600" b="1" u="sng">
                <a:latin typeface="Arial" panose="020B0604020202020204" pitchFamily="34" charset="0"/>
              </a:rPr>
              <a:t> transformed </a:t>
            </a:r>
            <a:r>
              <a:rPr lang="en-CA" altLang="en-US" sz="1600">
                <a:latin typeface="Arial" panose="020B0604020202020204" pitchFamily="34" charset="0"/>
              </a:rPr>
              <a:t>into bidirectional translation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latin typeface="Arial" panose="020B0604020202020204" pitchFamily="34" charset="0"/>
              </a:rPr>
              <a:t>(turning into sliding)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6816726" y="4724400"/>
            <a:ext cx="2232025" cy="217488"/>
          </a:xfrm>
          <a:prstGeom prst="leftRightArrow">
            <a:avLst>
              <a:gd name="adj1" fmla="val 32143"/>
              <a:gd name="adj2" fmla="val 5793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7824788" y="4724400"/>
            <a:ext cx="215900" cy="217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43475" y="4724400"/>
            <a:ext cx="7127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>
                <a:latin typeface="Arial" panose="020B0604020202020204" pitchFamily="34" charset="0"/>
              </a:rPr>
              <a:t>Hint:</a:t>
            </a:r>
          </a:p>
        </p:txBody>
      </p:sp>
    </p:spTree>
    <p:extLst>
      <p:ext uri="{BB962C8B-B14F-4D97-AF65-F5344CB8AC3E}">
        <p14:creationId xmlns:p14="http://schemas.microsoft.com/office/powerpoint/2010/main" val="39655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0509 L -0.10226 -0.0050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C 0.04966 4.07407E-6 0.0908 0.05301 0.0908 0.11805 C 0.0908 0.1831 0.04966 0.23634 -3.88889E-6 0.23634 C -0.04982 0.23634 -0.0901 0.1831 -0.0901 0.11805 C -0.0901 0.05301 -0.04982 4.07407E-6 -3.88889E-6 4.07407E-6 Z " pathEditMode="relative" rAng="0" ptsTypes="fffff">
                                      <p:cBhvr>
                                        <p:cTn id="10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2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0" grpId="0"/>
      <p:bldP spid="13" grpId="0"/>
      <p:bldP spid="17" grpId="0" animBg="1"/>
      <p:bldP spid="18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Transmission or Transformation?</a:t>
            </a:r>
          </a:p>
        </p:txBody>
      </p:sp>
      <p:sp>
        <p:nvSpPr>
          <p:cNvPr id="4" name="Oval 3"/>
          <p:cNvSpPr/>
          <p:nvPr/>
        </p:nvSpPr>
        <p:spPr>
          <a:xfrm>
            <a:off x="2711450" y="2349500"/>
            <a:ext cx="1944688" cy="1943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Pulley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1" y="2276476"/>
            <a:ext cx="3025775" cy="266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919288" y="5157788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Answer: Transmission</a:t>
            </a:r>
          </a:p>
        </p:txBody>
      </p:sp>
      <p:sp>
        <p:nvSpPr>
          <p:cNvPr id="11" name="Circular Arrow 10"/>
          <p:cNvSpPr/>
          <p:nvPr/>
        </p:nvSpPr>
        <p:spPr>
          <a:xfrm flipH="1">
            <a:off x="3143251" y="4292601"/>
            <a:ext cx="1152525" cy="1152525"/>
          </a:xfrm>
          <a:prstGeom prst="circularArrow">
            <a:avLst>
              <a:gd name="adj1" fmla="val 4868"/>
              <a:gd name="adj2" fmla="val 1000685"/>
              <a:gd name="adj3" fmla="val 20521710"/>
              <a:gd name="adj4" fmla="val 8268243"/>
              <a:gd name="adj5" fmla="val 986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40013" y="6021388"/>
            <a:ext cx="720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latin typeface="Arial" panose="020B0604020202020204" pitchFamily="34" charset="0"/>
              </a:rPr>
              <a:t>Unidirectional Rotation is</a:t>
            </a:r>
            <a:r>
              <a:rPr lang="en-CA" altLang="en-US" sz="1600" b="1" u="sng">
                <a:latin typeface="Arial" panose="020B0604020202020204" pitchFamily="34" charset="0"/>
              </a:rPr>
              <a:t> transmitted</a:t>
            </a:r>
            <a:r>
              <a:rPr lang="en-CA" altLang="en-US" sz="1600" b="1">
                <a:latin typeface="Arial" panose="020B0604020202020204" pitchFamily="34" charset="0"/>
              </a:rPr>
              <a:t>  </a:t>
            </a:r>
            <a:r>
              <a:rPr lang="en-CA" altLang="en-US" sz="1600">
                <a:latin typeface="Arial" panose="020B0604020202020204" pitchFamily="34" charset="0"/>
              </a:rPr>
              <a:t>to another wheel that does the same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latin typeface="Arial" panose="020B0604020202020204" pitchFamily="34" charset="0"/>
              </a:rPr>
              <a:t>(turning to turning)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43475" y="4724400"/>
            <a:ext cx="7127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>
                <a:latin typeface="Arial" panose="020B0604020202020204" pitchFamily="34" charset="0"/>
              </a:rPr>
              <a:t>Hint:</a:t>
            </a:r>
          </a:p>
        </p:txBody>
      </p:sp>
      <p:cxnSp>
        <p:nvCxnSpPr>
          <p:cNvPr id="21" name="Straight Connector 20"/>
          <p:cNvCxnSpPr>
            <a:stCxn id="4" idx="0"/>
          </p:cNvCxnSpPr>
          <p:nvPr/>
        </p:nvCxnSpPr>
        <p:spPr>
          <a:xfrm rot="16200000" flipH="1">
            <a:off x="5466557" y="567532"/>
            <a:ext cx="287338" cy="385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672263" y="2636839"/>
            <a:ext cx="1655762" cy="165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Pulley 2</a:t>
            </a:r>
          </a:p>
        </p:txBody>
      </p:sp>
      <p:cxnSp>
        <p:nvCxnSpPr>
          <p:cNvPr id="23" name="Straight Connector 22"/>
          <p:cNvCxnSpPr>
            <a:endCxn id="22" idx="4"/>
          </p:cNvCxnSpPr>
          <p:nvPr/>
        </p:nvCxnSpPr>
        <p:spPr>
          <a:xfrm flipV="1">
            <a:off x="3719514" y="4291014"/>
            <a:ext cx="37814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ular Arrow 24"/>
          <p:cNvSpPr/>
          <p:nvPr/>
        </p:nvSpPr>
        <p:spPr>
          <a:xfrm flipH="1">
            <a:off x="6888164" y="4365625"/>
            <a:ext cx="1152525" cy="1150938"/>
          </a:xfrm>
          <a:prstGeom prst="circularArrow">
            <a:avLst>
              <a:gd name="adj1" fmla="val 4868"/>
              <a:gd name="adj2" fmla="val 1000685"/>
              <a:gd name="adj3" fmla="val 20521710"/>
              <a:gd name="adj4" fmla="val 8268243"/>
              <a:gd name="adj5" fmla="val 986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3" grpId="0"/>
      <p:bldP spid="19" grpId="0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The Manufacturing Process</a:t>
            </a:r>
            <a:br>
              <a:rPr lang="en-CA" altLang="en-US" smtClean="0"/>
            </a:br>
            <a:endParaRPr lang="en-CA" altLang="en-US" sz="3200"/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>
          <a:xfrm>
            <a:off x="1981200" y="1341439"/>
            <a:ext cx="8218488" cy="4751387"/>
          </a:xfrm>
        </p:spPr>
        <p:txBody>
          <a:bodyPr/>
          <a:lstStyle/>
          <a:p>
            <a:r>
              <a:rPr lang="en-US" altLang="en-US" smtClean="0"/>
              <a:t>Measure (identify the size and/or position on the material) and Mark (trace lines or mark the reference points on material) the parts.</a:t>
            </a:r>
          </a:p>
          <a:p>
            <a:r>
              <a:rPr lang="en-US" altLang="en-US" smtClean="0"/>
              <a:t>Machine (forming parts into shape with equipment) the parts. (Saw, drill, shear, bend, forge, mould, etc.).</a:t>
            </a:r>
          </a:p>
          <a:p>
            <a:r>
              <a:rPr lang="en-US" altLang="en-US" smtClean="0"/>
              <a:t>Assemble (stamp, nail, glue, rivet, weld, etc.) and Finish (polish, stain, paint, varnish, etc.) the technical object.</a:t>
            </a:r>
          </a:p>
        </p:txBody>
      </p:sp>
    </p:spTree>
    <p:extLst>
      <p:ext uri="{BB962C8B-B14F-4D97-AF65-F5344CB8AC3E}">
        <p14:creationId xmlns:p14="http://schemas.microsoft.com/office/powerpoint/2010/main" val="39197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Measuring Wood Before Cutting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147050" cy="4924425"/>
          </a:xfrm>
        </p:spPr>
        <p:txBody>
          <a:bodyPr/>
          <a:lstStyle/>
          <a:p>
            <a:r>
              <a:rPr lang="en-CA" altLang="en-US" smtClean="0"/>
              <a:t>Calculate the length you need the piece of wood to be</a:t>
            </a:r>
          </a:p>
          <a:p>
            <a:r>
              <a:rPr lang="en-CA" altLang="en-US" smtClean="0"/>
              <a:t>Measure that distance from the “clean” end of the wood. </a:t>
            </a:r>
            <a:r>
              <a:rPr lang="en-CA" altLang="en-US" i="1" smtClean="0"/>
              <a:t>“Measure twice, cut once.”</a:t>
            </a:r>
          </a:p>
          <a:p>
            <a:r>
              <a:rPr lang="en-CA" altLang="en-US" smtClean="0"/>
              <a:t>Mark the wood.  </a:t>
            </a:r>
          </a:p>
          <a:p>
            <a:r>
              <a:rPr lang="en-CA" altLang="en-US" smtClean="0"/>
              <a:t>Draw a line across the wood using a square.</a:t>
            </a:r>
          </a:p>
          <a:p>
            <a:r>
              <a:rPr lang="en-CA" altLang="en-US" smtClean="0"/>
              <a:t>Put an “X” on the side of the wood you didn’t measure... The “scrap” side</a:t>
            </a:r>
          </a:p>
        </p:txBody>
      </p:sp>
    </p:spTree>
    <p:extLst>
      <p:ext uri="{BB962C8B-B14F-4D97-AF65-F5344CB8AC3E}">
        <p14:creationId xmlns:p14="http://schemas.microsoft.com/office/powerpoint/2010/main" val="30052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149726"/>
            <a:ext cx="3105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en-US" altLang="en-US" smtClean="0"/>
              <a:t>Tips for cutting wood.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188" y="3644901"/>
            <a:ext cx="7993062" cy="5762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247732" y="4148932"/>
            <a:ext cx="144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996113" y="3968750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59601" y="3789363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48525" y="2852738"/>
            <a:ext cx="71438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ounded Rectangular Callout 8"/>
          <p:cNvSpPr/>
          <p:nvPr/>
        </p:nvSpPr>
        <p:spPr>
          <a:xfrm>
            <a:off x="7572376" y="5634038"/>
            <a:ext cx="3095625" cy="1223962"/>
          </a:xfrm>
          <a:prstGeom prst="wedgeRoundRectCallout">
            <a:avLst>
              <a:gd name="adj1" fmla="val 31998"/>
              <a:gd name="adj2" fmla="val -161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1. “Measure twice, cut once”</a:t>
            </a:r>
          </a:p>
          <a:p>
            <a:pPr>
              <a:defRPr/>
            </a:pPr>
            <a:r>
              <a:rPr lang="en-CA" dirty="0">
                <a:solidFill>
                  <a:schemeClr val="tx1"/>
                </a:solidFill>
              </a:rPr>
              <a:t>Make sure that you have taken the measurement of your wood carefully!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35413" y="5634038"/>
            <a:ext cx="2952750" cy="1223962"/>
          </a:xfrm>
          <a:prstGeom prst="wedgeRoundRectCallout">
            <a:avLst>
              <a:gd name="adj1" fmla="val 61530"/>
              <a:gd name="adj2" fmla="val -1519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2. Mark the measurement</a:t>
            </a:r>
          </a:p>
          <a:p>
            <a:pPr>
              <a:defRPr/>
            </a:pPr>
            <a:r>
              <a:rPr lang="en-CA" dirty="0">
                <a:solidFill>
                  <a:schemeClr val="tx1"/>
                </a:solidFill>
              </a:rPr>
              <a:t>Use a pencil to make a small mark.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524000" y="4365625"/>
            <a:ext cx="3995738" cy="1079500"/>
          </a:xfrm>
          <a:prstGeom prst="wedgeRoundRectCallout">
            <a:avLst>
              <a:gd name="adj1" fmla="val 90769"/>
              <a:gd name="adj2" fmla="val -652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3. Extend the mark across the wood</a:t>
            </a:r>
          </a:p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Use a square to get the line straight.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524001" y="2276476"/>
            <a:ext cx="4067175" cy="1223963"/>
          </a:xfrm>
          <a:prstGeom prst="wedgeRoundRectCallout">
            <a:avLst>
              <a:gd name="adj1" fmla="val 85278"/>
              <a:gd name="adj2" fmla="val 8177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4. Put an X on the “scrap” side,</a:t>
            </a:r>
          </a:p>
          <a:p>
            <a:pPr>
              <a:defRPr/>
            </a:pPr>
            <a:r>
              <a:rPr lang="en-CA" dirty="0">
                <a:solidFill>
                  <a:schemeClr val="tx1"/>
                </a:solidFill>
              </a:rPr>
              <a:t>Opposite the side you measured, so you don’t accidentally cut the wrong side.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4063" y="5157789"/>
            <a:ext cx="360362" cy="13668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SAW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456364" y="981076"/>
            <a:ext cx="4211637" cy="1368425"/>
          </a:xfrm>
          <a:prstGeom prst="wedgeRoundRectCallout">
            <a:avLst>
              <a:gd name="adj1" fmla="val -29972"/>
              <a:gd name="adj2" fmla="val 831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</a:rPr>
              <a:t>5. Cut on the “scrap” side</a:t>
            </a:r>
          </a:p>
          <a:p>
            <a:pPr>
              <a:defRPr/>
            </a:pPr>
            <a:r>
              <a:rPr lang="en-CA" sz="1700" dirty="0">
                <a:solidFill>
                  <a:schemeClr val="tx1"/>
                </a:solidFill>
              </a:rPr>
              <a:t>Place the saw so that the edge of the blade is exactly on your line, and the width of the blade is on the scrap side.</a:t>
            </a:r>
          </a:p>
        </p:txBody>
      </p:sp>
    </p:spTree>
    <p:extLst>
      <p:ext uri="{BB962C8B-B14F-4D97-AF65-F5344CB8AC3E}">
        <p14:creationId xmlns:p14="http://schemas.microsoft.com/office/powerpoint/2010/main" val="26090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-0.13634 " pathEditMode="relative" ptsTypes="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-0.13634 " pathEditMode="relative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700213"/>
            <a:ext cx="248761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Using a Mitre Box to Cut Wood</a:t>
            </a:r>
          </a:p>
        </p:txBody>
      </p:sp>
      <p:sp>
        <p:nvSpPr>
          <p:cNvPr id="173060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754438" cy="4525963"/>
          </a:xfrm>
        </p:spPr>
        <p:txBody>
          <a:bodyPr/>
          <a:lstStyle/>
          <a:p>
            <a:r>
              <a:rPr lang="en-CA" altLang="en-US" smtClean="0"/>
              <a:t>A mitre box can help you make a square cut on a piece of wood.</a:t>
            </a:r>
          </a:p>
          <a:p>
            <a:r>
              <a:rPr lang="en-CA" altLang="en-US" smtClean="0"/>
              <a:t>The type of saw used with a mitre box is called a back saw.</a:t>
            </a:r>
          </a:p>
        </p:txBody>
      </p:sp>
      <p:pic>
        <p:nvPicPr>
          <p:cNvPr id="173061" name="Picture 2" descr="Mitre Box 230mm">
            <a:hlinkClick r:id="rId3" tooltip="Mitre Box 230m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12553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4" descr="http://www.homedepot.ca/wcsstore/HomeDepotCanada/images/catalog/3aea221b-f2fe-4dff-ab53-79062b26bfab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0526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213100"/>
            <a:ext cx="601186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Using A Mitre box</a:t>
            </a:r>
          </a:p>
        </p:txBody>
      </p:sp>
      <p:sp>
        <p:nvSpPr>
          <p:cNvPr id="174084" name="Content Placeholder 2"/>
          <p:cNvSpPr>
            <a:spLocks noGrp="1"/>
          </p:cNvSpPr>
          <p:nvPr>
            <p:ph idx="1"/>
          </p:nvPr>
        </p:nvSpPr>
        <p:spPr>
          <a:xfrm>
            <a:off x="1919289" y="1600200"/>
            <a:ext cx="2447925" cy="4997450"/>
          </a:xfrm>
        </p:spPr>
        <p:txBody>
          <a:bodyPr/>
          <a:lstStyle/>
          <a:p>
            <a:r>
              <a:rPr lang="en-CA" altLang="en-US" sz="2400"/>
              <a:t>Support the lip of the mitre box against the edge of the bench.</a:t>
            </a:r>
          </a:p>
          <a:p>
            <a:r>
              <a:rPr lang="en-CA" altLang="en-US" sz="2400"/>
              <a:t>Line up the piece of wood to be cut against the far side of the mitre box</a:t>
            </a:r>
          </a:p>
          <a:p>
            <a:r>
              <a:rPr lang="en-CA" altLang="en-US" sz="2400"/>
              <a:t>Cut away from yourself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1175" y="4149725"/>
            <a:ext cx="433388" cy="172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591175" y="5516564"/>
            <a:ext cx="2160588" cy="4333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b="1" dirty="0">
                <a:solidFill>
                  <a:schemeClr val="tx1"/>
                </a:solidFill>
              </a:rPr>
              <a:t>Mitre Box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9963" y="4149726"/>
            <a:ext cx="431800" cy="208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583113" y="5949951"/>
            <a:ext cx="2736850" cy="574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b="1" dirty="0"/>
              <a:t>Workbench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4563" y="5157789"/>
            <a:ext cx="215900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7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1.48148E-6 L -0.03941 1.48148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93" name="Picture 21" descr="hammer and nail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668463"/>
            <a:ext cx="129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Types of motion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847850" y="1628776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400"/>
              <a:t>Name of motion			symbol		example</a:t>
            </a:r>
          </a:p>
          <a:p>
            <a:pPr>
              <a:spcBef>
                <a:spcPct val="0"/>
              </a:spcBef>
            </a:pPr>
            <a:r>
              <a:rPr lang="en-CA" altLang="en-US" sz="2400"/>
              <a:t>Unidirectional Translation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400"/>
              <a:t>	(slide one way)</a:t>
            </a:r>
          </a:p>
          <a:p>
            <a:pPr>
              <a:spcBef>
                <a:spcPct val="0"/>
              </a:spcBef>
            </a:pPr>
            <a:r>
              <a:rPr lang="en-CA" altLang="en-US" sz="2400"/>
              <a:t>Bidirectional Translation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400"/>
              <a:t>	(slide both ways)</a:t>
            </a:r>
          </a:p>
          <a:p>
            <a:pPr>
              <a:spcBef>
                <a:spcPct val="0"/>
              </a:spcBef>
            </a:pPr>
            <a:r>
              <a:rPr lang="en-CA" altLang="en-US" sz="2400"/>
              <a:t>Unidirectional rotation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400"/>
              <a:t>	(turn one way)</a:t>
            </a:r>
          </a:p>
          <a:p>
            <a:pPr>
              <a:spcBef>
                <a:spcPct val="0"/>
              </a:spcBef>
            </a:pPr>
            <a:r>
              <a:rPr lang="en-CA" altLang="en-US" sz="2400"/>
              <a:t>Bidirectional rotation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400"/>
              <a:t>	(turn both ways)</a:t>
            </a:r>
          </a:p>
          <a:p>
            <a:pPr>
              <a:spcBef>
                <a:spcPct val="0"/>
              </a:spcBef>
            </a:pPr>
            <a:r>
              <a:rPr lang="en-CA" altLang="en-US" sz="2400"/>
              <a:t>Helical motion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400"/>
              <a:t>	(unidirectional or bidirectional)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2400"/>
              <a:t>	(screw-like motion)</a:t>
            </a:r>
          </a:p>
        </p:txBody>
      </p:sp>
      <p:sp>
        <p:nvSpPr>
          <p:cNvPr id="4" name="Oval 3"/>
          <p:cNvSpPr/>
          <p:nvPr/>
        </p:nvSpPr>
        <p:spPr>
          <a:xfrm>
            <a:off x="8616951" y="3573463"/>
            <a:ext cx="574675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800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8616951" y="4292601"/>
            <a:ext cx="574675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800" dirty="0"/>
              <a:t>B</a:t>
            </a:r>
          </a:p>
        </p:txBody>
      </p:sp>
      <p:sp>
        <p:nvSpPr>
          <p:cNvPr id="6" name="Circular Arrow 5"/>
          <p:cNvSpPr/>
          <p:nvPr/>
        </p:nvSpPr>
        <p:spPr>
          <a:xfrm rot="20359897">
            <a:off x="6889751" y="3668713"/>
            <a:ext cx="906463" cy="990600"/>
          </a:xfrm>
          <a:prstGeom prst="circularArrow">
            <a:avLst>
              <a:gd name="adj1" fmla="val 4833"/>
              <a:gd name="adj2" fmla="val 1142319"/>
              <a:gd name="adj3" fmla="val 20596805"/>
              <a:gd name="adj4" fmla="val 13483200"/>
              <a:gd name="adj5" fmla="val 12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310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508501"/>
            <a:ext cx="863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992314" y="1989138"/>
            <a:ext cx="8135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92314" y="2781300"/>
            <a:ext cx="8135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2314" y="3500438"/>
            <a:ext cx="8135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3750" y="4221163"/>
            <a:ext cx="8135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92314" y="4941888"/>
            <a:ext cx="8135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3068638"/>
            <a:ext cx="12239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472488" y="3213100"/>
            <a:ext cx="151130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8543926" y="2852738"/>
            <a:ext cx="360363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Right Arrow 16"/>
          <p:cNvSpPr/>
          <p:nvPr/>
        </p:nvSpPr>
        <p:spPr>
          <a:xfrm>
            <a:off x="6816725" y="2276476"/>
            <a:ext cx="935038" cy="1444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31089" name="Picture 17" descr="File:Archimedes-screw one-screw-threads with-ball 3D-view animated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084763"/>
            <a:ext cx="2124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949950"/>
            <a:ext cx="1295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9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157789"/>
            <a:ext cx="1409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0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1024 -4.07407E-6 " pathEditMode="relative" ptsTypes="AA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8" presetClass="emp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4" grpId="1" animBg="1"/>
      <p:bldP spid="5" grpId="0" animBg="1"/>
      <p:bldP spid="5" grpId="1" animBg="1"/>
      <p:bldP spid="18" grpId="0" animBg="1"/>
      <p:bldP spid="19" grpId="0" animBg="1"/>
      <p:bldP spid="19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Mechanical Guides</a:t>
            </a:r>
          </a:p>
        </p:txBody>
      </p:sp>
      <p:pic>
        <p:nvPicPr>
          <p:cNvPr id="132099" name="Picture 2" descr="http://3.bp.blogspot.com/_I7xomCeKJCA/SRnXUbzqaQI/AAAAAAAAAQo/DTuKeCd10fs/s320/savage_td_100_digital_camera_tripod_three_reviews_167875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4" descr="http://a2cto.org/clipart/Animated/Transportation/Auto_Parts/Whee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77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6" descr="http://q6k2yq.blu.livefilestore.com/y1pwVrv_oMBxwTQ9XnYDyRT1dKxHiUa8IRGQkjAWSFbCoUrm6UQvgXPOA4lI5UWwKXxnvQM49ecFTB5G-CPZUuMNQ/Guide%20block%20and%20ra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989138"/>
            <a:ext cx="2705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2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3059113" cy="908050"/>
          </a:xfrm>
        </p:spPr>
        <p:txBody>
          <a:bodyPr/>
          <a:lstStyle/>
          <a:p>
            <a:r>
              <a:rPr lang="en-CA" altLang="en-US" smtClean="0"/>
              <a:t>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6" y="765175"/>
            <a:ext cx="6130925" cy="5805488"/>
          </a:xfrm>
        </p:spPr>
        <p:txBody>
          <a:bodyPr/>
          <a:lstStyle/>
          <a:p>
            <a:r>
              <a:rPr lang="en-CA" altLang="en-US" b="1" smtClean="0"/>
              <a:t>Two main types of guides are:</a:t>
            </a:r>
          </a:p>
          <a:p>
            <a:r>
              <a:rPr lang="en-CA" altLang="en-US" u="sng" smtClean="0"/>
              <a:t>Rotational guides</a:t>
            </a:r>
            <a:r>
              <a:rPr lang="en-CA" altLang="en-US" smtClean="0"/>
              <a:t>, which help a part to turn, twist or rotate</a:t>
            </a:r>
          </a:p>
          <a:p>
            <a:pPr lvl="1"/>
            <a:r>
              <a:rPr lang="en-CA" altLang="en-US" smtClean="0"/>
              <a:t>In diagrams, the simplified symbol for a rotational guide is</a:t>
            </a:r>
          </a:p>
          <a:p>
            <a:pPr lvl="1"/>
            <a:r>
              <a:rPr lang="en-CA" altLang="en-US" smtClean="0"/>
              <a:t>The motion symbol is           or </a:t>
            </a:r>
          </a:p>
          <a:p>
            <a:r>
              <a:rPr lang="en-CA" altLang="en-US" u="sng" smtClean="0"/>
              <a:t>Translational guides</a:t>
            </a:r>
            <a:r>
              <a:rPr lang="en-CA" altLang="en-US" smtClean="0"/>
              <a:t>, which help a part to slide or translate</a:t>
            </a:r>
          </a:p>
          <a:p>
            <a:pPr lvl="1"/>
            <a:r>
              <a:rPr lang="en-CA" altLang="en-US" smtClean="0"/>
              <a:t>In diagrams, the simplified symbol for a translational guide is </a:t>
            </a:r>
          </a:p>
          <a:p>
            <a:pPr lvl="1"/>
            <a:r>
              <a:rPr lang="en-CA" altLang="en-US" smtClean="0"/>
              <a:t>The motion symbol is            or </a:t>
            </a:r>
          </a:p>
        </p:txBody>
      </p:sp>
      <p:pic>
        <p:nvPicPr>
          <p:cNvPr id="133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57338"/>
            <a:ext cx="25114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2924175"/>
            <a:ext cx="833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5445125"/>
            <a:ext cx="8620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ircular Arrow 6"/>
          <p:cNvSpPr/>
          <p:nvPr/>
        </p:nvSpPr>
        <p:spPr>
          <a:xfrm>
            <a:off x="1774825" y="836614"/>
            <a:ext cx="1296988" cy="1368425"/>
          </a:xfrm>
          <a:prstGeom prst="circularArrow">
            <a:avLst>
              <a:gd name="adj1" fmla="val 5511"/>
              <a:gd name="adj2" fmla="val 1142319"/>
              <a:gd name="adj3" fmla="val 20533699"/>
              <a:gd name="adj4" fmla="val 10800000"/>
              <a:gd name="adj5" fmla="val 1474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13312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3429001"/>
            <a:ext cx="688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3429000"/>
            <a:ext cx="700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9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6" descr="http://www.homedepot.ca/wcsstore/HomeDepotCanada/images/catalog/febdaf3f-eb17-483e-9d64-e7668ff1d1a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4" y="692151"/>
            <a:ext cx="344963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Mechanical Links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060575"/>
            <a:ext cx="407988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8" descr="http://www.neenahmenashaoptimist.com/images/nut%20and%20bo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039938"/>
            <a:ext cx="129698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10" descr="http://image.made-in-china.com/2f0j00mBPQuZJFfYoR/Jeans-Rivet-FZY-R-03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4581526"/>
            <a:ext cx="23764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12" descr="http://gracethespot.com/wp-content/uploads/2008/06/duct-tape-3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1268413"/>
            <a:ext cx="2695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6" descr="http://www.darkmutton.com/resources/woodscr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429001"/>
            <a:ext cx="18462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14" descr="http://www.rampantscotland.com/know/graphics/scotch_tape2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4652963"/>
            <a:ext cx="20161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4" name="Picture 18" descr="http://www.howardelectronics.com/steinel/images/WGF-3002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4149726"/>
            <a:ext cx="36814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Links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268413"/>
            <a:ext cx="8229600" cy="5257800"/>
          </a:xfrm>
        </p:spPr>
        <p:txBody>
          <a:bodyPr/>
          <a:lstStyle/>
          <a:p>
            <a:pPr eaLnBrk="1" hangingPunct="1"/>
            <a:r>
              <a:rPr lang="en-CA" altLang="en-US" u="sng" smtClean="0"/>
              <a:t>A</a:t>
            </a:r>
            <a:r>
              <a:rPr lang="en-CA" altLang="en-US" b="1" u="sng" smtClean="0"/>
              <a:t> link</a:t>
            </a:r>
            <a:r>
              <a:rPr lang="en-CA" altLang="en-US" u="sng" smtClean="0"/>
              <a:t> connects two or more parts of a technical object.</a:t>
            </a:r>
            <a:endParaRPr lang="en-CA" altLang="en-US" smtClean="0"/>
          </a:p>
          <a:p>
            <a:pPr eaLnBrk="1" hangingPunct="1"/>
            <a:r>
              <a:rPr lang="en-CA" altLang="en-US" smtClean="0"/>
              <a:t>Linking can be done by many things:</a:t>
            </a:r>
          </a:p>
          <a:p>
            <a:pPr lvl="2" eaLnBrk="1" hangingPunct="1"/>
            <a:r>
              <a:rPr lang="en-CA" altLang="en-US" smtClean="0"/>
              <a:t>Nails, spikes		•  Screws</a:t>
            </a:r>
          </a:p>
          <a:p>
            <a:pPr lvl="2" eaLnBrk="1" hangingPunct="1"/>
            <a:r>
              <a:rPr lang="en-CA" altLang="en-US" smtClean="0"/>
              <a:t>Bolts, nuts, 		•  Rivets</a:t>
            </a:r>
          </a:p>
          <a:p>
            <a:pPr lvl="2" eaLnBrk="1" hangingPunct="1"/>
            <a:r>
              <a:rPr lang="en-CA" altLang="en-US" smtClean="0"/>
              <a:t>Glue, 		•  Tape</a:t>
            </a:r>
          </a:p>
          <a:p>
            <a:pPr lvl="2" eaLnBrk="1" hangingPunct="1"/>
            <a:r>
              <a:rPr lang="en-CA" altLang="en-US" smtClean="0"/>
              <a:t>Etc….</a:t>
            </a:r>
          </a:p>
          <a:p>
            <a:pPr eaLnBrk="1" hangingPunct="1"/>
            <a:r>
              <a:rPr lang="en-CA" altLang="en-US" smtClean="0"/>
              <a:t>A link can also have a guide built into it, turning it into a sliding link or a rotating link.</a:t>
            </a:r>
          </a:p>
        </p:txBody>
      </p:sp>
    </p:spTree>
    <p:extLst>
      <p:ext uri="{BB962C8B-B14F-4D97-AF65-F5344CB8AC3E}">
        <p14:creationId xmlns:p14="http://schemas.microsoft.com/office/powerpoint/2010/main" val="27788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2120</Words>
  <Application>Microsoft Office PowerPoint</Application>
  <PresentationFormat>Widescreen</PresentationFormat>
  <Paragraphs>358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Office Theme</vt:lpstr>
      <vt:lpstr>Thermoplastic</vt:lpstr>
      <vt:lpstr>Recycling plastic</vt:lpstr>
      <vt:lpstr>Chapter 12.5</vt:lpstr>
      <vt:lpstr>Basic Mechanical Functions</vt:lpstr>
      <vt:lpstr>Types of motion</vt:lpstr>
      <vt:lpstr>Mechanical Guides</vt:lpstr>
      <vt:lpstr>Guides</vt:lpstr>
      <vt:lpstr>Mechanical Links</vt:lpstr>
      <vt:lpstr>Links</vt:lpstr>
      <vt:lpstr>Link Characteristics Links have four pairs of characteristics.   Every link has a characteristic from each pair.</vt:lpstr>
      <vt:lpstr> Characteristic 1:  Direct vs. Indirect Links Key question: do the two main pieces need anything to hold them together?</vt:lpstr>
      <vt:lpstr>Characteristic 2: Rigid vs. Flexible Links Key question: Is the link made from solid, rigid materials?</vt:lpstr>
      <vt:lpstr> Characteristic 3. Removable vs. Permanent Link Key question:  Was the link designed to be taken apart easily?</vt:lpstr>
      <vt:lpstr>Characteristic 4. Complete vs. Partial Key question: Can the parts move?</vt:lpstr>
      <vt:lpstr>Link Types The six principal types of link are:</vt:lpstr>
      <vt:lpstr>1. Fixed Link</vt:lpstr>
      <vt:lpstr>2. Rotating Link</vt:lpstr>
      <vt:lpstr>3. Sliding Link</vt:lpstr>
      <vt:lpstr>4. Sliding Rotating Link</vt:lpstr>
      <vt:lpstr>5. Spherical Link</vt:lpstr>
      <vt:lpstr>6. Helical Link</vt:lpstr>
      <vt:lpstr>Total of 24 possible types of link (but not all of them are used)</vt:lpstr>
      <vt:lpstr>PowerPoint Presentation</vt:lpstr>
      <vt:lpstr>Assignments on Links and Linking Functions.</vt:lpstr>
      <vt:lpstr>Chapter 12.6</vt:lpstr>
      <vt:lpstr>Systems and Functions</vt:lpstr>
      <vt:lpstr> Motion Transmission</vt:lpstr>
      <vt:lpstr>Examples of Motion Transmission</vt:lpstr>
      <vt:lpstr>Notice</vt:lpstr>
      <vt:lpstr>Speed Change in Transmission</vt:lpstr>
      <vt:lpstr>Motion Transformation</vt:lpstr>
      <vt:lpstr>PowerPoint Presentation</vt:lpstr>
      <vt:lpstr>Assignments on Complex Mechanical Functions</vt:lpstr>
      <vt:lpstr>Video Examples</vt:lpstr>
      <vt:lpstr>Electricity </vt:lpstr>
      <vt:lpstr>Two types of Electric Current</vt:lpstr>
      <vt:lpstr>Parts of an Electric Circuit</vt:lpstr>
      <vt:lpstr>PowerPoint Presentation</vt:lpstr>
      <vt:lpstr>Symbols of Electrical Components (for use in circuit diagrams)</vt:lpstr>
      <vt:lpstr>Simple Circuit Diagram</vt:lpstr>
      <vt:lpstr>Transmission or Transformation?</vt:lpstr>
      <vt:lpstr>Transmission or Transformation?</vt:lpstr>
      <vt:lpstr>The Manufacturing Process </vt:lpstr>
      <vt:lpstr>Measuring Wood Before Cutting</vt:lpstr>
      <vt:lpstr>Tips for cutting wood.</vt:lpstr>
      <vt:lpstr>Using a Mitre Box to Cut Wood</vt:lpstr>
      <vt:lpstr>Using A Mitre box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Characteristic 1:  Direct vs. Indirect Links Key question: do the two main pieces need anything to hold them together?</dc:title>
  <dc:creator>Tasha Ausman</dc:creator>
  <cp:lastModifiedBy>Tasha Ausman</cp:lastModifiedBy>
  <cp:revision>2</cp:revision>
  <dcterms:created xsi:type="dcterms:W3CDTF">2017-05-13T11:02:58Z</dcterms:created>
  <dcterms:modified xsi:type="dcterms:W3CDTF">2017-05-13T11:06:04Z</dcterms:modified>
</cp:coreProperties>
</file>