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5" r:id="rId8"/>
    <p:sldId id="259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D0EA8A-C5AC-4E7E-BA36-1DB5B9CDB925}" type="datetimeFigureOut">
              <a:rPr lang="en-CA" smtClean="0"/>
              <a:t>28/11/2016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0EA8A-C5AC-4E7E-BA36-1DB5B9CDB925}" type="datetimeFigureOut">
              <a:rPr lang="en-CA" smtClean="0"/>
              <a:t>28/11/2016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0EA8A-C5AC-4E7E-BA36-1DB5B9CDB925}" type="datetimeFigureOut">
              <a:rPr lang="en-CA" smtClean="0"/>
              <a:t>28/11/2016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0EA8A-C5AC-4E7E-BA36-1DB5B9CDB925}" type="datetimeFigureOut">
              <a:rPr lang="en-CA" smtClean="0"/>
              <a:t>28/11/2016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0EA8A-C5AC-4E7E-BA36-1DB5B9CDB925}" type="datetimeFigureOut">
              <a:rPr lang="en-CA" smtClean="0"/>
              <a:t>28/11/2016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0EA8A-C5AC-4E7E-BA36-1DB5B9CDB925}" type="datetimeFigureOut">
              <a:rPr lang="en-CA" smtClean="0"/>
              <a:t>28/11/2016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0EA8A-C5AC-4E7E-BA36-1DB5B9CDB925}" type="datetimeFigureOut">
              <a:rPr lang="en-CA" smtClean="0"/>
              <a:t>28/11/2016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0EA8A-C5AC-4E7E-BA36-1DB5B9CDB925}" type="datetimeFigureOut">
              <a:rPr lang="en-CA" smtClean="0"/>
              <a:t>28/11/2016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0EA8A-C5AC-4E7E-BA36-1DB5B9CDB925}" type="datetimeFigureOut">
              <a:rPr lang="en-CA" smtClean="0"/>
              <a:t>28/11/2016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BD0EA8A-C5AC-4E7E-BA36-1DB5B9CDB925}" type="datetimeFigureOut">
              <a:rPr lang="en-CA" smtClean="0"/>
              <a:t>28/11/2016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D0EA8A-C5AC-4E7E-BA36-1DB5B9CDB925}" type="datetimeFigureOut">
              <a:rPr lang="en-CA" smtClean="0"/>
              <a:t>28/11/2016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BD0EA8A-C5AC-4E7E-BA36-1DB5B9CDB925}" type="datetimeFigureOut">
              <a:rPr lang="en-CA" smtClean="0"/>
              <a:t>28/11/2016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918593"/>
            <a:ext cx="8458200" cy="1222375"/>
          </a:xfrm>
        </p:spPr>
        <p:txBody>
          <a:bodyPr>
            <a:noAutofit/>
          </a:bodyPr>
          <a:lstStyle/>
          <a:p>
            <a:r>
              <a:rPr lang="en-CA" sz="4800" dirty="0" smtClean="0"/>
              <a:t>3.1 Exponential Functions Review</a:t>
            </a:r>
            <a:endParaRPr lang="en-CA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458200" cy="914400"/>
          </a:xfrm>
        </p:spPr>
        <p:txBody>
          <a:bodyPr>
            <a:normAutofit fontScale="92500" lnSpcReduction="10000"/>
          </a:bodyPr>
          <a:lstStyle/>
          <a:p>
            <a:r>
              <a:rPr lang="en-CA" sz="3200" dirty="0" smtClean="0"/>
              <a:t>Chapter 3: Exponential Functions and Logarithms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53109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 initial population of 100 doubles every 4 years.  What is the population after 18 years?</a:t>
            </a:r>
          </a:p>
          <a:p>
            <a:endParaRPr lang="en-CA" dirty="0" smtClean="0"/>
          </a:p>
          <a:p>
            <a:r>
              <a:rPr lang="en-CA" dirty="0" smtClean="0"/>
              <a:t>If </a:t>
            </a:r>
            <a:r>
              <a:rPr lang="en-CA" dirty="0" smtClean="0"/>
              <a:t>y = 12000(0.91)</a:t>
            </a:r>
            <a:r>
              <a:rPr lang="en-CA" baseline="30000" dirty="0" smtClean="0"/>
              <a:t>x</a:t>
            </a:r>
            <a:r>
              <a:rPr lang="en-CA" dirty="0" smtClean="0"/>
              <a:t> , find y(25).</a:t>
            </a:r>
          </a:p>
          <a:p>
            <a:endParaRPr lang="en-CA" dirty="0"/>
          </a:p>
          <a:p>
            <a:r>
              <a:rPr lang="en-CA" dirty="0"/>
              <a:t>y</a:t>
            </a:r>
            <a:r>
              <a:rPr lang="en-CA" dirty="0" smtClean="0"/>
              <a:t> = 12000(0.91)</a:t>
            </a:r>
            <a:r>
              <a:rPr lang="en-CA" baseline="30000" dirty="0" smtClean="0"/>
              <a:t>25</a:t>
            </a:r>
            <a:r>
              <a:rPr lang="en-CA" dirty="0" smtClean="0"/>
              <a:t>   (do 0.91</a:t>
            </a:r>
            <a:r>
              <a:rPr lang="en-CA" baseline="30000" dirty="0" smtClean="0"/>
              <a:t>25</a:t>
            </a:r>
            <a:r>
              <a:rPr lang="en-CA" dirty="0" smtClean="0"/>
              <a:t> first)</a:t>
            </a:r>
          </a:p>
          <a:p>
            <a:r>
              <a:rPr lang="en-CA" dirty="0" smtClean="0"/>
              <a:t>y = 12000(0.09463)    (keep 4 digits)</a:t>
            </a:r>
          </a:p>
          <a:p>
            <a:r>
              <a:rPr lang="en-CA" dirty="0" smtClean="0"/>
              <a:t>y = 1135.56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771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An </a:t>
                </a:r>
                <a:r>
                  <a:rPr lang="en-US" u="sng" dirty="0"/>
                  <a:t>exponential function</a:t>
                </a:r>
                <a:r>
                  <a:rPr lang="en-US" dirty="0"/>
                  <a:t> shows a rule 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is the </a:t>
                </a:r>
                <a:r>
                  <a:rPr lang="en-US" dirty="0" smtClean="0"/>
                  <a:t>exponent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/>
                      </a:rPr>
                      <m:t>𝑦</m:t>
                    </m:r>
                    <m:r>
                      <a:rPr lang="en-CA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CA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CA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 smtClean="0"/>
                  <a:t> is not exponential (x is base, 3 is exponent)</a:t>
                </a:r>
                <a:endParaRPr lang="en-CA" sz="2400" dirty="0"/>
              </a:p>
              <a:p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/>
                      </a:rPr>
                      <m:t>𝑦</m:t>
                    </m:r>
                    <m:r>
                      <a:rPr lang="en-CA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CA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sz="24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CA" sz="2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 smtClean="0"/>
                  <a:t> is exponential (3 is base, x is exponent)</a:t>
                </a:r>
                <a:endParaRPr lang="en-CA" sz="2400" dirty="0"/>
              </a:p>
              <a:p>
                <a:endParaRPr lang="en-US" dirty="0" smtClean="0"/>
              </a:p>
              <a:p>
                <a:r>
                  <a:rPr lang="en-US" dirty="0" smtClean="0"/>
                  <a:t>Exponential functions increase/decrease very quickly</a:t>
                </a:r>
                <a:endParaRPr lang="en-US" dirty="0"/>
              </a:p>
              <a:p>
                <a:r>
                  <a:rPr lang="en-US" dirty="0" smtClean="0"/>
                  <a:t>General form: </a:t>
                </a:r>
                <a14:m>
                  <m:oMath xmlns:m="http://schemas.openxmlformats.org/officeDocument/2006/math">
                    <m:r>
                      <a:rPr lang="en-CA" sz="4800" b="0" i="1" smtClean="0">
                        <a:latin typeface="Cambria Math"/>
                      </a:rPr>
                      <m:t>𝑦</m:t>
                    </m:r>
                    <m:r>
                      <a:rPr lang="en-CA" sz="4800" b="0" i="1" smtClean="0">
                        <a:latin typeface="Cambria Math"/>
                      </a:rPr>
                      <m:t>=</m:t>
                    </m:r>
                    <m:r>
                      <a:rPr lang="en-CA" sz="48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CA" sz="4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sz="4800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CA" sz="4800" b="0" i="1" smtClean="0">
                            <a:latin typeface="Cambria Math"/>
                          </a:rPr>
                          <m:t>𝑏𝑥</m:t>
                        </m:r>
                      </m:sup>
                    </m:sSup>
                  </m:oMath>
                </a14:m>
                <a:endParaRPr lang="en-CA" sz="4800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43" r="-96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Exponential Functions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965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c = base: the number that gets multiplied x times</a:t>
                </a:r>
              </a:p>
              <a:p>
                <a:r>
                  <a:rPr lang="en-CA" dirty="0" smtClean="0"/>
                  <a:t>Ex:  2</a:t>
                </a:r>
                <a:r>
                  <a:rPr lang="en-CA" baseline="30000" dirty="0" smtClean="0"/>
                  <a:t>3</a:t>
                </a:r>
                <a:r>
                  <a:rPr lang="en-CA" dirty="0" smtClean="0"/>
                  <a:t> = 2x2x2=8	  4</a:t>
                </a:r>
                <a:r>
                  <a:rPr lang="en-CA" baseline="30000" dirty="0" smtClean="0"/>
                  <a:t>5</a:t>
                </a:r>
                <a:r>
                  <a:rPr lang="en-CA" dirty="0" smtClean="0"/>
                  <a:t> = 4x4x4x4x4 =1024</a:t>
                </a:r>
              </a:p>
              <a:p>
                <a:endParaRPr lang="en-CA" dirty="0" smtClean="0"/>
              </a:p>
              <a:p>
                <a:r>
                  <a:rPr lang="en-CA" dirty="0" smtClean="0"/>
                  <a:t>If c&gt;1, y increases.  If c&lt;1, y decreases</a:t>
                </a:r>
              </a:p>
              <a:p>
                <a:r>
                  <a:rPr lang="en-CA" dirty="0" smtClean="0"/>
                  <a:t> Ex: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i="1" smtClean="0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CA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CA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CA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CA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CA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i="1">
                            <a:latin typeface="Cambria Math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CA" dirty="0" smtClean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>
                            <a:latin typeface="Cambria Math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CA" dirty="0" smtClean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>
                            <a:latin typeface="Cambria Math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CA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>
                            <a:latin typeface="Cambria Math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CA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Parameters: what do they do?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789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given a percent increase or decrease</a:t>
            </a:r>
            <a:r>
              <a:rPr lang="en-CA" dirty="0"/>
              <a:t>: </a:t>
            </a:r>
            <a:endParaRPr lang="en-CA" dirty="0" smtClean="0"/>
          </a:p>
          <a:p>
            <a:endParaRPr lang="en-CA" dirty="0"/>
          </a:p>
          <a:p>
            <a:r>
              <a:rPr lang="en-CA" sz="3000" dirty="0" smtClean="0"/>
              <a:t>c </a:t>
            </a:r>
            <a:r>
              <a:rPr lang="en-CA" sz="3000" dirty="0"/>
              <a:t>= 1± %/</a:t>
            </a:r>
            <a:r>
              <a:rPr lang="en-CA" sz="3000" dirty="0" smtClean="0"/>
              <a:t>100</a:t>
            </a:r>
          </a:p>
          <a:p>
            <a:endParaRPr lang="en-CA" dirty="0"/>
          </a:p>
          <a:p>
            <a:r>
              <a:rPr lang="en-CA" dirty="0"/>
              <a:t>Ex: 4% </a:t>
            </a:r>
            <a:r>
              <a:rPr lang="en-CA" dirty="0" smtClean="0"/>
              <a:t>increase </a:t>
            </a:r>
            <a:r>
              <a:rPr lang="en-CA" dirty="0"/>
              <a:t>-&gt; c = </a:t>
            </a:r>
            <a:r>
              <a:rPr lang="en-CA" dirty="0" smtClean="0"/>
              <a:t>1+ (4/100) = 1.04                        11% decrease </a:t>
            </a:r>
            <a:r>
              <a:rPr lang="en-CA" dirty="0"/>
              <a:t>-&gt; c = </a:t>
            </a:r>
            <a:r>
              <a:rPr lang="en-CA" dirty="0" smtClean="0"/>
              <a:t>1- (11/100) = 0.89</a:t>
            </a:r>
            <a:endParaRPr lang="en-CA" dirty="0"/>
          </a:p>
          <a:p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Parameters: what do they do?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455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</a:t>
            </a:r>
            <a:r>
              <a:rPr lang="en-CA" dirty="0" smtClean="0"/>
              <a:t> = initial value: value or quantity at x=0</a:t>
            </a:r>
          </a:p>
          <a:p>
            <a:endParaRPr lang="en-CA" dirty="0" smtClean="0"/>
          </a:p>
          <a:p>
            <a:r>
              <a:rPr lang="en-CA" dirty="0" smtClean="0"/>
              <a:t>Ex:  5</a:t>
            </a:r>
            <a:r>
              <a:rPr lang="en-CA" baseline="30000" dirty="0" smtClean="0"/>
              <a:t>0</a:t>
            </a:r>
            <a:r>
              <a:rPr lang="en-CA" dirty="0" smtClean="0"/>
              <a:t> = 1	10</a:t>
            </a:r>
            <a:r>
              <a:rPr lang="en-CA" baseline="30000" dirty="0" smtClean="0"/>
              <a:t>0</a:t>
            </a:r>
            <a:r>
              <a:rPr lang="en-CA" dirty="0" smtClean="0"/>
              <a:t>=1	12000</a:t>
            </a:r>
            <a:r>
              <a:rPr lang="en-CA" baseline="30000" dirty="0" smtClean="0"/>
              <a:t>0</a:t>
            </a:r>
            <a:r>
              <a:rPr lang="en-CA" dirty="0" smtClean="0"/>
              <a:t>=1</a:t>
            </a:r>
          </a:p>
          <a:p>
            <a:r>
              <a:rPr lang="en-CA" dirty="0" smtClean="0"/>
              <a:t>     2(5)</a:t>
            </a:r>
            <a:r>
              <a:rPr lang="en-CA" baseline="30000" dirty="0" smtClean="0"/>
              <a:t>0</a:t>
            </a:r>
            <a:r>
              <a:rPr lang="en-CA" dirty="0" smtClean="0"/>
              <a:t> = 2	  25(10)</a:t>
            </a:r>
            <a:r>
              <a:rPr lang="en-CA" baseline="30000" dirty="0" smtClean="0"/>
              <a:t>0</a:t>
            </a:r>
            <a:r>
              <a:rPr lang="en-CA" dirty="0" smtClean="0"/>
              <a:t> = 25   4(12000)</a:t>
            </a:r>
            <a:r>
              <a:rPr lang="en-CA" baseline="30000" dirty="0" smtClean="0"/>
              <a:t>0</a:t>
            </a:r>
            <a:r>
              <a:rPr lang="en-CA" dirty="0" smtClean="0"/>
              <a:t> = 4</a:t>
            </a:r>
          </a:p>
          <a:p>
            <a:endParaRPr lang="en-CA" dirty="0" smtClean="0"/>
          </a:p>
          <a:p>
            <a:r>
              <a:rPr lang="en-CA" dirty="0" smtClean="0"/>
              <a:t>Remember!    n</a:t>
            </a:r>
            <a:r>
              <a:rPr lang="en-CA" baseline="30000" dirty="0" smtClean="0"/>
              <a:t>0</a:t>
            </a:r>
            <a:r>
              <a:rPr lang="en-CA" dirty="0" smtClean="0"/>
              <a:t> = 1 for any number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Parameters: what do they do?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842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 = number of periods per unit time</a:t>
            </a:r>
          </a:p>
          <a:p>
            <a:endParaRPr lang="en-CA" dirty="0"/>
          </a:p>
          <a:p>
            <a:r>
              <a:rPr lang="en-CA" dirty="0" smtClean="0"/>
              <a:t>Ex: x is years but interest calculates monthly.  12 months per year, so y=c</a:t>
            </a:r>
            <a:r>
              <a:rPr lang="en-CA" baseline="30000" dirty="0" smtClean="0"/>
              <a:t>12x</a:t>
            </a:r>
          </a:p>
          <a:p>
            <a:r>
              <a:rPr lang="en-CA" dirty="0"/>
              <a:t>Ex: x is in hours and object doubles every 15 minutes.  4 15-min periods in hour, so y=(2)</a:t>
            </a:r>
            <a:r>
              <a:rPr lang="en-CA" baseline="30000" dirty="0"/>
              <a:t>4x</a:t>
            </a:r>
          </a:p>
          <a:p>
            <a:endParaRPr lang="en-CA" baseline="30000" dirty="0" smtClean="0"/>
          </a:p>
          <a:p>
            <a:r>
              <a:rPr lang="en-CA" dirty="0" smtClean="0"/>
              <a:t>b allows multiplication to happen more or less often than the basic time unit x.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Parameters: what do they do?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773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Last year you found how many periods were in a given x.  </a:t>
            </a:r>
            <a:r>
              <a:rPr lang="en-CA" dirty="0" smtClean="0"/>
              <a:t>You converted!</a:t>
            </a:r>
            <a:endParaRPr lang="en-CA" dirty="0" smtClean="0"/>
          </a:p>
          <a:p>
            <a:r>
              <a:rPr lang="en-CA" dirty="0" smtClean="0"/>
              <a:t>Ex</a:t>
            </a:r>
            <a:r>
              <a:rPr lang="en-CA" dirty="0" smtClean="0"/>
              <a:t>: x is years but interest calculates monthly.  12 months per year, so </a:t>
            </a:r>
            <a:r>
              <a:rPr lang="en-CA" dirty="0" smtClean="0"/>
              <a:t>y=c</a:t>
            </a:r>
            <a:r>
              <a:rPr lang="en-CA" baseline="30000" dirty="0" smtClean="0"/>
              <a:t>12x</a:t>
            </a:r>
          </a:p>
          <a:p>
            <a:pPr lvl="1"/>
            <a:r>
              <a:rPr lang="en-CA" dirty="0" smtClean="0"/>
              <a:t>Or! Convert x into months and do y=c</a:t>
            </a:r>
            <a:r>
              <a:rPr lang="en-CA" baseline="30000" dirty="0" smtClean="0"/>
              <a:t>x</a:t>
            </a:r>
            <a:endParaRPr lang="en-CA" baseline="30000" dirty="0"/>
          </a:p>
          <a:p>
            <a:endParaRPr lang="en-CA" baseline="30000" dirty="0" smtClean="0"/>
          </a:p>
          <a:p>
            <a:r>
              <a:rPr lang="en-CA" dirty="0"/>
              <a:t>Ex: x is in hours and object doubles every 15 minutes.  4 15-min periods in hour, so y=(</a:t>
            </a:r>
            <a:r>
              <a:rPr lang="en-CA" dirty="0" smtClean="0"/>
              <a:t>2)</a:t>
            </a:r>
            <a:r>
              <a:rPr lang="en-CA" baseline="30000" dirty="0" smtClean="0"/>
              <a:t>4x</a:t>
            </a:r>
          </a:p>
          <a:p>
            <a:pPr lvl="1"/>
            <a:r>
              <a:rPr lang="en-CA" dirty="0" smtClean="0"/>
              <a:t>Or! Convert x into number of 15-min periods and do y=2</a:t>
            </a:r>
            <a:r>
              <a:rPr lang="en-CA" baseline="30000" dirty="0" smtClean="0"/>
              <a:t>x.</a:t>
            </a:r>
          </a:p>
          <a:p>
            <a:pPr lvl="1"/>
            <a:endParaRPr lang="en-CA" baseline="30000" dirty="0"/>
          </a:p>
          <a:p>
            <a:pPr lvl="1"/>
            <a:r>
              <a:rPr lang="en-CA" sz="2600" dirty="0" smtClean="0"/>
              <a:t>Either way is fine!</a:t>
            </a:r>
            <a:endParaRPr lang="en-CA" sz="2600" dirty="0"/>
          </a:p>
          <a:p>
            <a:endParaRPr lang="en-CA" baseline="30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But!!!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62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y = 3(2)</a:t>
            </a:r>
            <a:r>
              <a:rPr lang="en-CA" baseline="30000" dirty="0" smtClean="0"/>
              <a:t>x</a:t>
            </a:r>
            <a:r>
              <a:rPr lang="en-CA" dirty="0" smtClean="0"/>
              <a:t> , find y(13).</a:t>
            </a:r>
          </a:p>
          <a:p>
            <a:endParaRPr lang="en-CA" dirty="0"/>
          </a:p>
          <a:p>
            <a:r>
              <a:rPr lang="en-CA" dirty="0" smtClean="0"/>
              <a:t>y = 3(2)</a:t>
            </a:r>
            <a:r>
              <a:rPr lang="en-CA" baseline="30000" dirty="0" smtClean="0"/>
              <a:t>13    </a:t>
            </a:r>
            <a:r>
              <a:rPr lang="en-CA" dirty="0" smtClean="0"/>
              <a:t>(exponent goes with 2, not 3!)</a:t>
            </a:r>
          </a:p>
          <a:p>
            <a:r>
              <a:rPr lang="en-CA" dirty="0" smtClean="0"/>
              <a:t>y = 3(8192)   (2</a:t>
            </a:r>
            <a:r>
              <a:rPr lang="en-CA" baseline="30000" dirty="0" smtClean="0"/>
              <a:t>13</a:t>
            </a:r>
            <a:r>
              <a:rPr lang="en-CA" dirty="0" smtClean="0"/>
              <a:t> = 8192, 3 multiplied last)</a:t>
            </a:r>
          </a:p>
          <a:p>
            <a:r>
              <a:rPr lang="en-CA" dirty="0" smtClean="0"/>
              <a:t>y = 24576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65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y = 12000(0.91)</a:t>
            </a:r>
            <a:r>
              <a:rPr lang="en-CA" baseline="30000" dirty="0" smtClean="0"/>
              <a:t>x</a:t>
            </a:r>
            <a:r>
              <a:rPr lang="en-CA" dirty="0" smtClean="0"/>
              <a:t> , find y(25).</a:t>
            </a:r>
          </a:p>
          <a:p>
            <a:endParaRPr lang="en-CA" dirty="0"/>
          </a:p>
          <a:p>
            <a:r>
              <a:rPr lang="en-CA" dirty="0"/>
              <a:t>y</a:t>
            </a:r>
            <a:r>
              <a:rPr lang="en-CA" dirty="0" smtClean="0"/>
              <a:t> = 12000(0.91)</a:t>
            </a:r>
            <a:r>
              <a:rPr lang="en-CA" baseline="30000" dirty="0" smtClean="0"/>
              <a:t>25</a:t>
            </a:r>
            <a:r>
              <a:rPr lang="en-CA" dirty="0" smtClean="0"/>
              <a:t>   (do 0.91</a:t>
            </a:r>
            <a:r>
              <a:rPr lang="en-CA" baseline="30000" dirty="0" smtClean="0"/>
              <a:t>25</a:t>
            </a:r>
            <a:r>
              <a:rPr lang="en-CA" dirty="0" smtClean="0"/>
              <a:t> first)</a:t>
            </a:r>
          </a:p>
          <a:p>
            <a:r>
              <a:rPr lang="en-CA" dirty="0" smtClean="0"/>
              <a:t>y = 12000(0.09463)    (keep 4 digits)</a:t>
            </a:r>
          </a:p>
          <a:p>
            <a:r>
              <a:rPr lang="en-CA" dirty="0" smtClean="0"/>
              <a:t>y = 1135.56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587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353</TotalTime>
  <Words>437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3.1 Exponential Functions Review</vt:lpstr>
      <vt:lpstr>Exponential Functions</vt:lpstr>
      <vt:lpstr>Parameters: what do they do?</vt:lpstr>
      <vt:lpstr>Parameters: what do they do?</vt:lpstr>
      <vt:lpstr>Parameters: what do they do?</vt:lpstr>
      <vt:lpstr>Parameters: what do they do?</vt:lpstr>
      <vt:lpstr>But!!!</vt:lpstr>
      <vt:lpstr>Examples</vt:lpstr>
      <vt:lpstr>Examples</vt:lpstr>
      <vt:lpstr>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Stringer</dc:creator>
  <cp:lastModifiedBy>Steve Stringer</cp:lastModifiedBy>
  <cp:revision>13</cp:revision>
  <dcterms:created xsi:type="dcterms:W3CDTF">2016-11-21T13:43:32Z</dcterms:created>
  <dcterms:modified xsi:type="dcterms:W3CDTF">2016-11-28T20:31:44Z</dcterms:modified>
</cp:coreProperties>
</file>