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90" r:id="rId4"/>
    <p:sldId id="288" r:id="rId5"/>
    <p:sldId id="292" r:id="rId6"/>
    <p:sldId id="293" r:id="rId7"/>
    <p:sldId id="294" r:id="rId8"/>
    <p:sldId id="298" r:id="rId9"/>
    <p:sldId id="295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D8092B8-8B03-43A4-B5DE-28EB2F21E3F5}">
          <p14:sldIdLst>
            <p14:sldId id="256"/>
          </p14:sldIdLst>
        </p14:section>
        <p14:section name="Untitled Section" id="{9B3B5D93-717D-4BA3-A447-41AF23975AC2}">
          <p14:sldIdLst>
            <p14:sldId id="286"/>
            <p14:sldId id="290"/>
            <p14:sldId id="288"/>
          </p14:sldIdLst>
        </p14:section>
        <p14:section name="Conditional" id="{7C1AD00D-2D30-4BC5-B7DF-600B1E535ACD}">
          <p14:sldIdLst>
            <p14:sldId id="292"/>
            <p14:sldId id="293"/>
            <p14:sldId id="294"/>
            <p14:sldId id="298"/>
            <p14:sldId id="295"/>
            <p14:sldId id="299"/>
          </p14:sldIdLst>
        </p14:section>
        <p14:section name="Untitled Section" id="{0B806CA8-158A-4805-A355-D0D18D563B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61"/>
    <p:restoredTop sz="93692"/>
  </p:normalViewPr>
  <p:slideViewPr>
    <p:cSldViewPr>
      <p:cViewPr varScale="1">
        <p:scale>
          <a:sx n="62" d="100"/>
          <a:sy n="62" d="100"/>
        </p:scale>
        <p:origin x="6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CDCFE-6D52-4ACD-AF14-B2CDC438B686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B5571-0304-4799-99BA-441340E780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974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75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39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81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371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8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49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80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0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40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93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89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2EC3-926D-41E3-A9D5-471FB0FECF7E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0D3C-A89F-42BA-B18A-AAB862C717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7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png"/><Relationship Id="rId7" Type="http://schemas.openxmlformats.org/officeDocument/2006/relationships/image" Target="../media/image29.png"/><Relationship Id="rId8" Type="http://schemas.openxmlformats.org/officeDocument/2006/relationships/image" Target="../media/image30.png"/><Relationship Id="rId9" Type="http://schemas.openxmlformats.org/officeDocument/2006/relationships/image" Target="../media/image31.png"/><Relationship Id="rId1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5.04 Types of Probability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Unit 5 Probability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88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 of Formulas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𝑃𝑟𝑜𝑏𝑎𝑏𝑖𝑙𝑖𝑡𝑦</m:t>
                    </m:r>
                    <m:r>
                      <a:rPr lang="en-CA" i="1" dirty="0" smtClean="0">
                        <a:latin typeface="Cambria Math"/>
                      </a:rPr>
                      <m:t> =</m:t>
                    </m:r>
                    <m:f>
                      <m:f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 dirty="0" smtClean="0">
                            <a:latin typeface="Cambria Math"/>
                          </a:rPr>
                          <m:t>𝑊𝑎𝑛𝑡</m:t>
                        </m:r>
                      </m:num>
                      <m:den>
                        <m:r>
                          <a:rPr lang="en-CA" i="1" dirty="0" smtClean="0">
                            <a:latin typeface="Cambria Math"/>
                          </a:rPr>
                          <m:t>𝑇𝑜𝑡𝑎𝑙</m:t>
                        </m:r>
                      </m:den>
                    </m:f>
                  </m:oMath>
                </a14:m>
                <a:endParaRPr lang="en-CA" i="1" dirty="0" smtClean="0">
                  <a:latin typeface="Cambria Math"/>
                </a:endParaRPr>
              </a:p>
              <a:p>
                <a:endParaRPr lang="en-CA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+</m:t>
                    </m:r>
                    <m:r>
                      <a:rPr lang="en-CA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CA" b="0" i="1" smtClean="0">
                                <a:latin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CA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CA" b="0" i="1" smtClean="0">
                        <a:latin typeface="Cambria Math"/>
                      </a:rPr>
                      <m:t>=1</m:t>
                    </m:r>
                  </m:oMath>
                </a14:m>
                <a:endParaRPr lang="en-CA" i="1" dirty="0" smtClean="0">
                  <a:latin typeface="Cambria Math"/>
                </a:endParaRPr>
              </a:p>
              <a:p>
                <a:endParaRPr lang="en-CA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𝐴</m:t>
                        </m:r>
                        <m:r>
                          <a:rPr lang="en-CA" i="1">
                            <a:latin typeface="Cambria Math"/>
                          </a:rPr>
                          <m:t>∪</m:t>
                        </m:r>
                        <m:r>
                          <a:rPr lang="en-CA" i="1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CA" i="1">
                        <a:latin typeface="Cambria Math"/>
                      </a:rPr>
                      <m:t>=</m:t>
                    </m:r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i="1">
                        <a:latin typeface="Cambria Math"/>
                      </a:rPr>
                      <m:t>+</m:t>
                    </m:r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CA" dirty="0" smtClean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b="0" i="1" smtClean="0">
                            <a:latin typeface="Cambria Math"/>
                          </a:rPr>
                          <m:t>𝐵</m:t>
                        </m:r>
                      </m:e>
                      <m:e>
                        <m:r>
                          <a:rPr lang="en-CA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CA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CA" i="1">
                                <a:latin typeface="Cambria Math"/>
                              </a:rPr>
                              <m:t>𝐴</m:t>
                            </m:r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CA" i="1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num>
                      <m:den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CA" b="0" i="1" smtClean="0">
                                <a:latin typeface="Cambria Math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CA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</m:d>
                      </m:den>
                    </m:f>
                  </m:oMath>
                </a14:m>
                <a:r>
                  <a:rPr lang="en-CA" dirty="0" smtClean="0"/>
                  <a:t>	OR 	</a:t>
                </a:r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CA" i="1">
                            <a:latin typeface="Cambria Math"/>
                          </a:rPr>
                          <m:t>𝐵</m:t>
                        </m:r>
                      </m:e>
                      <m:e>
                        <m:r>
                          <a:rPr lang="en-CA" i="1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CA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𝐴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i="1">
                            <a:latin typeface="Cambria Math"/>
                            <a:ea typeface="Cambria Math"/>
                          </a:rPr>
                          <m:t>𝐵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84168" y="1435081"/>
                <a:ext cx="245374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FF0000"/>
                    </a:solidFill>
                  </a:rPr>
                  <a:t>Mutally Exclusive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=∅</m:t>
                      </m:r>
                    </m:oMath>
                  </m:oMathPara>
                </a14:m>
                <a:endParaRPr lang="en-CA" b="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algn="ctr"/>
                <a:r>
                  <a:rPr lang="en-CA" dirty="0">
                    <a:solidFill>
                      <a:srgbClr val="FF0000"/>
                    </a:solidFill>
                  </a:rPr>
                  <a:t>o</a:t>
                </a:r>
                <a:r>
                  <a:rPr lang="en-CA" dirty="0" smtClean="0">
                    <a:solidFill>
                      <a:srgbClr val="FF0000"/>
                    </a:solidFill>
                  </a:rPr>
                  <a:t>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  <m:r>
                        <a:rPr lang="en-CA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CA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1435081"/>
                <a:ext cx="2453749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985" t="-2538" r="-17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61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“Additional”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Types of Probability</a:t>
            </a:r>
          </a:p>
        </p:txBody>
      </p:sp>
    </p:spTree>
    <p:extLst>
      <p:ext uri="{BB962C8B-B14F-4D97-AF65-F5344CB8AC3E}">
        <p14:creationId xmlns:p14="http://schemas.microsoft.com/office/powerpoint/2010/main" val="17273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Formula</a:t>
            </a:r>
            <a:endParaRPr lang="en-C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916832"/>
                <a:ext cx="9144000" cy="420933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CA" sz="44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400" i="1">
                              <a:latin typeface="Cambria Math"/>
                            </a:rPr>
                            <m:t>𝐴</m:t>
                          </m:r>
                          <m:r>
                            <a:rPr lang="en-CA" sz="4400" i="1">
                              <a:latin typeface="Cambria Math"/>
                            </a:rPr>
                            <m:t>∪</m:t>
                          </m:r>
                          <m:r>
                            <a:rPr lang="en-CA" sz="4400" i="1"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CA" sz="4400" i="1">
                          <a:latin typeface="Cambria Math"/>
                        </a:rPr>
                        <m:t>=</m:t>
                      </m:r>
                      <m:r>
                        <a:rPr lang="en-CA" sz="4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4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4400" i="1">
                          <a:latin typeface="Cambria Math"/>
                        </a:rPr>
                        <m:t>+</m:t>
                      </m:r>
                      <m:r>
                        <a:rPr lang="en-CA" sz="4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400" i="1"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916832"/>
                <a:ext cx="9144000" cy="420933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3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dirty="0"/>
              <a:t>single 6-sided die is rolled.  What is the probability of rolling a 2 or a 5?</a:t>
            </a:r>
          </a:p>
          <a:p>
            <a:r>
              <a:rPr lang="en-CA" dirty="0"/>
              <a:t>	Event A: Rolling a 2		</a:t>
            </a:r>
          </a:p>
          <a:p>
            <a:r>
              <a:rPr lang="en-CA" dirty="0"/>
              <a:t>	Event B: Rolling a 5 		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79315" y="2515890"/>
                <a:ext cx="1262140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2000" i="1">
                          <a:solidFill>
                            <a:schemeClr val="accent3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2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315" y="2515890"/>
                <a:ext cx="1262140" cy="6705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46889" y="3186458"/>
                <a:ext cx="1272913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00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CA" sz="2000" i="1">
                          <a:solidFill>
                            <a:schemeClr val="accent3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2000" i="1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20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889" y="3186458"/>
                <a:ext cx="1272913" cy="6705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6916" y="5014074"/>
                <a:ext cx="283962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CA" sz="40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CA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16" y="5014074"/>
                <a:ext cx="2839624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167984" y="4743615"/>
                <a:ext cx="1478675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sz="40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4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CA" sz="40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CA" sz="4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984" y="4743615"/>
                <a:ext cx="1478675" cy="12488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586752" y="4717111"/>
                <a:ext cx="110940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4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CA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752" y="4717111"/>
                <a:ext cx="1109406" cy="124880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743311" y="4717110"/>
                <a:ext cx="1109406" cy="1248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0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4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CA" sz="40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311" y="4717110"/>
                <a:ext cx="1109406" cy="1248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606916" y="4354192"/>
                <a:ext cx="41074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∪</m:t>
                          </m:r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  <m:r>
                        <a:rPr lang="en-CA" sz="28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16" y="4354192"/>
                <a:ext cx="4107406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01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Conditional Probability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probability that an event will happen given that another event is known to have already taken place.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63688" y="3645024"/>
                <a:ext cx="5386346" cy="1630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8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800" i="1"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sz="48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4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4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4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sz="4800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CA" sz="4800" i="1">
                                  <a:latin typeface="Cambria Math"/>
                                </a:rPr>
                                <m:t>∩</m:t>
                              </m:r>
                              <m:r>
                                <a:rPr lang="en-CA" sz="4800" i="1"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CA" sz="4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sz="4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sz="4800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CA" sz="4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645024"/>
                <a:ext cx="5386346" cy="163031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A 6-sided die is rolled and the top face is observed.  </a:t>
            </a:r>
          </a:p>
          <a:p>
            <a:pPr marL="0" indent="0">
              <a:buNone/>
            </a:pPr>
            <a:r>
              <a:rPr lang="en-CA" dirty="0" smtClean="0"/>
              <a:t>Event </a:t>
            </a:r>
            <a:r>
              <a:rPr lang="en-CA" dirty="0"/>
              <a:t>A: Obtaining an odd number</a:t>
            </a:r>
          </a:p>
          <a:p>
            <a:pPr marL="0" indent="0">
              <a:buNone/>
            </a:pPr>
            <a:r>
              <a:rPr lang="en-CA" dirty="0" smtClean="0"/>
              <a:t>Event </a:t>
            </a:r>
            <a:r>
              <a:rPr lang="en-CA" dirty="0"/>
              <a:t>B: Obtaining a number greater than 2</a:t>
            </a:r>
            <a:r>
              <a:rPr lang="en-CA" dirty="0">
                <a:effectLst/>
              </a:rPr>
              <a:t> </a:t>
            </a: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1941718" y="4005064"/>
            <a:ext cx="4679315" cy="2519680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982564" y="3638351"/>
            <a:ext cx="4347845" cy="932180"/>
            <a:chOff x="0" y="0"/>
            <a:chExt cx="4347845" cy="9321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7"/>
                <p:cNvSpPr txBox="1"/>
                <p:nvPr/>
              </p:nvSpPr>
              <p:spPr>
                <a:xfrm>
                  <a:off x="0" y="0"/>
                  <a:ext cx="362585" cy="389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20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𝛺</m:t>
                        </m:r>
                      </m:oMath>
                    </m:oMathPara>
                  </a14:m>
                  <a:endParaRPr lang="en-CA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9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362585" cy="38925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8"/>
                <p:cNvSpPr txBox="1"/>
                <p:nvPr/>
              </p:nvSpPr>
              <p:spPr>
                <a:xfrm>
                  <a:off x="314325" y="542925"/>
                  <a:ext cx="346710" cy="389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0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oMath>
                    </m:oMathPara>
                  </a14:m>
                  <a:endParaRPr lang="en-CA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325" y="542925"/>
                  <a:ext cx="346710" cy="38925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9"/>
                <p:cNvSpPr txBox="1"/>
                <p:nvPr/>
              </p:nvSpPr>
              <p:spPr>
                <a:xfrm>
                  <a:off x="3990975" y="533400"/>
                  <a:ext cx="356870" cy="389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0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𝐵</m:t>
                        </m:r>
                      </m:oMath>
                    </m:oMathPara>
                  </a14:m>
                  <a:endParaRPr lang="en-CA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0975" y="533400"/>
                  <a:ext cx="356870" cy="38925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006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n-CA" sz="2400" dirty="0" smtClean="0"/>
              <a:t>-</a:t>
            </a:r>
            <a:r>
              <a:rPr lang="en-CA" sz="2400" dirty="0" smtClean="0">
                <a:solidFill>
                  <a:srgbClr val="00B0F0"/>
                </a:solidFill>
              </a:rPr>
              <a:t>What </a:t>
            </a:r>
            <a:r>
              <a:rPr lang="en-CA" sz="2400" dirty="0">
                <a:solidFill>
                  <a:srgbClr val="00B0F0"/>
                </a:solidFill>
              </a:rPr>
              <a:t>is the probability of obtaining an odd number?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>
                <a:solidFill>
                  <a:srgbClr val="FF0000"/>
                </a:solidFill>
              </a:rPr>
              <a:t>-What </a:t>
            </a:r>
            <a:r>
              <a:rPr lang="en-CA" sz="2400" dirty="0">
                <a:solidFill>
                  <a:srgbClr val="FF0000"/>
                </a:solidFill>
              </a:rPr>
              <a:t>is the probability of obtaining a number greater than </a:t>
            </a:r>
            <a:r>
              <a:rPr lang="en-CA" sz="2400" dirty="0" smtClean="0">
                <a:solidFill>
                  <a:srgbClr val="FF0000"/>
                </a:solidFill>
              </a:rPr>
              <a:t>2?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-What </a:t>
            </a:r>
            <a:r>
              <a:rPr lang="en-CA" sz="2400" dirty="0"/>
              <a:t>is the probability of obtaining a number greater than 2 given </a:t>
            </a:r>
            <a:r>
              <a:rPr lang="en-CA" sz="2400" dirty="0" smtClean="0"/>
              <a:t>   </a:t>
            </a:r>
            <a:br>
              <a:rPr lang="en-CA" sz="2400" dirty="0" smtClean="0"/>
            </a:br>
            <a:r>
              <a:rPr lang="en-CA" sz="2400" dirty="0" smtClean="0"/>
              <a:t>   that </a:t>
            </a:r>
            <a:r>
              <a:rPr lang="en-CA" sz="2400" dirty="0"/>
              <a:t>it is an odd number?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031437" y="2363925"/>
            <a:ext cx="6662730" cy="4031848"/>
            <a:chOff x="318051" y="331305"/>
            <a:chExt cx="4680000" cy="2520000"/>
          </a:xfrm>
        </p:grpSpPr>
        <p:sp>
          <p:nvSpPr>
            <p:cNvPr id="5" name="Rectangle 4"/>
            <p:cNvSpPr/>
            <p:nvPr/>
          </p:nvSpPr>
          <p:spPr>
            <a:xfrm>
              <a:off x="318051" y="331305"/>
              <a:ext cx="4680000" cy="2520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6" name="Oval 5"/>
            <p:cNvSpPr/>
            <p:nvPr/>
          </p:nvSpPr>
          <p:spPr>
            <a:xfrm>
              <a:off x="576470" y="430695"/>
              <a:ext cx="2520000" cy="2160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87705" y="484800"/>
              <a:ext cx="2519680" cy="2159635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CA" sz="1100">
                  <a:effectLst/>
                  <a:ea typeface="Times New Roman"/>
                  <a:cs typeface="Times New Roman"/>
                </a:rPr>
                <a:t> </a:t>
              </a:r>
              <a:endParaRPr lang="en-CA" sz="110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14377" y="1777132"/>
            <a:ext cx="6190760" cy="1491621"/>
            <a:chOff x="0" y="0"/>
            <a:chExt cx="4347845" cy="9321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7"/>
                <p:cNvSpPr txBox="1"/>
                <p:nvPr/>
              </p:nvSpPr>
              <p:spPr>
                <a:xfrm>
                  <a:off x="0" y="0"/>
                  <a:ext cx="1596126" cy="2458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 xmlns:m="http://schemas.openxmlformats.org/officeDocument/2006/math">
                      <m:r>
                        <a:rPr lang="el-GR" sz="2000" i="1" kern="1200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m:t>𝛺</m:t>
                      </m:r>
                      <m:r>
                        <a:rPr lang="en-CA" sz="2000" b="0" i="1" kern="1200" smtClean="0">
                          <a:solidFill>
                            <a:srgbClr val="000000"/>
                          </a:solidFill>
                          <a:effectLst/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CA" sz="2000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charset="0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CA" sz="2000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/>
                            </a:rPr>
                            <m:t>1, 2, 3, 4, 5, 6</m:t>
                          </m:r>
                        </m:e>
                      </m:d>
                    </m:oMath>
                  </a14:m>
                  <a:r>
                    <a:rPr lang="en-CA" sz="1200" dirty="0" smtClean="0">
                      <a:effectLst/>
                      <a:latin typeface="Times New Roman"/>
                      <a:ea typeface="Times New Roman"/>
                    </a:rPr>
                    <a:t> </a:t>
                  </a:r>
                  <a:endParaRPr lang="en-CA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9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0"/>
                  <a:ext cx="1596126" cy="245839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8"/>
                <p:cNvSpPr txBox="1"/>
                <p:nvPr/>
              </p:nvSpPr>
              <p:spPr>
                <a:xfrm>
                  <a:off x="314325" y="542925"/>
                  <a:ext cx="346710" cy="389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0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oMath>
                    </m:oMathPara>
                  </a14:m>
                  <a:endParaRPr lang="en-CA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4325" y="542925"/>
                  <a:ext cx="346710" cy="38925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9"/>
                <p:cNvSpPr txBox="1"/>
                <p:nvPr/>
              </p:nvSpPr>
              <p:spPr>
                <a:xfrm>
                  <a:off x="3990975" y="533400"/>
                  <a:ext cx="356870" cy="38925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CA" sz="2000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𝐵</m:t>
                        </m:r>
                      </m:oMath>
                    </m:oMathPara>
                  </a14:m>
                  <a:endParaRPr lang="en-CA" sz="12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90975" y="533400"/>
                  <a:ext cx="356870" cy="38925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CA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71495" y="3967819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495" y="3967819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16435" y="5794147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435" y="5794147"/>
                <a:ext cx="36580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79898" y="3645012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898" y="3645012"/>
                <a:ext cx="36580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904837" y="3645012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837" y="3645012"/>
                <a:ext cx="36580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79899" y="4337151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899" y="4337151"/>
                <a:ext cx="36580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04836" y="4337151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836" y="4337151"/>
                <a:ext cx="36580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38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60" y="274638"/>
            <a:ext cx="85762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 smtClean="0"/>
              <a:t>Manipulating </a:t>
            </a:r>
            <a:br>
              <a:rPr lang="en-CA" dirty="0" smtClean="0"/>
            </a:br>
            <a:r>
              <a:rPr lang="en-CA" dirty="0" smtClean="0"/>
              <a:t>the Formula</a:t>
            </a:r>
            <a:endParaRPr lang="en-CA" dirty="0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"/>
            <a:ext cx="3868306" cy="25649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CA" i="1">
                                  <a:latin typeface="Cambria Math"/>
                                </a:rPr>
                                <m:t>∩</m:t>
                              </m:r>
                              <m:r>
                                <a:rPr lang="en-CA" i="1">
                                  <a:latin typeface="Cambria Math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CA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CA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CA" i="1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CA" b="0" i="1" smtClean="0">
                                  <a:solidFill>
                                    <a:srgbClr val="00B0F0"/>
                                  </a:solidFill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CA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CA" i="1" smtClean="0">
                          <a:solidFill>
                            <a:srgbClr val="00B0F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556792"/>
                <a:ext cx="4038600" cy="51125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B0F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CA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CA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4400" i="1">
                              <a:latin typeface="Cambria Math"/>
                            </a:rPr>
                            <m:t>𝐵</m:t>
                          </m:r>
                        </m:e>
                        <m:e>
                          <m:r>
                            <a:rPr lang="en-CA" sz="4400" i="1"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CA" sz="4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4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4400" i="1">
                              <a:latin typeface="Cambria Math"/>
                            </a:rPr>
                            <m:t>𝐴</m:t>
                          </m:r>
                          <m:r>
                            <a:rPr lang="en-CA" sz="4400" i="1">
                              <a:latin typeface="Cambria Math"/>
                            </a:rPr>
                            <m:t>∩</m:t>
                          </m:r>
                          <m:r>
                            <a:rPr lang="en-CA" sz="4400" i="1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CA" sz="4400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CA" sz="44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556792"/>
                <a:ext cx="4038600" cy="5112568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83968" y="1556792"/>
                <a:ext cx="4572000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←</m:t>
                    </m:r>
                  </m:oMath>
                </a14:m>
                <a:r>
                  <a:rPr lang="en-CA" sz="2400" dirty="0">
                    <a:solidFill>
                      <a:srgbClr val="FF0000"/>
                    </a:solidFill>
                    <a:ea typeface="Cambria Math"/>
                  </a:rPr>
                  <a:t>use if given probabilities  </a:t>
                </a:r>
                <a:br>
                  <a:rPr lang="en-CA" sz="2400" dirty="0">
                    <a:solidFill>
                      <a:srgbClr val="FF0000"/>
                    </a:solidFill>
                    <a:ea typeface="Cambria Math"/>
                  </a:rPr>
                </a:br>
                <a:r>
                  <a:rPr lang="en-CA" sz="2400" dirty="0">
                    <a:solidFill>
                      <a:srgbClr val="FF0000"/>
                    </a:solidFill>
                    <a:ea typeface="Cambria Math"/>
                  </a:rPr>
                  <a:t>    as decimals</a:t>
                </a:r>
                <a:endParaRPr lang="en-CA" sz="2400" i="1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56792"/>
                <a:ext cx="4572000" cy="830997"/>
              </a:xfrm>
              <a:prstGeom prst="rect">
                <a:avLst/>
              </a:prstGeom>
              <a:blipFill rotWithShape="1">
                <a:blip r:embed="rId5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0560" y="5644698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/>
                <a:r>
                  <a:rPr lang="en-CA" sz="2400" dirty="0" smtClean="0">
                    <a:solidFill>
                      <a:srgbClr val="FF0000"/>
                    </a:solidFill>
                    <a:ea typeface="Cambria Math"/>
                  </a:rPr>
                  <a:t>use if getting values from </a:t>
                </a:r>
                <a14:m>
                  <m:oMath xmlns:m="http://schemas.openxmlformats.org/officeDocument/2006/math">
                    <m:r>
                      <a:rPr lang="en-CA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n-CA" sz="2400" dirty="0" smtClean="0">
                    <a:solidFill>
                      <a:srgbClr val="FF0000"/>
                    </a:solidFill>
                    <a:ea typeface="Cambria Math"/>
                  </a:rPr>
                  <a:t/>
                </a:r>
                <a:br>
                  <a:rPr lang="en-CA" sz="2400" dirty="0" smtClean="0">
                    <a:solidFill>
                      <a:srgbClr val="FF0000"/>
                    </a:solidFill>
                    <a:ea typeface="Cambria Math"/>
                  </a:rPr>
                </a:br>
                <a:r>
                  <a:rPr lang="en-CA" sz="2400" dirty="0" smtClean="0">
                    <a:solidFill>
                      <a:srgbClr val="FF0000"/>
                    </a:solidFill>
                    <a:ea typeface="Cambria Math"/>
                  </a:rPr>
                  <a:t>a diagram</a:t>
                </a:r>
                <a:endParaRPr lang="en-CA" sz="2400" i="1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60" y="5644698"/>
                <a:ext cx="4572000" cy="830997"/>
              </a:xfrm>
              <a:prstGeom prst="rect">
                <a:avLst/>
              </a:prstGeom>
              <a:blipFill rotWithShape="1">
                <a:blip r:embed="rId6"/>
                <a:stretch>
                  <a:fillRect t="-5882" r="-2133" b="-1617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34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A math teacher gave her class two tests.  62% of the class passed both tests and 80% of the class passed the first test.  What percent of those who passed the first test also passed the second test?</a:t>
            </a:r>
          </a:p>
          <a:p>
            <a:r>
              <a:rPr lang="en-CA" dirty="0" smtClean="0"/>
              <a:t>Event </a:t>
            </a:r>
            <a:r>
              <a:rPr lang="en-CA" dirty="0"/>
              <a:t>A: A student passed the first test	</a:t>
            </a:r>
          </a:p>
          <a:p>
            <a:r>
              <a:rPr lang="en-CA" dirty="0" smtClean="0"/>
              <a:t>Event </a:t>
            </a:r>
            <a:r>
              <a:rPr lang="en-CA" dirty="0"/>
              <a:t>B: A student passed the second test</a:t>
            </a:r>
          </a:p>
        </p:txBody>
      </p:sp>
    </p:spTree>
    <p:extLst>
      <p:ext uri="{BB962C8B-B14F-4D97-AF65-F5344CB8AC3E}">
        <p14:creationId xmlns:p14="http://schemas.microsoft.com/office/powerpoint/2010/main" val="5021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219</Words>
  <Application>Microsoft Macintosh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Cambria Math</vt:lpstr>
      <vt:lpstr>Times New Roman</vt:lpstr>
      <vt:lpstr>Arial</vt:lpstr>
      <vt:lpstr>Calibri</vt:lpstr>
      <vt:lpstr>Office Theme</vt:lpstr>
      <vt:lpstr>5.04 Types of Probability</vt:lpstr>
      <vt:lpstr>“Additional”</vt:lpstr>
      <vt:lpstr>Formula</vt:lpstr>
      <vt:lpstr>Example 1</vt:lpstr>
      <vt:lpstr>Conditional Probability</vt:lpstr>
      <vt:lpstr>Example 1</vt:lpstr>
      <vt:lpstr>-What is the probability of obtaining an odd number?  -What is the probability of obtaining a number greater than 2? -What is the probability of obtaining a number greater than 2 given        that it is an odd number?</vt:lpstr>
      <vt:lpstr>Manipulating  the Formula</vt:lpstr>
      <vt:lpstr>Example 2</vt:lpstr>
      <vt:lpstr>Summary of Formulas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5.01 Type of Events</dc:title>
  <dc:creator>Tiffany Connell</dc:creator>
  <cp:lastModifiedBy>Microsoft Office User</cp:lastModifiedBy>
  <cp:revision>22</cp:revision>
  <dcterms:created xsi:type="dcterms:W3CDTF">2015-03-26T18:29:02Z</dcterms:created>
  <dcterms:modified xsi:type="dcterms:W3CDTF">2019-04-23T00:49:37Z</dcterms:modified>
</cp:coreProperties>
</file>