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3" r:id="rId3"/>
    <p:sldId id="286" r:id="rId4"/>
    <p:sldId id="287" r:id="rId5"/>
    <p:sldId id="288" r:id="rId6"/>
    <p:sldId id="284" r:id="rId7"/>
    <p:sldId id="285" r:id="rId8"/>
    <p:sldId id="275" r:id="rId9"/>
    <p:sldId id="278" r:id="rId10"/>
    <p:sldId id="266" r:id="rId11"/>
    <p:sldId id="267" r:id="rId12"/>
    <p:sldId id="268" r:id="rId13"/>
    <p:sldId id="274" r:id="rId14"/>
    <p:sldId id="290" r:id="rId15"/>
    <p:sldId id="279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A3C254F-A418-47B3-92CA-A2B8764F8723}">
          <p14:sldIdLst>
            <p14:sldId id="256"/>
          </p14:sldIdLst>
        </p14:section>
        <p14:section name="Venn Diagrams" id="{0B395F5A-13CA-4A9C-A7DC-F4B98C2986AC}">
          <p14:sldIdLst>
            <p14:sldId id="283"/>
            <p14:sldId id="286"/>
            <p14:sldId id="287"/>
            <p14:sldId id="288"/>
            <p14:sldId id="284"/>
            <p14:sldId id="285"/>
          </p14:sldIdLst>
        </p14:section>
        <p14:section name="Complement" id="{F0C07599-DA7B-418B-9FF6-3ACCA88AC4FF}">
          <p14:sldIdLst>
            <p14:sldId id="275"/>
            <p14:sldId id="278"/>
            <p14:sldId id="266"/>
            <p14:sldId id="267"/>
            <p14:sldId id="268"/>
          </p14:sldIdLst>
        </p14:section>
        <p14:section name="Mutually Exclusive" id="{03B532CC-AEDD-4D83-B8E9-E6D5465709C0}">
          <p14:sldIdLst>
            <p14:sldId id="274"/>
            <p14:sldId id="290"/>
            <p14:sldId id="279"/>
          </p14:sldIdLst>
        </p14:section>
        <p14:section name="Independent" id="{B7BF665F-9A17-4EAF-9BBE-AB118006EA94}">
          <p14:sldIdLst>
            <p14:sldId id="281"/>
          </p14:sldIdLst>
        </p14:section>
        <p14:section name="Dependent" id="{51025AE1-3E5A-4BAA-A0D5-C5284333098A}">
          <p14:sldIdLst>
            <p14:sldId id="282"/>
          </p14:sldIdLst>
        </p14:section>
        <p14:section name="Untitled Section" id="{0B806CA8-158A-4805-A355-D0D18D563B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61"/>
    <p:restoredTop sz="93692"/>
  </p:normalViewPr>
  <p:slideViewPr>
    <p:cSldViewPr>
      <p:cViewPr varScale="1">
        <p:scale>
          <a:sx n="62" d="100"/>
          <a:sy n="62" d="100"/>
        </p:scale>
        <p:origin x="6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CDCFE-6D52-4ACD-AF14-B2CDC438B686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B5571-0304-4799-99BA-441340E780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74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Label Sample Space, circles,</a:t>
            </a:r>
            <a:r>
              <a:rPr lang="en-CA" baseline="0" dirty="0" smtClean="0"/>
              <a:t> box, and show symbols (and, or, empty)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5571-0304-4799-99BA-441340E7806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15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Label Sample Space, circles,</a:t>
            </a:r>
            <a:r>
              <a:rPr lang="en-CA" baseline="0" dirty="0" smtClean="0"/>
              <a:t> box, and show symbols (and, or, empty)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5571-0304-4799-99BA-441340E7806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15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Label Sample Space, circles,</a:t>
            </a:r>
            <a:r>
              <a:rPr lang="en-CA" baseline="0" dirty="0" smtClean="0"/>
              <a:t> box, and show symbols (and, or, empty)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5571-0304-4799-99BA-441340E7806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15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Label Sample Space, circles,</a:t>
            </a:r>
            <a:r>
              <a:rPr lang="en-CA" baseline="0" dirty="0" smtClean="0"/>
              <a:t> box, and show symbols (and, or, empty)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5571-0304-4799-99BA-441340E7806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15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Label Sample Space, circles,</a:t>
            </a:r>
            <a:r>
              <a:rPr lang="en-CA" baseline="0" dirty="0" smtClean="0"/>
              <a:t> box, and show symbols (and, or, empty)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5571-0304-4799-99BA-441340E7806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15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75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9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81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37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80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49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03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0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40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9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97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71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Relationship Id="rId15" Type="http://schemas.openxmlformats.org/officeDocument/2006/relationships/image" Target="../media/image24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9.png"/><Relationship Id="rId10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4" Type="http://schemas.openxmlformats.org/officeDocument/2006/relationships/image" Target="../media/image52.png"/><Relationship Id="rId5" Type="http://schemas.openxmlformats.org/officeDocument/2006/relationships/image" Target="../media/image3.png"/><Relationship Id="rId6" Type="http://schemas.openxmlformats.org/officeDocument/2006/relationships/image" Target="../media/image6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5.02 Types of Events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 5 Probability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88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study complements?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Sometimes it’s easier to calculate the probability of a complementary event and work backwards.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47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0"/>
                <a:ext cx="8964488" cy="4925144"/>
              </a:xfrm>
            </p:spPr>
            <p:txBody>
              <a:bodyPr>
                <a:normAutofit/>
              </a:bodyPr>
              <a:lstStyle/>
              <a:p>
                <a:r>
                  <a:rPr lang="en-CA" dirty="0" smtClean="0"/>
                  <a:t>If you are rolling two dice.  What is  the probability that the sum of the two faces will be greater than 3?</a:t>
                </a:r>
              </a:p>
              <a:p>
                <a:endParaRPr lang="en-CA" dirty="0"/>
              </a:p>
              <a:p>
                <a:r>
                  <a:rPr lang="en-CA" dirty="0" smtClean="0"/>
                  <a:t>Event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𝐴</m:t>
                    </m:r>
                    <m:r>
                      <a:rPr lang="en-CA" i="1" dirty="0" smtClean="0">
                        <a:latin typeface="Cambria Math"/>
                      </a:rPr>
                      <m:t>=</m:t>
                    </m:r>
                    <m:r>
                      <a:rPr lang="en-CA" b="0" i="1" dirty="0" smtClean="0">
                        <a:latin typeface="Cambria Math"/>
                      </a:rPr>
                      <m:t>𝑠𝑢𝑚</m:t>
                    </m:r>
                    <m:r>
                      <a:rPr lang="en-CA" b="0" i="1" dirty="0" smtClean="0">
                        <a:latin typeface="Cambria Math"/>
                      </a:rPr>
                      <m:t> </m:t>
                    </m:r>
                    <m:r>
                      <a:rPr lang="en-CA" b="0" i="1" dirty="0" smtClean="0">
                        <a:latin typeface="Cambria Math"/>
                      </a:rPr>
                      <m:t>𝑖𝑠</m:t>
                    </m:r>
                    <m:r>
                      <a:rPr lang="en-CA" b="0" i="1" dirty="0" smtClean="0">
                        <a:latin typeface="Cambria Math"/>
                      </a:rPr>
                      <m:t> </m:t>
                    </m:r>
                    <m:r>
                      <a:rPr lang="en-CA" b="0" i="1" dirty="0" smtClean="0">
                        <a:latin typeface="Cambria Math"/>
                      </a:rPr>
                      <m:t>𝑔𝑟𝑒𝑎𝑡𝑒𝑟</m:t>
                    </m:r>
                    <m:r>
                      <a:rPr lang="en-CA" b="0" i="1" dirty="0" smtClean="0">
                        <a:latin typeface="Cambria Math"/>
                      </a:rPr>
                      <m:t> </m:t>
                    </m:r>
                    <m:r>
                      <a:rPr lang="en-CA" b="0" i="1" dirty="0" smtClean="0">
                        <a:latin typeface="Cambria Math"/>
                      </a:rPr>
                      <m:t>𝑡h𝑎𝑛</m:t>
                    </m:r>
                    <m:r>
                      <a:rPr lang="en-CA" b="0" i="1" dirty="0" smtClean="0">
                        <a:latin typeface="Cambria Math"/>
                      </a:rPr>
                      <m:t> 3</m:t>
                    </m:r>
                  </m:oMath>
                </a14:m>
                <a:endParaRPr lang="en-CA" b="0" dirty="0" smtClean="0"/>
              </a:p>
              <a:p>
                <a:pPr marL="0" indent="0">
                  <a:buNone/>
                </a:pPr>
                <a:r>
                  <a:rPr lang="en-CA" b="0" dirty="0" smtClean="0">
                    <a:ea typeface="Cambria Math"/>
                  </a:rPr>
                  <a:t>Sample Space: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sub>
                    </m:sSub>
                    <m:r>
                      <a:rPr lang="en-CA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1−3, 1−4, 1−5, 1−6, 2−2, …</m:t>
                        </m:r>
                      </m:e>
                    </m:d>
                  </m:oMath>
                </a14:m>
                <a:endParaRPr lang="en-CA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CA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b="0" dirty="0" smtClean="0">
                  <a:ea typeface="Cambria Math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964488" cy="4925144"/>
              </a:xfrm>
              <a:blipFill rotWithShape="1">
                <a:blip r:embed="rId2"/>
                <a:stretch>
                  <a:fillRect l="-1700" t="-1611" r="-16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19672" y="5589240"/>
                <a:ext cx="37335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CA" sz="320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CA" sz="3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, 1−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CA" sz="3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CA" sz="32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589240"/>
                <a:ext cx="373352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16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sz="2800" b="0" i="1" smtClean="0"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b>
                        <m:sSup>
                          <m:sSupPr>
                            <m:ctrlPr>
                              <a:rPr lang="en-CA" sz="2800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sz="28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sz="28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CA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CA" sz="2800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CA" sz="2800" b="0" i="1" smtClean="0">
                            <a:latin typeface="Cambria Math"/>
                            <a:ea typeface="Cambria Math"/>
                          </a:rPr>
                          <m:t>1−1, 1−2, 2−1 </m:t>
                        </m:r>
                      </m:e>
                    </m:d>
                  </m:oMath>
                </a14:m>
                <a:endParaRPr lang="en-CA" b="0" dirty="0" smtClean="0">
                  <a:ea typeface="Cambria Math"/>
                </a:endParaRPr>
              </a:p>
              <a:p>
                <a:r>
                  <a:rPr lang="en-CA" dirty="0" smtClean="0">
                    <a:ea typeface="Cambria Math"/>
                  </a:rPr>
                  <a:t>Three outcomes			</a:t>
                </a:r>
                <a:endParaRPr lang="en-CA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C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en-CA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b="0" i="1" smtClean="0"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CA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26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2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sz="2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CA" sz="2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26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CA" sz="26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CA" sz="26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CA" sz="26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CA" sz="260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26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2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=1−</m:t>
                      </m:r>
                      <m:f>
                        <m:fPr>
                          <m:ctrlP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sz="2600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26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2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33</m:t>
                          </m:r>
                        </m:num>
                        <m:den>
                          <m: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CA" sz="2600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26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26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sz="26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CA" sz="26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CA" sz="2600" dirty="0">
                  <a:solidFill>
                    <a:srgbClr val="FF0000"/>
                  </a:solidFill>
                  <a:ea typeface="Cambria Math"/>
                </a:endParaRPr>
              </a:p>
              <a:p>
                <a:endParaRPr lang="en-CA" b="0" dirty="0" smtClean="0">
                  <a:ea typeface="Cambria Math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6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63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Mutually Exclusive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CA" dirty="0" smtClean="0"/>
                  <a:t>Events are called “Mutually exclusive” if they </a:t>
                </a:r>
                <a:r>
                  <a:rPr lang="en-CA" b="1" u="sng" dirty="0" smtClean="0"/>
                  <a:t>cannot</a:t>
                </a:r>
                <a:r>
                  <a:rPr lang="en-CA" dirty="0" smtClean="0"/>
                  <a:t> happen at the same time.</a:t>
                </a:r>
              </a:p>
              <a:p>
                <a:endParaRPr lang="en-CA" dirty="0" smtClean="0"/>
              </a:p>
              <a:p>
                <a:r>
                  <a:rPr lang="en-CA" sz="2200" b="1" u="sng" dirty="0" smtClean="0"/>
                  <a:t>Example:</a:t>
                </a:r>
                <a:r>
                  <a:rPr lang="en-CA" sz="2200" dirty="0" smtClean="0"/>
                  <a:t/>
                </a:r>
                <a:br>
                  <a:rPr lang="en-CA" sz="2200" dirty="0" smtClean="0"/>
                </a:br>
                <a:r>
                  <a:rPr lang="en-CA" sz="2200" dirty="0" smtClean="0"/>
                  <a:t>If  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200" b="0" i="0" dirty="0" smtClean="0">
                        <a:latin typeface="Cambria Math"/>
                      </a:rPr>
                      <m:t>Event</m:t>
                    </m:r>
                    <m:r>
                      <a:rPr lang="en-CA" sz="2200" b="0" i="0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𝐴</m:t>
                    </m:r>
                    <m:r>
                      <a:rPr lang="en-CA" sz="2200" i="1" dirty="0" smtClean="0">
                        <a:latin typeface="Cambria Math"/>
                      </a:rPr>
                      <m:t>=</m:t>
                    </m:r>
                    <m:r>
                      <a:rPr lang="en-CA" sz="2200" i="1" dirty="0" smtClean="0">
                        <a:latin typeface="Cambria Math"/>
                      </a:rPr>
                      <m:t>𝑙𝑎𝑛𝑑𝑖𝑛𝑔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𝑜𝑛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𝑏𝑙𝑢𝑒</m:t>
                    </m:r>
                  </m:oMath>
                </a14:m>
                <a:r>
                  <a:rPr lang="en-CA" sz="2200" dirty="0" smtClean="0"/>
                  <a:t> </a:t>
                </a:r>
                <a:r>
                  <a:rPr lang="en-CA" sz="2200" dirty="0"/>
                  <a:t/>
                </a:r>
                <a:br>
                  <a:rPr lang="en-CA" sz="2200" dirty="0"/>
                </a:br>
                <a:r>
                  <a:rPr lang="en-CA" sz="2200" dirty="0" smtClean="0"/>
                  <a:t>Then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200" b="0" i="0" dirty="0" smtClean="0">
                        <a:latin typeface="Cambria Math"/>
                      </a:rPr>
                      <m:t>Event</m:t>
                    </m:r>
                    <m:r>
                      <a:rPr lang="en-CA" sz="2200" b="0" i="0" dirty="0" smtClean="0">
                        <a:latin typeface="Cambria Math"/>
                      </a:rPr>
                      <m:t> </m:t>
                    </m:r>
                    <m:r>
                      <a:rPr lang="en-CA" sz="2200" b="0" i="1" dirty="0" smtClean="0">
                        <a:latin typeface="Cambria Math"/>
                      </a:rPr>
                      <m:t>𝐵</m:t>
                    </m:r>
                    <m:r>
                      <a:rPr lang="en-CA" sz="2200" i="1" dirty="0" smtClean="0">
                        <a:latin typeface="Cambria Math"/>
                      </a:rPr>
                      <m:t>=</m:t>
                    </m:r>
                    <m:r>
                      <a:rPr lang="en-CA" sz="2200" i="1" dirty="0" smtClean="0">
                        <a:latin typeface="Cambria Math"/>
                      </a:rPr>
                      <m:t>𝑙𝑎𝑛𝑑𝑖𝑛𝑔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𝑜𝑛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b="0" i="1" dirty="0" smtClean="0">
                        <a:latin typeface="Cambria Math"/>
                      </a:rPr>
                      <m:t>𝑟𝑒𝑑</m:t>
                    </m:r>
                  </m:oMath>
                </a14:m>
                <a:r>
                  <a:rPr lang="en-CA" sz="2200" dirty="0" smtClean="0"/>
                  <a:t> </a:t>
                </a:r>
              </a:p>
              <a:p>
                <a:endParaRPr lang="en-CA" sz="2200" dirty="0"/>
              </a:p>
              <a:p>
                <a:endParaRPr lang="en-CA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𝐴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CA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𝐴</m:t>
                      </m:r>
                      <m:r>
                        <a:rPr lang="en-CA" i="1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=∅</m:t>
                      </m:r>
                    </m:oMath>
                  </m:oMathPara>
                </a14:m>
                <a:endParaRPr lang="en-CA" dirty="0" smtClean="0"/>
              </a:p>
              <a:p>
                <a:pPr marL="0" indent="0" algn="ctr">
                  <a:buNone/>
                </a:pPr>
                <a:r>
                  <a:rPr lang="en-CA" sz="2000" dirty="0" smtClean="0"/>
                  <a:t>ALWAYS</a:t>
                </a:r>
                <a:endParaRPr lang="en-CA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b="-229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342762" y="2921521"/>
            <a:ext cx="2170078" cy="2166765"/>
            <a:chOff x="4358650" y="3861048"/>
            <a:chExt cx="2170078" cy="2166765"/>
          </a:xfrm>
        </p:grpSpPr>
        <p:grpSp>
          <p:nvGrpSpPr>
            <p:cNvPr id="5" name="Group 4"/>
            <p:cNvGrpSpPr/>
            <p:nvPr/>
          </p:nvGrpSpPr>
          <p:grpSpPr>
            <a:xfrm>
              <a:off x="4368728" y="3861048"/>
              <a:ext cx="2160000" cy="2160000"/>
              <a:chOff x="0" y="0"/>
              <a:chExt cx="1080052" cy="10799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43339" y="0"/>
                <a:ext cx="536713" cy="536713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0800000">
                <a:off x="0" y="543339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6200000">
                <a:off x="0" y="0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543339" y="543339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358650" y="3867813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65279" y="3864429"/>
              <a:ext cx="2160000" cy="2160000"/>
              <a:chOff x="0" y="0"/>
              <a:chExt cx="1079500" cy="10795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36437" y="0"/>
                <a:ext cx="6626" cy="10795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536437" y="0"/>
                <a:ext cx="6626" cy="10795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197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3874392" y="2600569"/>
            <a:ext cx="1403603" cy="2754210"/>
          </a:xfrm>
          <a:custGeom>
            <a:avLst/>
            <a:gdLst>
              <a:gd name="connsiteX0" fmla="*/ 642190 w 1411682"/>
              <a:gd name="connsiteY0" fmla="*/ 2747286 h 2754210"/>
              <a:gd name="connsiteX1" fmla="*/ 115717 w 1411682"/>
              <a:gd name="connsiteY1" fmla="*/ 2096122 h 2754210"/>
              <a:gd name="connsiteX2" fmla="*/ 4881 w 1411682"/>
              <a:gd name="connsiteY2" fmla="*/ 1347976 h 2754210"/>
              <a:gd name="connsiteX3" fmla="*/ 212699 w 1411682"/>
              <a:gd name="connsiteY3" fmla="*/ 572122 h 2754210"/>
              <a:gd name="connsiteX4" fmla="*/ 753026 w 1411682"/>
              <a:gd name="connsiteY4" fmla="*/ 17940 h 2754210"/>
              <a:gd name="connsiteX5" fmla="*/ 614481 w 1411682"/>
              <a:gd name="connsiteY5" fmla="*/ 128776 h 2754210"/>
              <a:gd name="connsiteX6" fmla="*/ 725317 w 1411682"/>
              <a:gd name="connsiteY6" fmla="*/ 59504 h 2754210"/>
              <a:gd name="connsiteX7" fmla="*/ 1030117 w 1411682"/>
              <a:gd name="connsiteY7" fmla="*/ 308886 h 2754210"/>
              <a:gd name="connsiteX8" fmla="*/ 1390335 w 1411682"/>
              <a:gd name="connsiteY8" fmla="*/ 1029322 h 2754210"/>
              <a:gd name="connsiteX9" fmla="*/ 1334917 w 1411682"/>
              <a:gd name="connsiteY9" fmla="*/ 1819031 h 2754210"/>
              <a:gd name="connsiteX10" fmla="*/ 1043972 w 1411682"/>
              <a:gd name="connsiteY10" fmla="*/ 2400922 h 2754210"/>
              <a:gd name="connsiteX11" fmla="*/ 642190 w 1411682"/>
              <a:gd name="connsiteY11" fmla="*/ 2747286 h 275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1682" h="2754210">
                <a:moveTo>
                  <a:pt x="642190" y="2747286"/>
                </a:moveTo>
                <a:cubicBezTo>
                  <a:pt x="487481" y="2696486"/>
                  <a:pt x="221935" y="2329340"/>
                  <a:pt x="115717" y="2096122"/>
                </a:cubicBezTo>
                <a:cubicBezTo>
                  <a:pt x="9499" y="1862904"/>
                  <a:pt x="-11283" y="1601976"/>
                  <a:pt x="4881" y="1347976"/>
                </a:cubicBezTo>
                <a:cubicBezTo>
                  <a:pt x="21045" y="1093976"/>
                  <a:pt x="88008" y="793795"/>
                  <a:pt x="212699" y="572122"/>
                </a:cubicBezTo>
                <a:cubicBezTo>
                  <a:pt x="337390" y="350449"/>
                  <a:pt x="686062" y="91831"/>
                  <a:pt x="753026" y="17940"/>
                </a:cubicBezTo>
                <a:cubicBezTo>
                  <a:pt x="819990" y="-55951"/>
                  <a:pt x="619099" y="121849"/>
                  <a:pt x="614481" y="128776"/>
                </a:cubicBezTo>
                <a:cubicBezTo>
                  <a:pt x="609863" y="135703"/>
                  <a:pt x="656044" y="29486"/>
                  <a:pt x="725317" y="59504"/>
                </a:cubicBezTo>
                <a:cubicBezTo>
                  <a:pt x="794590" y="89522"/>
                  <a:pt x="919281" y="147250"/>
                  <a:pt x="1030117" y="308886"/>
                </a:cubicBezTo>
                <a:cubicBezTo>
                  <a:pt x="1140953" y="470522"/>
                  <a:pt x="1339535" y="777631"/>
                  <a:pt x="1390335" y="1029322"/>
                </a:cubicBezTo>
                <a:cubicBezTo>
                  <a:pt x="1441135" y="1281013"/>
                  <a:pt x="1392644" y="1590431"/>
                  <a:pt x="1334917" y="1819031"/>
                </a:cubicBezTo>
                <a:cubicBezTo>
                  <a:pt x="1277190" y="2047631"/>
                  <a:pt x="1157117" y="2243904"/>
                  <a:pt x="1043972" y="2400922"/>
                </a:cubicBezTo>
                <a:cubicBezTo>
                  <a:pt x="930827" y="2557940"/>
                  <a:pt x="796899" y="2798086"/>
                  <a:pt x="642190" y="27472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Mutually Exclusive and Venn Diagrams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2426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2426"/>
                <a:ext cx="55656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49831" y="1196752"/>
                <a:ext cx="539416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𝐸𝑣𝑒𝑛𝑡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𝐻𝑜𝑤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𝑚𝑎𝑛𝑦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𝑠𝑡𝑢𝑑𝑒𝑛𝑡𝑠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h𝑎𝑣𝑒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𝑠𝑖𝑏𝑙𝑖𝑛𝑔𝑠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𝐸𝑣𝑒𝑛𝑡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𝐻𝑜𝑤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𝑚𝑎𝑛𝑦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𝑠𝑡𝑢𝑑𝑒𝑛𝑡𝑠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𝑑𝑜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𝑛𝑜𝑡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h𝑎𝑣𝑒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𝑠𝑖𝑏𝑙𝑖𝑛𝑔𝑠</m:t>
                      </m:r>
                    </m:oMath>
                  </m:oMathPara>
                </a14:m>
                <a:endParaRPr lang="en-CA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831" y="1196752"/>
                <a:ext cx="5394169" cy="646331"/>
              </a:xfrm>
              <a:prstGeom prst="rect">
                <a:avLst/>
              </a:prstGeom>
              <a:blipFill rotWithShape="1">
                <a:blip r:embed="rId5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1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3874392" y="2600569"/>
            <a:ext cx="1403603" cy="2754210"/>
          </a:xfrm>
          <a:custGeom>
            <a:avLst/>
            <a:gdLst>
              <a:gd name="connsiteX0" fmla="*/ 642190 w 1411682"/>
              <a:gd name="connsiteY0" fmla="*/ 2747286 h 2754210"/>
              <a:gd name="connsiteX1" fmla="*/ 115717 w 1411682"/>
              <a:gd name="connsiteY1" fmla="*/ 2096122 h 2754210"/>
              <a:gd name="connsiteX2" fmla="*/ 4881 w 1411682"/>
              <a:gd name="connsiteY2" fmla="*/ 1347976 h 2754210"/>
              <a:gd name="connsiteX3" fmla="*/ 212699 w 1411682"/>
              <a:gd name="connsiteY3" fmla="*/ 572122 h 2754210"/>
              <a:gd name="connsiteX4" fmla="*/ 753026 w 1411682"/>
              <a:gd name="connsiteY4" fmla="*/ 17940 h 2754210"/>
              <a:gd name="connsiteX5" fmla="*/ 614481 w 1411682"/>
              <a:gd name="connsiteY5" fmla="*/ 128776 h 2754210"/>
              <a:gd name="connsiteX6" fmla="*/ 725317 w 1411682"/>
              <a:gd name="connsiteY6" fmla="*/ 59504 h 2754210"/>
              <a:gd name="connsiteX7" fmla="*/ 1030117 w 1411682"/>
              <a:gd name="connsiteY7" fmla="*/ 308886 h 2754210"/>
              <a:gd name="connsiteX8" fmla="*/ 1390335 w 1411682"/>
              <a:gd name="connsiteY8" fmla="*/ 1029322 h 2754210"/>
              <a:gd name="connsiteX9" fmla="*/ 1334917 w 1411682"/>
              <a:gd name="connsiteY9" fmla="*/ 1819031 h 2754210"/>
              <a:gd name="connsiteX10" fmla="*/ 1043972 w 1411682"/>
              <a:gd name="connsiteY10" fmla="*/ 2400922 h 2754210"/>
              <a:gd name="connsiteX11" fmla="*/ 642190 w 1411682"/>
              <a:gd name="connsiteY11" fmla="*/ 2747286 h 275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11682" h="2754210">
                <a:moveTo>
                  <a:pt x="642190" y="2747286"/>
                </a:moveTo>
                <a:cubicBezTo>
                  <a:pt x="487481" y="2696486"/>
                  <a:pt x="221935" y="2329340"/>
                  <a:pt x="115717" y="2096122"/>
                </a:cubicBezTo>
                <a:cubicBezTo>
                  <a:pt x="9499" y="1862904"/>
                  <a:pt x="-11283" y="1601976"/>
                  <a:pt x="4881" y="1347976"/>
                </a:cubicBezTo>
                <a:cubicBezTo>
                  <a:pt x="21045" y="1093976"/>
                  <a:pt x="88008" y="793795"/>
                  <a:pt x="212699" y="572122"/>
                </a:cubicBezTo>
                <a:cubicBezTo>
                  <a:pt x="337390" y="350449"/>
                  <a:pt x="686062" y="91831"/>
                  <a:pt x="753026" y="17940"/>
                </a:cubicBezTo>
                <a:cubicBezTo>
                  <a:pt x="819990" y="-55951"/>
                  <a:pt x="619099" y="121849"/>
                  <a:pt x="614481" y="128776"/>
                </a:cubicBezTo>
                <a:cubicBezTo>
                  <a:pt x="609863" y="135703"/>
                  <a:pt x="656044" y="29486"/>
                  <a:pt x="725317" y="59504"/>
                </a:cubicBezTo>
                <a:cubicBezTo>
                  <a:pt x="794590" y="89522"/>
                  <a:pt x="919281" y="147250"/>
                  <a:pt x="1030117" y="308886"/>
                </a:cubicBezTo>
                <a:cubicBezTo>
                  <a:pt x="1140953" y="470522"/>
                  <a:pt x="1339535" y="777631"/>
                  <a:pt x="1390335" y="1029322"/>
                </a:cubicBezTo>
                <a:cubicBezTo>
                  <a:pt x="1441135" y="1281013"/>
                  <a:pt x="1392644" y="1590431"/>
                  <a:pt x="1334917" y="1819031"/>
                </a:cubicBezTo>
                <a:cubicBezTo>
                  <a:pt x="1277190" y="2047631"/>
                  <a:pt x="1157117" y="2243904"/>
                  <a:pt x="1043972" y="2400922"/>
                </a:cubicBezTo>
                <a:cubicBezTo>
                  <a:pt x="930827" y="2557940"/>
                  <a:pt x="796899" y="2798086"/>
                  <a:pt x="642190" y="27472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Mutually Exclusive and Venn Diagrams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2426"/>
                <a:ext cx="31986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1,2,3,4,5,6</m:t>
                          </m:r>
                        </m:e>
                      </m:d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2426"/>
                <a:ext cx="319869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60197" y="284348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97" y="2843488"/>
                <a:ext cx="36580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940152" y="284348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843488"/>
                <a:ext cx="3658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560197" y="385034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97" y="3850344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40153" y="3850344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3" y="3850344"/>
                <a:ext cx="36580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560197" y="477414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97" y="4774143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940152" y="495880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958809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98677" y="1090049"/>
                <a:ext cx="36487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𝐸𝑣𝑒𝑛𝑡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𝑅𝑜𝑙𝑙𝑖𝑛𝑔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𝑎𝑛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𝑜𝑑𝑑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𝑛𝑢𝑚𝑏𝑒𝑟</m:t>
                      </m:r>
                    </m:oMath>
                  </m:oMathPara>
                </a14:m>
                <a:endParaRPr lang="en-CA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𝐸𝑣𝑒𝑛𝑡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𝑅𝑜𝑙𝑙𝑖𝑛𝑔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𝑎𝑛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𝑒𝑣𝑒𝑛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𝑛𝑢𝑚𝑏𝑒𝑟</m:t>
                      </m:r>
                    </m:oMath>
                  </m:oMathPara>
                </a14:m>
                <a:endParaRPr lang="en-CA" b="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677" y="1090049"/>
                <a:ext cx="3648755" cy="646331"/>
              </a:xfrm>
              <a:prstGeom prst="rect">
                <a:avLst/>
              </a:prstGeom>
              <a:blipFill rotWithShape="1">
                <a:blip r:embed="rId11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9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Independent Events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The occurrence of one does NOT influence the probability of the other </a:t>
            </a:r>
            <a:r>
              <a:rPr lang="en-CA" dirty="0" smtClean="0"/>
              <a:t>happening</a:t>
            </a:r>
          </a:p>
          <a:p>
            <a:pPr lvl="0"/>
            <a:endParaRPr lang="en-CA" dirty="0" smtClean="0"/>
          </a:p>
          <a:p>
            <a:pPr marL="0" lvl="0" indent="0">
              <a:buNone/>
            </a:pPr>
            <a:r>
              <a:rPr lang="en-CA" sz="2400" u="sng" dirty="0" smtClean="0"/>
              <a:t>By </a:t>
            </a:r>
            <a:r>
              <a:rPr lang="en-CA" sz="2400" u="sng" dirty="0"/>
              <a:t>dice example:</a:t>
            </a: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If Event A= obtaining a 4 on the first roll</a:t>
            </a:r>
            <a:br>
              <a:rPr lang="en-CA" sz="2400" dirty="0"/>
            </a:br>
            <a:r>
              <a:rPr lang="en-CA" sz="2400" dirty="0"/>
              <a:t>   </a:t>
            </a:r>
            <a:r>
              <a:rPr lang="en-CA" sz="2400" dirty="0" smtClean="0"/>
              <a:t> Event </a:t>
            </a:r>
            <a:r>
              <a:rPr lang="en-CA" sz="2400" dirty="0"/>
              <a:t>B = Obtaining a 3 on the second </a:t>
            </a:r>
            <a:r>
              <a:rPr lang="en-CA" sz="2400" dirty="0" smtClean="0"/>
              <a:t>roll</a:t>
            </a:r>
          </a:p>
          <a:p>
            <a:pPr marL="0" lvl="0" indent="0">
              <a:buNone/>
            </a:pPr>
            <a:endParaRPr lang="en-CA" sz="2400" dirty="0"/>
          </a:p>
          <a:p>
            <a:pPr marL="0" lvl="0" indent="0">
              <a:buNone/>
            </a:pPr>
            <a:r>
              <a:rPr lang="en-CA" sz="2400" u="sng" dirty="0" smtClean="0"/>
              <a:t>By </a:t>
            </a:r>
            <a:r>
              <a:rPr lang="en-CA" sz="2400" u="sng" dirty="0"/>
              <a:t>marbles</a:t>
            </a:r>
            <a:r>
              <a:rPr lang="en-CA" sz="2400" dirty="0"/>
              <a:t> (</a:t>
            </a:r>
            <a:r>
              <a:rPr lang="en-CA" sz="2400" b="1" dirty="0"/>
              <a:t>WITH REPLACEMENT</a:t>
            </a:r>
            <a:r>
              <a:rPr lang="en-CA" sz="2400" dirty="0"/>
              <a:t>):</a:t>
            </a:r>
            <a:br>
              <a:rPr lang="en-CA" sz="2400" dirty="0"/>
            </a:br>
            <a:r>
              <a:rPr lang="en-CA" sz="2400" dirty="0"/>
              <a:t>If </a:t>
            </a:r>
            <a:r>
              <a:rPr lang="en-CA" sz="2400" dirty="0" smtClean="0"/>
              <a:t>Event </a:t>
            </a:r>
            <a:r>
              <a:rPr lang="en-CA" sz="2400" dirty="0"/>
              <a:t>A = drawing a green marble on the first pick</a:t>
            </a:r>
            <a:br>
              <a:rPr lang="en-CA" sz="2400" dirty="0"/>
            </a:br>
            <a:r>
              <a:rPr lang="en-CA" sz="2400" dirty="0" smtClean="0"/>
              <a:t>    Event </a:t>
            </a:r>
            <a:r>
              <a:rPr lang="en-CA" sz="2400" dirty="0"/>
              <a:t>B = drawing a blue marble on the second </a:t>
            </a:r>
            <a:r>
              <a:rPr lang="en-CA" sz="2400" dirty="0" smtClean="0"/>
              <a:t>pick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945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Dependent Events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The occurrence of one </a:t>
            </a:r>
            <a:r>
              <a:rPr lang="en-CA" dirty="0" smtClean="0"/>
              <a:t>influences </a:t>
            </a:r>
            <a:r>
              <a:rPr lang="en-CA" dirty="0"/>
              <a:t>the probability of the other </a:t>
            </a:r>
            <a:r>
              <a:rPr lang="en-CA" dirty="0" smtClean="0"/>
              <a:t>happening</a:t>
            </a:r>
          </a:p>
          <a:p>
            <a:pPr lvl="0"/>
            <a:endParaRPr lang="en-CA" dirty="0" smtClean="0"/>
          </a:p>
          <a:p>
            <a:pPr marL="0" lvl="0" indent="0">
              <a:buNone/>
            </a:pPr>
            <a:r>
              <a:rPr lang="en-CA" sz="2400" u="sng" dirty="0" smtClean="0"/>
              <a:t>By dice example: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If Event A= obtaining a 4 on the first roll</a:t>
            </a:r>
            <a:br>
              <a:rPr lang="en-CA" sz="2400" dirty="0" smtClean="0"/>
            </a:br>
            <a:r>
              <a:rPr lang="en-CA" sz="2400" dirty="0" smtClean="0"/>
              <a:t>    Event B = obtaining a sum of 11 after the second roll</a:t>
            </a:r>
          </a:p>
          <a:p>
            <a:pPr marL="0" lvl="0" indent="0">
              <a:buNone/>
            </a:pPr>
            <a:endParaRPr lang="en-CA" sz="2400" dirty="0" smtClean="0"/>
          </a:p>
          <a:p>
            <a:pPr marL="0" lvl="0" indent="0">
              <a:buNone/>
            </a:pPr>
            <a:r>
              <a:rPr lang="en-CA" sz="2400" u="sng" dirty="0" smtClean="0"/>
              <a:t>By </a:t>
            </a:r>
            <a:r>
              <a:rPr lang="en-CA" sz="2400" u="sng" dirty="0"/>
              <a:t>marbles</a:t>
            </a:r>
            <a:r>
              <a:rPr lang="en-CA" sz="2400" dirty="0"/>
              <a:t> (</a:t>
            </a:r>
            <a:r>
              <a:rPr lang="en-CA" sz="2400" b="1" dirty="0" smtClean="0"/>
              <a:t>WITHOUT </a:t>
            </a:r>
            <a:r>
              <a:rPr lang="en-CA" sz="2400" b="1" dirty="0"/>
              <a:t>REPLACEMENT</a:t>
            </a:r>
            <a:r>
              <a:rPr lang="en-CA" sz="2400" dirty="0"/>
              <a:t>):</a:t>
            </a:r>
            <a:br>
              <a:rPr lang="en-CA" sz="2400" dirty="0"/>
            </a:br>
            <a:r>
              <a:rPr lang="en-CA" sz="2400" dirty="0"/>
              <a:t>If </a:t>
            </a:r>
            <a:r>
              <a:rPr lang="en-CA" sz="2400" dirty="0" smtClean="0"/>
              <a:t>Event </a:t>
            </a:r>
            <a:r>
              <a:rPr lang="en-CA" sz="2400" dirty="0"/>
              <a:t>A = drawing a green marble on the first pick</a:t>
            </a:r>
            <a:br>
              <a:rPr lang="en-CA" sz="2400" dirty="0"/>
            </a:br>
            <a:r>
              <a:rPr lang="en-CA" sz="2400" dirty="0" smtClean="0"/>
              <a:t>    Event </a:t>
            </a:r>
            <a:r>
              <a:rPr lang="en-CA" sz="2400" dirty="0"/>
              <a:t>B = drawing a blue marble on the second </a:t>
            </a:r>
            <a:r>
              <a:rPr lang="en-CA" sz="2400" dirty="0" smtClean="0"/>
              <a:t>pick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936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1574" cy="1406234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/>
              <a:t>Fill in the Diagram:</a:t>
            </a:r>
            <a:br>
              <a:rPr lang="en-CA" sz="2800" dirty="0" smtClean="0"/>
            </a:br>
            <a:r>
              <a:rPr lang="en-CA" sz="2000" dirty="0" smtClean="0"/>
              <a:t>You roll a dice:</a:t>
            </a:r>
            <a:br>
              <a:rPr lang="en-CA" sz="2000" dirty="0" smtClean="0"/>
            </a:br>
            <a:r>
              <a:rPr lang="en-CA" sz="2000" dirty="0" smtClean="0"/>
              <a:t>Event A = Rolling an even Number</a:t>
            </a:r>
            <a:br>
              <a:rPr lang="en-CA" sz="2000" dirty="0" smtClean="0"/>
            </a:br>
            <a:r>
              <a:rPr lang="en-CA" sz="2000" dirty="0" smtClean="0"/>
              <a:t>Event B = Rolling a number greater than 3</a:t>
            </a:r>
            <a:endParaRPr lang="en-CA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6234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6234"/>
                <a:ext cx="5565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39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Notation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 smtClean="0"/>
                  <a:t>“Logical Connectors”</a:t>
                </a:r>
              </a:p>
              <a:p>
                <a:r>
                  <a:rPr lang="en-CA" dirty="0" smtClean="0"/>
                  <a:t>Intersection of two events (and)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8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CA" sz="480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sz="48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dirty="0"/>
              </a:p>
              <a:p>
                <a:r>
                  <a:rPr lang="en-CA" dirty="0" smtClean="0"/>
                  <a:t>Union of two events (or)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800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CA" sz="4800" i="1" smtClean="0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CA" sz="4800" i="1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4800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1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1574" cy="1406234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/>
              <a:t>Fill in the Diagram:</a:t>
            </a:r>
            <a:br>
              <a:rPr lang="en-CA" sz="2800" dirty="0" smtClean="0"/>
            </a:br>
            <a:r>
              <a:rPr lang="en-CA" sz="2000" dirty="0" smtClean="0"/>
              <a:t>You roll a dice:</a:t>
            </a:r>
            <a:br>
              <a:rPr lang="en-CA" sz="2000" dirty="0" smtClean="0"/>
            </a:br>
            <a:r>
              <a:rPr lang="en-CA" sz="2000" dirty="0" smtClean="0"/>
              <a:t>Event A = Rolling an even Number</a:t>
            </a:r>
            <a:br>
              <a:rPr lang="en-CA" sz="2000" dirty="0" smtClean="0"/>
            </a:br>
            <a:r>
              <a:rPr lang="en-CA" sz="2000" dirty="0" smtClean="0"/>
              <a:t>Event B = Rolling a number greater than 3</a:t>
            </a:r>
            <a:endParaRPr lang="en-CA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6234"/>
                <a:ext cx="35407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CA" sz="3200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latin typeface="Cambria Math"/>
                              <a:ea typeface="Cambria Math"/>
                            </a:rPr>
                            <m:t>1, 2, 3, 4, 5, 6</m:t>
                          </m:r>
                        </m:e>
                      </m:d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6234"/>
                <a:ext cx="354077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6845" y="553032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845" y="5530320"/>
                <a:ext cx="3658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46595" y="374040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595" y="3740407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62651" y="553032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651" y="5530320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13871" y="3220957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71" y="3220957"/>
                <a:ext cx="36580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66400" y="374040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400" y="3740407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413870" y="413031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70" y="4130310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39436" y="213212"/>
                <a:ext cx="12829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436" y="213212"/>
                <a:ext cx="128298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18450" y="1088098"/>
                <a:ext cx="18884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450" y="1088098"/>
                <a:ext cx="1888466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3865944" y="2600709"/>
            <a:ext cx="1402080" cy="2727960"/>
          </a:xfrm>
          <a:custGeom>
            <a:avLst/>
            <a:gdLst>
              <a:gd name="connsiteX0" fmla="*/ 777240 w 1402080"/>
              <a:gd name="connsiteY0" fmla="*/ 0 h 2727960"/>
              <a:gd name="connsiteX1" fmla="*/ 502920 w 1402080"/>
              <a:gd name="connsiteY1" fmla="*/ 198120 h 2727960"/>
              <a:gd name="connsiteX2" fmla="*/ 167640 w 1402080"/>
              <a:gd name="connsiteY2" fmla="*/ 716280 h 2727960"/>
              <a:gd name="connsiteX3" fmla="*/ 0 w 1402080"/>
              <a:gd name="connsiteY3" fmla="*/ 1341120 h 2727960"/>
              <a:gd name="connsiteX4" fmla="*/ 76200 w 1402080"/>
              <a:gd name="connsiteY4" fmla="*/ 1965960 h 2727960"/>
              <a:gd name="connsiteX5" fmla="*/ 457200 w 1402080"/>
              <a:gd name="connsiteY5" fmla="*/ 2545080 h 2727960"/>
              <a:gd name="connsiteX6" fmla="*/ 655320 w 1402080"/>
              <a:gd name="connsiteY6" fmla="*/ 2727960 h 2727960"/>
              <a:gd name="connsiteX7" fmla="*/ 1082040 w 1402080"/>
              <a:gd name="connsiteY7" fmla="*/ 2346960 h 2727960"/>
              <a:gd name="connsiteX8" fmla="*/ 1371600 w 1402080"/>
              <a:gd name="connsiteY8" fmla="*/ 1691640 h 2727960"/>
              <a:gd name="connsiteX9" fmla="*/ 1402080 w 1402080"/>
              <a:gd name="connsiteY9" fmla="*/ 1234440 h 2727960"/>
              <a:gd name="connsiteX10" fmla="*/ 1264920 w 1402080"/>
              <a:gd name="connsiteY10" fmla="*/ 624840 h 2727960"/>
              <a:gd name="connsiteX11" fmla="*/ 990600 w 1402080"/>
              <a:gd name="connsiteY11" fmla="*/ 167640 h 2727960"/>
              <a:gd name="connsiteX12" fmla="*/ 777240 w 1402080"/>
              <a:gd name="connsiteY12" fmla="*/ 0 h 272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2080" h="2727960">
                <a:moveTo>
                  <a:pt x="777240" y="0"/>
                </a:moveTo>
                <a:lnTo>
                  <a:pt x="502920" y="198120"/>
                </a:lnTo>
                <a:lnTo>
                  <a:pt x="167640" y="716280"/>
                </a:lnTo>
                <a:lnTo>
                  <a:pt x="0" y="1341120"/>
                </a:lnTo>
                <a:lnTo>
                  <a:pt x="76200" y="1965960"/>
                </a:lnTo>
                <a:lnTo>
                  <a:pt x="457200" y="2545080"/>
                </a:lnTo>
                <a:lnTo>
                  <a:pt x="655320" y="2727960"/>
                </a:lnTo>
                <a:lnTo>
                  <a:pt x="1082040" y="2346960"/>
                </a:lnTo>
                <a:lnTo>
                  <a:pt x="1371600" y="1691640"/>
                </a:lnTo>
                <a:lnTo>
                  <a:pt x="1402080" y="1234440"/>
                </a:lnTo>
                <a:lnTo>
                  <a:pt x="1264920" y="624840"/>
                </a:lnTo>
                <a:lnTo>
                  <a:pt x="990600" y="167640"/>
                </a:lnTo>
                <a:lnTo>
                  <a:pt x="777240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22416" y="213212"/>
                <a:ext cx="9254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416" y="213212"/>
                <a:ext cx="925446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24494" y="871723"/>
                <a:ext cx="925446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871723"/>
                <a:ext cx="925446" cy="101752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028384" y="871723"/>
                <a:ext cx="925446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871723"/>
                <a:ext cx="925446" cy="10175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57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1574" cy="1406234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/>
              <a:t>Fill in the Diagram:</a:t>
            </a:r>
            <a:br>
              <a:rPr lang="en-CA" sz="2800" dirty="0" smtClean="0"/>
            </a:br>
            <a:r>
              <a:rPr lang="en-CA" sz="2000" dirty="0" smtClean="0"/>
              <a:t>You roll a dice:</a:t>
            </a:r>
            <a:br>
              <a:rPr lang="en-CA" sz="2000" dirty="0" smtClean="0"/>
            </a:br>
            <a:r>
              <a:rPr lang="en-CA" sz="2000" dirty="0" smtClean="0"/>
              <a:t>Event A = Rolling an even Number</a:t>
            </a:r>
            <a:br>
              <a:rPr lang="en-CA" sz="2000" dirty="0" smtClean="0"/>
            </a:br>
            <a:r>
              <a:rPr lang="en-CA" sz="2000" dirty="0" smtClean="0"/>
              <a:t>Event B = Rolling a number greater than 3</a:t>
            </a:r>
            <a:endParaRPr lang="en-CA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6234"/>
                <a:ext cx="35407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CA" sz="3200" b="0" i="1" smtClean="0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latin typeface="Cambria Math"/>
                              <a:ea typeface="Cambria Math"/>
                            </a:rPr>
                            <m:t>1, 2, 3, 4, 5, 6</m:t>
                          </m:r>
                        </m:e>
                      </m:d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6234"/>
                <a:ext cx="354077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86621" y="555089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621" y="5550891"/>
                <a:ext cx="3658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536371" y="376097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371" y="3760978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52427" y="555089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427" y="5550891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13871" y="3220957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71" y="3220957"/>
                <a:ext cx="36580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56176" y="376097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760978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413870" y="413031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70" y="4130310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86566" y="213211"/>
                <a:ext cx="12829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566" y="213211"/>
                <a:ext cx="128298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18450" y="1088098"/>
                <a:ext cx="18884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450" y="1088098"/>
                <a:ext cx="1888466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22416" y="213212"/>
                <a:ext cx="9254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416" y="213212"/>
                <a:ext cx="925446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24494" y="871723"/>
                <a:ext cx="925446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871723"/>
                <a:ext cx="925446" cy="101752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028384" y="871723"/>
                <a:ext cx="925446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871723"/>
                <a:ext cx="925446" cy="10175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>
          <a:xfrm>
            <a:off x="1386840" y="2133600"/>
            <a:ext cx="6385560" cy="3657600"/>
          </a:xfrm>
          <a:custGeom>
            <a:avLst/>
            <a:gdLst>
              <a:gd name="connsiteX0" fmla="*/ 3230880 w 6385560"/>
              <a:gd name="connsiteY0" fmla="*/ 472440 h 3657600"/>
              <a:gd name="connsiteX1" fmla="*/ 2819400 w 6385560"/>
              <a:gd name="connsiteY1" fmla="*/ 213360 h 3657600"/>
              <a:gd name="connsiteX2" fmla="*/ 2133600 w 6385560"/>
              <a:gd name="connsiteY2" fmla="*/ 0 h 3657600"/>
              <a:gd name="connsiteX3" fmla="*/ 1249680 w 6385560"/>
              <a:gd name="connsiteY3" fmla="*/ 76200 h 3657600"/>
              <a:gd name="connsiteX4" fmla="*/ 426720 w 6385560"/>
              <a:gd name="connsiteY4" fmla="*/ 655320 h 3657600"/>
              <a:gd name="connsiteX5" fmla="*/ 0 w 6385560"/>
              <a:gd name="connsiteY5" fmla="*/ 1447800 h 3657600"/>
              <a:gd name="connsiteX6" fmla="*/ 60960 w 6385560"/>
              <a:gd name="connsiteY6" fmla="*/ 2270760 h 3657600"/>
              <a:gd name="connsiteX7" fmla="*/ 335280 w 6385560"/>
              <a:gd name="connsiteY7" fmla="*/ 2849880 h 3657600"/>
              <a:gd name="connsiteX8" fmla="*/ 762000 w 6385560"/>
              <a:gd name="connsiteY8" fmla="*/ 3230880 h 3657600"/>
              <a:gd name="connsiteX9" fmla="*/ 1386840 w 6385560"/>
              <a:gd name="connsiteY9" fmla="*/ 3505200 h 3657600"/>
              <a:gd name="connsiteX10" fmla="*/ 2072640 w 6385560"/>
              <a:gd name="connsiteY10" fmla="*/ 3611880 h 3657600"/>
              <a:gd name="connsiteX11" fmla="*/ 2575560 w 6385560"/>
              <a:gd name="connsiteY11" fmla="*/ 3505200 h 3657600"/>
              <a:gd name="connsiteX12" fmla="*/ 3108960 w 6385560"/>
              <a:gd name="connsiteY12" fmla="*/ 3215640 h 3657600"/>
              <a:gd name="connsiteX13" fmla="*/ 3352800 w 6385560"/>
              <a:gd name="connsiteY13" fmla="*/ 3352800 h 3657600"/>
              <a:gd name="connsiteX14" fmla="*/ 4023360 w 6385560"/>
              <a:gd name="connsiteY14" fmla="*/ 3657600 h 3657600"/>
              <a:gd name="connsiteX15" fmla="*/ 5090160 w 6385560"/>
              <a:gd name="connsiteY15" fmla="*/ 3627120 h 3657600"/>
              <a:gd name="connsiteX16" fmla="*/ 5806440 w 6385560"/>
              <a:gd name="connsiteY16" fmla="*/ 3230880 h 3657600"/>
              <a:gd name="connsiteX17" fmla="*/ 6233160 w 6385560"/>
              <a:gd name="connsiteY17" fmla="*/ 2667000 h 3657600"/>
              <a:gd name="connsiteX18" fmla="*/ 6385560 w 6385560"/>
              <a:gd name="connsiteY18" fmla="*/ 2057400 h 3657600"/>
              <a:gd name="connsiteX19" fmla="*/ 6324600 w 6385560"/>
              <a:gd name="connsiteY19" fmla="*/ 1325880 h 3657600"/>
              <a:gd name="connsiteX20" fmla="*/ 5974080 w 6385560"/>
              <a:gd name="connsiteY20" fmla="*/ 731520 h 3657600"/>
              <a:gd name="connsiteX21" fmla="*/ 5242560 w 6385560"/>
              <a:gd name="connsiteY21" fmla="*/ 228600 h 3657600"/>
              <a:gd name="connsiteX22" fmla="*/ 4526280 w 6385560"/>
              <a:gd name="connsiteY22" fmla="*/ 60960 h 3657600"/>
              <a:gd name="connsiteX23" fmla="*/ 3855720 w 6385560"/>
              <a:gd name="connsiteY23" fmla="*/ 167640 h 3657600"/>
              <a:gd name="connsiteX24" fmla="*/ 3520440 w 6385560"/>
              <a:gd name="connsiteY24" fmla="*/ 320040 h 3657600"/>
              <a:gd name="connsiteX25" fmla="*/ 3230880 w 6385560"/>
              <a:gd name="connsiteY25" fmla="*/ 47244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385560" h="3657600">
                <a:moveTo>
                  <a:pt x="3230880" y="472440"/>
                </a:moveTo>
                <a:lnTo>
                  <a:pt x="2819400" y="213360"/>
                </a:lnTo>
                <a:lnTo>
                  <a:pt x="2133600" y="0"/>
                </a:lnTo>
                <a:lnTo>
                  <a:pt x="1249680" y="76200"/>
                </a:lnTo>
                <a:lnTo>
                  <a:pt x="426720" y="655320"/>
                </a:lnTo>
                <a:lnTo>
                  <a:pt x="0" y="1447800"/>
                </a:lnTo>
                <a:lnTo>
                  <a:pt x="60960" y="2270760"/>
                </a:lnTo>
                <a:lnTo>
                  <a:pt x="335280" y="2849880"/>
                </a:lnTo>
                <a:lnTo>
                  <a:pt x="762000" y="3230880"/>
                </a:lnTo>
                <a:lnTo>
                  <a:pt x="1386840" y="3505200"/>
                </a:lnTo>
                <a:lnTo>
                  <a:pt x="2072640" y="3611880"/>
                </a:lnTo>
                <a:lnTo>
                  <a:pt x="2575560" y="3505200"/>
                </a:lnTo>
                <a:lnTo>
                  <a:pt x="3108960" y="3215640"/>
                </a:lnTo>
                <a:lnTo>
                  <a:pt x="3352800" y="3352800"/>
                </a:lnTo>
                <a:lnTo>
                  <a:pt x="4023360" y="3657600"/>
                </a:lnTo>
                <a:lnTo>
                  <a:pt x="5090160" y="3627120"/>
                </a:lnTo>
                <a:lnTo>
                  <a:pt x="5806440" y="3230880"/>
                </a:lnTo>
                <a:lnTo>
                  <a:pt x="6233160" y="2667000"/>
                </a:lnTo>
                <a:lnTo>
                  <a:pt x="6385560" y="2057400"/>
                </a:lnTo>
                <a:lnTo>
                  <a:pt x="6324600" y="1325880"/>
                </a:lnTo>
                <a:lnTo>
                  <a:pt x="5974080" y="731520"/>
                </a:lnTo>
                <a:lnTo>
                  <a:pt x="5242560" y="228600"/>
                </a:lnTo>
                <a:lnTo>
                  <a:pt x="4526280" y="60960"/>
                </a:lnTo>
                <a:lnTo>
                  <a:pt x="3855720" y="167640"/>
                </a:lnTo>
                <a:lnTo>
                  <a:pt x="3520440" y="320040"/>
                </a:lnTo>
                <a:lnTo>
                  <a:pt x="3230880" y="47244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19225" y="5920223"/>
                <a:ext cx="6764801" cy="5847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225" y="5920223"/>
                <a:ext cx="6764801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4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1574" cy="1406234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/>
              <a:t>Fill in the Diagram:</a:t>
            </a:r>
            <a:br>
              <a:rPr lang="en-CA" sz="2800" dirty="0" smtClean="0"/>
            </a:br>
            <a:r>
              <a:rPr lang="en-CA" sz="2000" dirty="0" smtClean="0"/>
              <a:t>You roll a dice:</a:t>
            </a:r>
            <a:br>
              <a:rPr lang="en-CA" sz="2000" dirty="0" smtClean="0"/>
            </a:br>
            <a:r>
              <a:rPr lang="en-CA" sz="2000" dirty="0" smtClean="0"/>
              <a:t>Event A = Obtaining a number that is even</a:t>
            </a:r>
            <a:br>
              <a:rPr lang="en-CA" sz="2000" dirty="0" smtClean="0"/>
            </a:br>
            <a:r>
              <a:rPr lang="en-CA" sz="2000" dirty="0" smtClean="0"/>
              <a:t>Event B = Obtaining a prime number</a:t>
            </a:r>
            <a:endParaRPr lang="en-CA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6234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6234"/>
                <a:ext cx="5565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54748" y="238959"/>
                <a:ext cx="12829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748" y="238959"/>
                <a:ext cx="128298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3762" y="1113845"/>
                <a:ext cx="18884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762" y="1113845"/>
                <a:ext cx="1888466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03035" y="213208"/>
                <a:ext cx="12829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035" y="213208"/>
                <a:ext cx="128298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34919" y="1088096"/>
                <a:ext cx="18884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919" y="1088096"/>
                <a:ext cx="1888466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11574" cy="1628800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/>
              <a:t>Fill in the Diagram:</a:t>
            </a:r>
            <a:br>
              <a:rPr lang="en-CA" sz="2800" dirty="0" smtClean="0"/>
            </a:br>
            <a:r>
              <a:rPr lang="en-CA" sz="2000" dirty="0" smtClean="0"/>
              <a:t>You choose a letter of the alphabet:</a:t>
            </a:r>
            <a:br>
              <a:rPr lang="en-CA" sz="2000" dirty="0" smtClean="0"/>
            </a:br>
            <a:r>
              <a:rPr lang="en-CA" sz="2000" dirty="0" smtClean="0"/>
              <a:t>Event A = Choosing a vowel</a:t>
            </a:r>
            <a:br>
              <a:rPr lang="en-CA" sz="2000" dirty="0" smtClean="0"/>
            </a:br>
            <a:r>
              <a:rPr lang="en-CA" sz="2000" dirty="0" smtClean="0"/>
              <a:t>Event B = Choosing a letter from the word PROBABILITY</a:t>
            </a:r>
            <a:br>
              <a:rPr lang="en-CA" sz="2000" dirty="0" smtClean="0"/>
            </a:br>
            <a:r>
              <a:rPr lang="en-CA" sz="2000" dirty="0" smtClean="0"/>
              <a:t>Event C = Choosing a letter from the work MATHEMATICS</a:t>
            </a:r>
            <a:endParaRPr lang="en-CA" sz="2000" dirty="0"/>
          </a:p>
        </p:txBody>
      </p:sp>
      <p:sp>
        <p:nvSpPr>
          <p:cNvPr id="5" name="Rectangle 4"/>
          <p:cNvSpPr/>
          <p:nvPr/>
        </p:nvSpPr>
        <p:spPr>
          <a:xfrm>
            <a:off x="960850" y="1991007"/>
            <a:ext cx="7271848" cy="47503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1388179" y="2205024"/>
            <a:ext cx="3600000" cy="28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779912" y="2152073"/>
            <a:ext cx="3600000" cy="28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100">
                <a:effectLst/>
                <a:ea typeface="Times New Roman"/>
                <a:cs typeface="Times New Roman"/>
              </a:rPr>
              <a:t> </a:t>
            </a:r>
            <a:endParaRPr lang="en-CA" sz="110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623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6232"/>
                <a:ext cx="5565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152073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152073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2796774" y="3645024"/>
            <a:ext cx="3600000" cy="288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01321" y="6157861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321" y="6157861"/>
                <a:ext cx="55656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14481" y="22222"/>
                <a:ext cx="20075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sz="32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CA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481" y="22222"/>
                <a:ext cx="200753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7409" y="552094"/>
                <a:ext cx="20075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2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CA" sz="32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CA" sz="32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CA" sz="32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CA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409" y="552094"/>
                <a:ext cx="200753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62768" y="-3529"/>
                <a:ext cx="12995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𝐵</m:t>
                      </m:r>
                      <m:r>
                        <a:rPr lang="en-CA" sz="3200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CA" sz="3200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CA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768" y="-3529"/>
                <a:ext cx="129958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23911" y="581246"/>
                <a:ext cx="12825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CA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CA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911" y="581246"/>
                <a:ext cx="1282531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55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Complement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 smtClean="0"/>
                  <a:t>The complement of an event is collection of outcomes that are NOT that event.</a:t>
                </a:r>
              </a:p>
              <a:p>
                <a:r>
                  <a:rPr lang="en-CA" dirty="0" smtClean="0"/>
                  <a:t>Notation: ‘prime’ (apostrophe) </a:t>
                </a:r>
              </a:p>
              <a:p>
                <a:endParaRPr lang="en-CA" dirty="0"/>
              </a:p>
              <a:p>
                <a:r>
                  <a:rPr lang="en-CA" sz="2200" b="1" u="sng" dirty="0" smtClean="0"/>
                  <a:t>Example:</a:t>
                </a:r>
                <a:r>
                  <a:rPr lang="en-CA" sz="2200" dirty="0" smtClean="0"/>
                  <a:t/>
                </a:r>
                <a:br>
                  <a:rPr lang="en-CA" sz="2200" dirty="0" smtClean="0"/>
                </a:br>
                <a:r>
                  <a:rPr lang="en-CA" sz="2200" dirty="0" smtClean="0"/>
                  <a:t>If  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200" b="0" i="0" dirty="0" smtClean="0">
                        <a:latin typeface="Cambria Math"/>
                      </a:rPr>
                      <m:t>Event</m:t>
                    </m:r>
                    <m:r>
                      <a:rPr lang="en-CA" sz="2200" b="0" i="0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𝐴</m:t>
                    </m:r>
                    <m:r>
                      <a:rPr lang="en-CA" sz="2200" i="1" dirty="0" smtClean="0">
                        <a:latin typeface="Cambria Math"/>
                      </a:rPr>
                      <m:t>=</m:t>
                    </m:r>
                    <m:r>
                      <a:rPr lang="en-CA" sz="2200" i="1" dirty="0" smtClean="0">
                        <a:latin typeface="Cambria Math"/>
                      </a:rPr>
                      <m:t>𝑙𝑎𝑛𝑑𝑖𝑛𝑔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𝑜𝑛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𝑏𝑙𝑢𝑒</m:t>
                    </m:r>
                  </m:oMath>
                </a14:m>
                <a:r>
                  <a:rPr lang="en-CA" sz="2200" dirty="0" smtClean="0"/>
                  <a:t> </a:t>
                </a:r>
                <a:br>
                  <a:rPr lang="en-CA" sz="2200" dirty="0" smtClean="0"/>
                </a:br>
                <a:r>
                  <a:rPr lang="en-CA" sz="2200" dirty="0" smtClean="0"/>
                  <a:t>Then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200" b="0" i="0" dirty="0" smtClean="0">
                        <a:latin typeface="Cambria Math"/>
                      </a:rPr>
                      <m:t>Event</m:t>
                    </m:r>
                    <m:r>
                      <a:rPr lang="en-CA" sz="2200" b="0" i="0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CA" sz="2200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sz="220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CA" sz="22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CA" sz="2200" i="1" dirty="0" smtClean="0">
                        <a:latin typeface="Cambria Math"/>
                      </a:rPr>
                      <m:t>=</m:t>
                    </m:r>
                    <m:r>
                      <a:rPr lang="en-CA" sz="2200" i="1" dirty="0" smtClean="0">
                        <a:latin typeface="Cambria Math"/>
                      </a:rPr>
                      <m:t>𝑙𝑎𝑛𝑑𝑖𝑛𝑔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𝑜𝑛</m:t>
                    </m:r>
                    <m:r>
                      <a:rPr lang="en-CA" sz="2200" i="1" dirty="0" smtClean="0">
                        <a:latin typeface="Cambria Math"/>
                      </a:rPr>
                      <m:t> </m:t>
                    </m:r>
                    <m:r>
                      <a:rPr lang="en-CA" sz="2200" b="0" i="1" dirty="0" smtClean="0">
                        <a:latin typeface="Cambria Math"/>
                      </a:rPr>
                      <m:t>𝑁𝑂𝑇</m:t>
                    </m:r>
                    <m:r>
                      <a:rPr lang="en-CA" sz="2200" b="0" i="1" dirty="0" smtClean="0">
                        <a:latin typeface="Cambria Math"/>
                      </a:rPr>
                      <m:t> </m:t>
                    </m:r>
                    <m:r>
                      <a:rPr lang="en-CA" sz="2200" i="1" dirty="0" smtClean="0">
                        <a:latin typeface="Cambria Math"/>
                      </a:rPr>
                      <m:t>𝑏𝑙𝑢𝑒</m:t>
                    </m:r>
                  </m:oMath>
                </a14:m>
                <a:r>
                  <a:rPr lang="en-CA" sz="2200" dirty="0" smtClean="0"/>
                  <a:t> </a:t>
                </a:r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CA" b="0" i="1" smtClean="0">
                        <a:latin typeface="Cambria Math"/>
                      </a:rPr>
                      <m:t>=1 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342762" y="2921521"/>
            <a:ext cx="2170078" cy="2166765"/>
            <a:chOff x="4358650" y="3861048"/>
            <a:chExt cx="2170078" cy="2166765"/>
          </a:xfrm>
        </p:grpSpPr>
        <p:grpSp>
          <p:nvGrpSpPr>
            <p:cNvPr id="5" name="Group 4"/>
            <p:cNvGrpSpPr/>
            <p:nvPr/>
          </p:nvGrpSpPr>
          <p:grpSpPr>
            <a:xfrm>
              <a:off x="4368728" y="3861048"/>
              <a:ext cx="2160000" cy="2160000"/>
              <a:chOff x="0" y="0"/>
              <a:chExt cx="1080052" cy="10799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43339" y="0"/>
                <a:ext cx="536713" cy="536713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0800000">
                <a:off x="0" y="543339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6200000">
                <a:off x="0" y="0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543339" y="543339"/>
                <a:ext cx="536575" cy="536575"/>
              </a:xfrm>
              <a:custGeom>
                <a:avLst/>
                <a:gdLst>
                  <a:gd name="connsiteX0" fmla="*/ 0 w 536713"/>
                  <a:gd name="connsiteY0" fmla="*/ 536713 h 536713"/>
                  <a:gd name="connsiteX1" fmla="*/ 536713 w 536713"/>
                  <a:gd name="connsiteY1" fmla="*/ 536713 h 536713"/>
                  <a:gd name="connsiteX2" fmla="*/ 523461 w 536713"/>
                  <a:gd name="connsiteY2" fmla="*/ 390939 h 536713"/>
                  <a:gd name="connsiteX3" fmla="*/ 443948 w 536713"/>
                  <a:gd name="connsiteY3" fmla="*/ 231913 h 536713"/>
                  <a:gd name="connsiteX4" fmla="*/ 291548 w 536713"/>
                  <a:gd name="connsiteY4" fmla="*/ 86139 h 536713"/>
                  <a:gd name="connsiteX5" fmla="*/ 152400 w 536713"/>
                  <a:gd name="connsiteY5" fmla="*/ 26504 h 536713"/>
                  <a:gd name="connsiteX6" fmla="*/ 0 w 536713"/>
                  <a:gd name="connsiteY6" fmla="*/ 0 h 536713"/>
                  <a:gd name="connsiteX7" fmla="*/ 0 w 536713"/>
                  <a:gd name="connsiteY7" fmla="*/ 536713 h 536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6713" h="536713">
                    <a:moveTo>
                      <a:pt x="0" y="536713"/>
                    </a:moveTo>
                    <a:lnTo>
                      <a:pt x="536713" y="536713"/>
                    </a:lnTo>
                    <a:lnTo>
                      <a:pt x="523461" y="390939"/>
                    </a:lnTo>
                    <a:lnTo>
                      <a:pt x="443948" y="231913"/>
                    </a:lnTo>
                    <a:lnTo>
                      <a:pt x="291548" y="86139"/>
                    </a:lnTo>
                    <a:lnTo>
                      <a:pt x="152400" y="26504"/>
                    </a:lnTo>
                    <a:lnTo>
                      <a:pt x="0" y="0"/>
                    </a:lnTo>
                    <a:cubicBezTo>
                      <a:pt x="2209" y="178904"/>
                      <a:pt x="4417" y="357809"/>
                      <a:pt x="0" y="536713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358650" y="3867813"/>
              <a:ext cx="216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65279" y="3864429"/>
              <a:ext cx="2160000" cy="2160000"/>
              <a:chOff x="0" y="0"/>
              <a:chExt cx="1079500" cy="10795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36437" y="0"/>
                <a:ext cx="6626" cy="10795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536437" y="0"/>
                <a:ext cx="6626" cy="10795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434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Complements and Venn Diagrams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960850" y="1991009"/>
            <a:ext cx="7271848" cy="4176464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60850" y="1976447"/>
            <a:ext cx="7271848" cy="4191025"/>
            <a:chOff x="318051" y="331305"/>
            <a:chExt cx="4680000" cy="2520000"/>
          </a:xfrm>
        </p:grpSpPr>
        <p:sp>
          <p:nvSpPr>
            <p:cNvPr id="12" name="Rectangle 11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  <a:pattFill prst="ltUpDiag">
              <a:fgClr>
                <a:srgbClr val="002060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pattFill prst="ltDnDiag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14" name="Oval 13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0849" y="1406234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49" y="1406234"/>
                <a:ext cx="55656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46" y="2269452"/>
                <a:ext cx="5565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494" y="2308322"/>
                <a:ext cx="55656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87243" y="1102674"/>
                <a:ext cx="5850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CA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243" y="1102674"/>
                <a:ext cx="585097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04225" y="1102674"/>
                <a:ext cx="6992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sz="3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CA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25" y="1102674"/>
                <a:ext cx="69923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46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464</Words>
  <Application>Microsoft Macintosh PowerPoint</Application>
  <PresentationFormat>On-screen Show (4:3)</PresentationFormat>
  <Paragraphs>150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Cambria Math</vt:lpstr>
      <vt:lpstr>Times New Roman</vt:lpstr>
      <vt:lpstr>Arial</vt:lpstr>
      <vt:lpstr>Calibri</vt:lpstr>
      <vt:lpstr>Office Theme</vt:lpstr>
      <vt:lpstr>5.02 Types of Events</vt:lpstr>
      <vt:lpstr>Fill in the Diagram: You roll a dice: Event A = Rolling an even Number Event B = Rolling a number greater than 3</vt:lpstr>
      <vt:lpstr>Notation</vt:lpstr>
      <vt:lpstr>Fill in the Diagram: You roll a dice: Event A = Rolling an even Number Event B = Rolling a number greater than 3</vt:lpstr>
      <vt:lpstr>Fill in the Diagram: You roll a dice: Event A = Rolling an even Number Event B = Rolling a number greater than 3</vt:lpstr>
      <vt:lpstr>Fill in the Diagram: You roll a dice: Event A = Obtaining a number that is even Event B = Obtaining a prime number</vt:lpstr>
      <vt:lpstr>Fill in the Diagram: You choose a letter of the alphabet: Event A = Choosing a vowel Event B = Choosing a letter from the word PROBABILITY Event C = Choosing a letter from the work MATHEMATICS</vt:lpstr>
      <vt:lpstr>Complement</vt:lpstr>
      <vt:lpstr>Complements and Venn Diagrams</vt:lpstr>
      <vt:lpstr>Why study complements?</vt:lpstr>
      <vt:lpstr>Example</vt:lpstr>
      <vt:lpstr>Example</vt:lpstr>
      <vt:lpstr>Mutually Exclusive</vt:lpstr>
      <vt:lpstr>Mutually Exclusive and Venn Diagrams</vt:lpstr>
      <vt:lpstr>Mutually Exclusive and Venn Diagrams</vt:lpstr>
      <vt:lpstr>Independent Events</vt:lpstr>
      <vt:lpstr>Dependent Events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5.01 Type of Events</dc:title>
  <dc:creator>Tiffany Connell</dc:creator>
  <cp:lastModifiedBy>Microsoft Office User</cp:lastModifiedBy>
  <cp:revision>20</cp:revision>
  <dcterms:created xsi:type="dcterms:W3CDTF">2015-03-26T18:29:02Z</dcterms:created>
  <dcterms:modified xsi:type="dcterms:W3CDTF">2019-04-23T00:47:08Z</dcterms:modified>
</cp:coreProperties>
</file>