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77" r:id="rId8"/>
    <p:sldId id="269" r:id="rId9"/>
    <p:sldId id="270" r:id="rId10"/>
    <p:sldId id="274" r:id="rId11"/>
    <p:sldId id="271" r:id="rId12"/>
    <p:sldId id="275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62F456-E4D5-422D-980D-2AAA0EC67848}">
          <p14:sldIdLst>
            <p14:sldId id="256"/>
            <p14:sldId id="257"/>
            <p14:sldId id="258"/>
            <p14:sldId id="262"/>
            <p14:sldId id="263"/>
            <p14:sldId id="264"/>
            <p14:sldId id="277"/>
            <p14:sldId id="269"/>
            <p14:sldId id="270"/>
            <p14:sldId id="274"/>
            <p14:sldId id="271"/>
            <p14:sldId id="275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81" autoAdjust="0"/>
    <p:restoredTop sz="93692"/>
  </p:normalViewPr>
  <p:slideViewPr>
    <p:cSldViewPr>
      <p:cViewPr varScale="1">
        <p:scale>
          <a:sx n="62" d="100"/>
          <a:sy n="62" d="100"/>
        </p:scale>
        <p:origin x="6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75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9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81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37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80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49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03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0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40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9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97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71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tmp"/><Relationship Id="rId3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tmp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tmp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5.00B Review Continued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 5 Probability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88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:r>
                  <a:rPr lang="en-CA" dirty="0" smtClean="0"/>
                  <a:t>Try It</a:t>
                </a:r>
                <a:br>
                  <a:rPr lang="en-CA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latin typeface="Cambria Math"/>
                            </a:rPr>
                            <m:t>𝐴</m:t>
                          </m:r>
                          <m:r>
                            <a:rPr lang="en-CA" sz="2400" i="1">
                              <a:latin typeface="Cambria Math"/>
                            </a:rPr>
                            <m:t> </m:t>
                          </m:r>
                          <m:r>
                            <a:rPr lang="en-CA" sz="2400" i="1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sz="24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sz="2400" i="1">
                              <a:latin typeface="Cambria Math"/>
                              <a:ea typeface="Cambria Math"/>
                            </a:rPr>
                            <m:t>𝑡h𝑒𝑛</m:t>
                          </m:r>
                          <m:r>
                            <a:rPr lang="en-CA" sz="24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sz="2400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2400" i="1">
                          <a:latin typeface="Cambria Math"/>
                        </a:rPr>
                        <m:t>=</m:t>
                      </m:r>
                      <m:r>
                        <a:rPr lang="en-CA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400" i="1">
                          <a:latin typeface="Cambria Math"/>
                        </a:rPr>
                        <m:t>𝑃</m:t>
                      </m:r>
                      <m:r>
                        <a:rPr lang="en-CA" sz="2400" i="1">
                          <a:latin typeface="Cambria Math"/>
                        </a:rPr>
                        <m:t>(</m:t>
                      </m:r>
                      <m:r>
                        <a:rPr lang="en-CA" sz="2400" i="1">
                          <a:latin typeface="Cambria Math"/>
                        </a:rPr>
                        <m:t>𝐵</m:t>
                      </m:r>
                      <m:r>
                        <a:rPr lang="en-CA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CA" sz="27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0106" b="-63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Given a bag with all of the letters of the alphabet in it, </a:t>
            </a:r>
          </a:p>
          <a:p>
            <a:pPr marL="0" indent="0">
              <a:buNone/>
            </a:pPr>
            <a:r>
              <a:rPr lang="en-CA" dirty="0" smtClean="0"/>
              <a:t>What is the probability of picking out a vowel and then a ‘C’ without putting the letter back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152" y="3717032"/>
                <a:ext cx="91188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800" i="1" smtClean="0">
                          <a:latin typeface="Cambria Math"/>
                        </a:rPr>
                        <m:t>𝐴</m:t>
                      </m:r>
                      <m:r>
                        <a:rPr lang="en-CA" sz="2800" i="1" smtClean="0">
                          <a:latin typeface="Cambria Math"/>
                        </a:rPr>
                        <m:t>=</m:t>
                      </m:r>
                      <m:r>
                        <a:rPr lang="en-CA" sz="2800" i="1" smtClean="0">
                          <a:latin typeface="Cambria Math"/>
                        </a:rPr>
                        <m:t>𝑝𝑖𝑐𝑘𝑖𝑛𝑔</m:t>
                      </m:r>
                      <m:r>
                        <a:rPr lang="en-CA" sz="2800" i="1" smtClean="0">
                          <a:latin typeface="Cambria Math"/>
                        </a:rPr>
                        <m:t> </m:t>
                      </m:r>
                      <m:r>
                        <a:rPr lang="en-CA" sz="2800" i="1" smtClean="0">
                          <a:latin typeface="Cambria Math"/>
                        </a:rPr>
                        <m:t>𝑎</m:t>
                      </m:r>
                      <m:r>
                        <a:rPr lang="en-CA" sz="2800" i="1" smtClean="0">
                          <a:latin typeface="Cambria Math"/>
                        </a:rPr>
                        <m:t> </m:t>
                      </m:r>
                      <m:r>
                        <a:rPr lang="en-CA" sz="2800" i="1" smtClean="0">
                          <a:latin typeface="Cambria Math"/>
                        </a:rPr>
                        <m:t>𝑣𝑜𝑤𝑒𝑙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𝑓𝑟𝑜𝑚</m:t>
                      </m:r>
                      <m:r>
                        <a:rPr lang="en-CA" sz="2800" b="0" i="1" smtClean="0">
                          <a:latin typeface="Cambria Math"/>
                        </a:rPr>
                        <m:t> </m:t>
                      </m:r>
                      <m:r>
                        <a:rPr lang="en-CA" sz="2800" b="0" i="1" smtClean="0">
                          <a:latin typeface="Cambria Math"/>
                        </a:rPr>
                        <m:t>𝑎</m:t>
                      </m:r>
                      <m:r>
                        <a:rPr lang="en-CA" sz="2800" b="0" i="1" smtClean="0">
                          <a:latin typeface="Cambria Math"/>
                        </a:rPr>
                        <m:t>,</m:t>
                      </m:r>
                      <m:r>
                        <a:rPr lang="en-CA" sz="2800" b="0" i="1" smtClean="0">
                          <a:latin typeface="Cambria Math"/>
                        </a:rPr>
                        <m:t>𝑒</m:t>
                      </m:r>
                      <m:r>
                        <a:rPr lang="en-CA" sz="2800" b="0" i="1" smtClean="0">
                          <a:latin typeface="Cambria Math"/>
                        </a:rPr>
                        <m:t>, </m:t>
                      </m:r>
                      <m:r>
                        <a:rPr lang="en-CA" sz="2800" b="0" i="1" smtClean="0">
                          <a:latin typeface="Cambria Math"/>
                        </a:rPr>
                        <m:t>𝑖</m:t>
                      </m:r>
                      <m:r>
                        <a:rPr lang="en-CA" sz="2800" b="0" i="1" smtClean="0">
                          <a:latin typeface="Cambria Math"/>
                        </a:rPr>
                        <m:t>, </m:t>
                      </m:r>
                      <m:r>
                        <a:rPr lang="en-CA" sz="2800" b="0" i="1" smtClean="0">
                          <a:latin typeface="Cambria Math"/>
                        </a:rPr>
                        <m:t>𝑜</m:t>
                      </m:r>
                      <m:r>
                        <a:rPr lang="en-CA" sz="2800" b="0" i="1" smtClean="0">
                          <a:latin typeface="Cambria Math"/>
                        </a:rPr>
                        <m:t>, </m:t>
                      </m:r>
                      <m:r>
                        <a:rPr lang="en-CA" sz="2800" b="0" i="1" smtClean="0">
                          <a:latin typeface="Cambria Math"/>
                        </a:rPr>
                        <m:t>𝑢</m:t>
                      </m:r>
                      <m:r>
                        <a:rPr lang="en-CA" sz="2800" b="0" i="1" smtClean="0">
                          <a:latin typeface="Cambria Math"/>
                        </a:rPr>
                        <m:t>,</m:t>
                      </m:r>
                      <m:r>
                        <a:rPr lang="en-CA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CA" sz="28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" y="3717032"/>
                <a:ext cx="911884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6896" y="4915366"/>
                <a:ext cx="91508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𝑡h𝑒𝑛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96" y="4915366"/>
                <a:ext cx="915089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6896" y="4256008"/>
                <a:ext cx="62350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800" i="1" smtClean="0">
                          <a:latin typeface="Cambria Math"/>
                        </a:rPr>
                        <m:t>𝐵</m:t>
                      </m:r>
                      <m:r>
                        <a:rPr lang="en-CA" sz="2800" i="1" smtClean="0">
                          <a:latin typeface="Cambria Math"/>
                        </a:rPr>
                        <m:t>=</m:t>
                      </m:r>
                      <m:r>
                        <a:rPr lang="en-CA" sz="2800" i="1" smtClean="0">
                          <a:latin typeface="Cambria Math"/>
                        </a:rPr>
                        <m:t>𝑝𝑖𝑐𝑘𝑖𝑛𝑔</m:t>
                      </m:r>
                      <m:r>
                        <a:rPr lang="en-CA" sz="2800" i="1" smtClean="0">
                          <a:latin typeface="Cambria Math"/>
                        </a:rPr>
                        <m:t> </m:t>
                      </m:r>
                      <m:r>
                        <a:rPr lang="en-CA" sz="2800" i="1" smtClean="0">
                          <a:latin typeface="Cambria Math"/>
                        </a:rPr>
                        <m:t>𝑎</m:t>
                      </m:r>
                      <m:r>
                        <a:rPr lang="en-CA" sz="2800" i="1" smtClean="0">
                          <a:latin typeface="Cambria Math"/>
                        </a:rPr>
                        <m:t> ′</m:t>
                      </m:r>
                      <m:r>
                        <a:rPr lang="en-CA" sz="2800" b="0" i="1" smtClean="0">
                          <a:latin typeface="Cambria Math"/>
                        </a:rPr>
                        <m:t>𝐶</m:t>
                      </m:r>
                      <m:r>
                        <a:rPr lang="en-CA" sz="2800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96" y="4256008"/>
                <a:ext cx="623508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-20608" y="5316478"/>
                <a:ext cx="915089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𝑡h𝑒𝑛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26</m:t>
                          </m:r>
                        </m:den>
                      </m:f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608" y="5316478"/>
                <a:ext cx="9150896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-20608" y="6096407"/>
                <a:ext cx="915089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𝑡h𝑒𝑛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650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608" y="6096407"/>
                <a:ext cx="9150896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4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One thing AND THEN another</a:t>
            </a:r>
            <a:br>
              <a:rPr lang="en-CA" dirty="0" smtClean="0"/>
            </a:br>
            <a:r>
              <a:rPr lang="en-CA" dirty="0" smtClean="0"/>
              <a:t>with various ways to obtain</a:t>
            </a:r>
            <a:endParaRPr lang="en-CA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340768"/>
            <a:ext cx="1371792" cy="96215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3568" y="1340768"/>
                <a:ext cx="8003232" cy="551723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CA" dirty="0" smtClean="0"/>
                  <a:t>What is the probability of rolling </a:t>
                </a:r>
                <a:br>
                  <a:rPr lang="en-CA" dirty="0" smtClean="0"/>
                </a:br>
                <a:r>
                  <a:rPr lang="en-CA" dirty="0" smtClean="0"/>
                  <a:t>a 2 and a 3</a:t>
                </a:r>
              </a:p>
              <a:p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2 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 3</m:t>
                          </m:r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r>
                        <a:rPr lang="en-CA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e>
                            <m:sub>
                              <m:r>
                                <a:rPr lang="en-CA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CA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3</m:t>
                              </m:r>
                            </m:e>
                            <m:sub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CA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CA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3</m:t>
                              </m:r>
                            </m:e>
                            <m:sub>
                              <m:r>
                                <a:rPr lang="en-CA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CA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e>
                            <m:sub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2 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 3</m:t>
                          </m:r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CA" i="1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i="1">
                                  <a:latin typeface="Cambria Math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CA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i="1">
                                  <a:latin typeface="Cambria Math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CA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2 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 3</m:t>
                          </m:r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CA" i="1">
                                  <a:latin typeface="Cambria Math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CA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CA" i="1">
                                  <a:latin typeface="Cambria Math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32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3200" i="1">
                              <a:latin typeface="Cambria Math"/>
                            </a:rPr>
                            <m:t>2 </m:t>
                          </m:r>
                          <m:r>
                            <a:rPr lang="en-CA" sz="3200" i="1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sz="3200" i="1">
                              <a:latin typeface="Cambria Math"/>
                              <a:ea typeface="Cambria Math"/>
                            </a:rPr>
                            <m:t> 3</m:t>
                          </m:r>
                        </m:e>
                      </m:d>
                      <m:r>
                        <a:rPr lang="en-CA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32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3200" i="1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CA" sz="32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CA" sz="32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3200" i="1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2 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 3</m:t>
                          </m:r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𝑎𝑛𝑑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3</m:t>
                          </m:r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3568" y="1340768"/>
                <a:ext cx="8003232" cy="5517232"/>
              </a:xfrm>
              <a:blipFill rotWithShape="1">
                <a:blip r:embed="rId3"/>
                <a:stretch>
                  <a:fillRect l="-1142" t="-88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Try It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Given a bag with all of the letters of the alphabet in it, </a:t>
            </a:r>
          </a:p>
          <a:p>
            <a:pPr marL="0" indent="0">
              <a:buNone/>
            </a:pPr>
            <a:r>
              <a:rPr lang="en-CA" dirty="0" smtClean="0"/>
              <a:t>What is the probability of picking out a vowel and a ‘C’ without putting the first letter back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20608" y="3678467"/>
                <a:ext cx="91508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𝑜𝑤𝑒𝑙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′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608" y="3678467"/>
                <a:ext cx="9150896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-20608" y="4140132"/>
                <a:ext cx="9150896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𝑜𝑤𝑒𝑙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′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24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d>
                        </m:e>
                      </m:d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24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608" y="4140132"/>
                <a:ext cx="9150896" cy="5091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768" y="4649310"/>
                <a:ext cx="9150896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𝑜𝑤𝑒𝑙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′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26</m:t>
                              </m:r>
                            </m:den>
                          </m:f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e>
                      </m:d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26</m:t>
                              </m:r>
                            </m:den>
                          </m:f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8" y="4649310"/>
                <a:ext cx="9150896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17160" y="5571486"/>
                <a:ext cx="9150896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𝑜𝑤𝑒𝑙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𝑎𝑛𝑑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′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d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650</m:t>
                              </m:r>
                            </m:den>
                          </m:f>
                        </m:e>
                      </m:d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CA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650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160" y="5571486"/>
                <a:ext cx="9150896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156176" y="5589309"/>
                <a:ext cx="2625904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650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589309"/>
                <a:ext cx="262590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17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Complement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The complement of an event is collection of outcomes that are NOT that event.</a:t>
                </a:r>
              </a:p>
              <a:p>
                <a:endParaRPr lang="en-CA" dirty="0"/>
              </a:p>
              <a:p>
                <a:r>
                  <a:rPr lang="en-CA" dirty="0" smtClean="0"/>
                  <a:t>If </a:t>
                </a:r>
                <a:br>
                  <a:rPr lang="en-CA" dirty="0" smtClean="0"/>
                </a:b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𝐴</m:t>
                    </m:r>
                    <m:r>
                      <a:rPr lang="en-CA" i="1" dirty="0" smtClean="0">
                        <a:latin typeface="Cambria Math"/>
                      </a:rPr>
                      <m:t>=</m:t>
                    </m:r>
                    <m:r>
                      <a:rPr lang="en-CA" i="1" dirty="0" smtClean="0">
                        <a:latin typeface="Cambria Math"/>
                      </a:rPr>
                      <m:t>𝑙𝑎𝑛𝑑𝑖𝑛𝑔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  <m:r>
                      <a:rPr lang="en-CA" i="1" dirty="0" smtClean="0">
                        <a:latin typeface="Cambria Math"/>
                      </a:rPr>
                      <m:t>𝑜𝑛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  <m:r>
                      <a:rPr lang="en-CA" i="1" dirty="0" smtClean="0">
                        <a:latin typeface="Cambria Math"/>
                      </a:rPr>
                      <m:t>𝑏𝑙𝑢𝑒</m:t>
                    </m:r>
                  </m:oMath>
                </a14:m>
                <a:r>
                  <a:rPr lang="en-CA" dirty="0" smtClean="0"/>
                  <a:t> </a:t>
                </a:r>
                <a:br>
                  <a:rPr lang="en-CA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CA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CA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CA" i="1" dirty="0" smtClean="0">
                        <a:latin typeface="Cambria Math"/>
                      </a:rPr>
                      <m:t>=</m:t>
                    </m:r>
                    <m:r>
                      <a:rPr lang="en-CA" i="1" dirty="0" smtClean="0">
                        <a:latin typeface="Cambria Math"/>
                      </a:rPr>
                      <m:t>𝑙𝑎𝑛𝑑𝑖𝑛𝑔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  <m:r>
                      <a:rPr lang="en-CA" i="1" dirty="0" smtClean="0">
                        <a:latin typeface="Cambria Math"/>
                      </a:rPr>
                      <m:t>𝑜𝑛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  <m:r>
                      <a:rPr lang="en-CA" b="0" i="1" dirty="0" smtClean="0">
                        <a:latin typeface="Cambria Math"/>
                      </a:rPr>
                      <m:t>𝑁𝑂𝑇</m:t>
                    </m:r>
                    <m:r>
                      <a:rPr lang="en-CA" b="0" i="1" dirty="0" smtClean="0">
                        <a:latin typeface="Cambria Math"/>
                      </a:rPr>
                      <m:t> </m:t>
                    </m:r>
                    <m:r>
                      <a:rPr lang="en-CA" i="1" dirty="0" smtClean="0">
                        <a:latin typeface="Cambria Math"/>
                      </a:rPr>
                      <m:t>𝑏𝑙𝑢𝑒</m:t>
                    </m:r>
                  </m:oMath>
                </a14:m>
                <a:r>
                  <a:rPr lang="en-CA" dirty="0" smtClean="0"/>
                  <a:t> </a:t>
                </a:r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CA" b="0" i="1" smtClean="0">
                        <a:latin typeface="Cambria Math"/>
                      </a:rPr>
                      <m:t>=1 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342762" y="2921521"/>
            <a:ext cx="2170078" cy="2166765"/>
            <a:chOff x="4358650" y="3861048"/>
            <a:chExt cx="2170078" cy="2166765"/>
          </a:xfrm>
        </p:grpSpPr>
        <p:grpSp>
          <p:nvGrpSpPr>
            <p:cNvPr id="5" name="Group 4"/>
            <p:cNvGrpSpPr/>
            <p:nvPr/>
          </p:nvGrpSpPr>
          <p:grpSpPr>
            <a:xfrm>
              <a:off x="4368728" y="3861048"/>
              <a:ext cx="2160000" cy="2160000"/>
              <a:chOff x="0" y="0"/>
              <a:chExt cx="1080052" cy="10799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43339" y="0"/>
                <a:ext cx="536713" cy="536713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0800000">
                <a:off x="0" y="543339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6200000">
                <a:off x="0" y="0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543339" y="543339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358650" y="3867813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65279" y="3864429"/>
              <a:ext cx="2160000" cy="2160000"/>
              <a:chOff x="0" y="0"/>
              <a:chExt cx="1079500" cy="10795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36437" y="0"/>
                <a:ext cx="6626" cy="10795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536437" y="0"/>
                <a:ext cx="6626" cy="10795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001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this helps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Sometimes it’s easier to calculate the probability of a complementary event and work backwards.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47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24744"/>
                <a:ext cx="8964488" cy="573325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CA" dirty="0" smtClean="0"/>
                  <a:t>You are rolling two dice.  </a:t>
                </a:r>
              </a:p>
              <a:p>
                <a:r>
                  <a:rPr lang="en-CA" dirty="0" smtClean="0"/>
                  <a:t>What is  the probability that the two faces that land up have different numbers on them?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i="1" dirty="0" smtClean="0">
                          <a:latin typeface="Cambria Math"/>
                        </a:rPr>
                        <m:t>𝐴</m:t>
                      </m:r>
                      <m:r>
                        <a:rPr lang="en-CA" sz="2800" i="1" dirty="0" smtClean="0">
                          <a:latin typeface="Cambria Math"/>
                        </a:rPr>
                        <m:t>= </m:t>
                      </m:r>
                      <m:r>
                        <a:rPr lang="en-CA" sz="2800" i="1" dirty="0" smtClean="0">
                          <a:latin typeface="Cambria Math"/>
                        </a:rPr>
                        <m:t>𝑙𝑎𝑛𝑑𝑖𝑛𝑔</m:t>
                      </m:r>
                      <m:r>
                        <a:rPr lang="en-CA" sz="2800" i="1" dirty="0" smtClean="0">
                          <a:latin typeface="Cambria Math"/>
                        </a:rPr>
                        <m:t> </m:t>
                      </m:r>
                      <m:r>
                        <a:rPr lang="en-CA" sz="2800" i="1" dirty="0" smtClean="0">
                          <a:latin typeface="Cambria Math"/>
                        </a:rPr>
                        <m:t>𝑜𝑛</m:t>
                      </m:r>
                      <m:r>
                        <a:rPr lang="en-CA" sz="2800" i="1" dirty="0" smtClean="0">
                          <a:latin typeface="Cambria Math"/>
                        </a:rPr>
                        <m:t> </m:t>
                      </m:r>
                      <m:r>
                        <a:rPr lang="en-CA" sz="2800" i="1" dirty="0" smtClean="0">
                          <a:latin typeface="Cambria Math"/>
                        </a:rPr>
                        <m:t>𝑡𝑤𝑜</m:t>
                      </m:r>
                      <m:r>
                        <a:rPr lang="en-CA" sz="2800" i="1" dirty="0" smtClean="0">
                          <a:latin typeface="Cambria Math"/>
                        </a:rPr>
                        <m:t> </m:t>
                      </m:r>
                      <m:r>
                        <a:rPr lang="en-CA" sz="2800" i="1" dirty="0" smtClean="0">
                          <a:latin typeface="Cambria Math"/>
                        </a:rPr>
                        <m:t>𝑑𝑖𝑓𝑓𝑒𝑟𝑒𝑛𝑡</m:t>
                      </m:r>
                      <m:r>
                        <a:rPr lang="en-CA" sz="2800" i="1" dirty="0" smtClean="0">
                          <a:latin typeface="Cambria Math"/>
                        </a:rPr>
                        <m:t> </m:t>
                      </m:r>
                      <m:r>
                        <a:rPr lang="en-CA" sz="2800" i="1" dirty="0" smtClean="0">
                          <a:latin typeface="Cambria Math"/>
                        </a:rPr>
                        <m:t>𝑛𝑢𝑚𝑏𝑒𝑟𝑠</m:t>
                      </m:r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r>
                  <a:rPr lang="en-CA" b="0" dirty="0" smtClean="0">
                    <a:ea typeface="Cambria Math"/>
                  </a:rPr>
                  <a:t>Sample Space: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</m:sSub>
                    <m:r>
                      <a:rPr lang="en-CA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1−2, 1−3, 1−4, 1−5, 1−6…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… 2−1, 2−3, 2−4, 2−5, 2−6, …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…3−1, 3−2, 3−4, 3−5, 3−6…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… 4−1, 4−2, 4−3,  4−5, 4−6…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…5−1, 5−2, 5−3, 5−4, 5−6…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… 6−1, 6−2, 6−3, 6−4, 6−5</m:t>
                            </m:r>
                          </m:e>
                        </m:eqArr>
                      </m:e>
                    </m:d>
                  </m:oMath>
                </a14:m>
                <a:endParaRPr lang="en-CA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CA" sz="2800" i="1" dirty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CA" sz="2800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CA" sz="2800" i="1" dirty="0">
                          <a:latin typeface="Cambria Math"/>
                        </a:rPr>
                        <m:t>= </m:t>
                      </m:r>
                      <m:r>
                        <a:rPr lang="en-CA" sz="2800" i="1" dirty="0">
                          <a:latin typeface="Cambria Math"/>
                        </a:rPr>
                        <m:t>𝑙𝑎𝑛𝑑𝑖𝑛𝑔</m:t>
                      </m:r>
                      <m:r>
                        <a:rPr lang="en-CA" sz="2800" i="1" dirty="0">
                          <a:latin typeface="Cambria Math"/>
                        </a:rPr>
                        <m:t> </m:t>
                      </m:r>
                      <m:r>
                        <a:rPr lang="en-CA" sz="2800" i="1" dirty="0">
                          <a:latin typeface="Cambria Math"/>
                        </a:rPr>
                        <m:t>𝑜𝑛</m:t>
                      </m:r>
                      <m:r>
                        <a:rPr lang="en-CA" sz="2800" i="1" dirty="0">
                          <a:latin typeface="Cambria Math"/>
                        </a:rPr>
                        <m:t> </m:t>
                      </m:r>
                      <m:r>
                        <a:rPr lang="en-CA" sz="2800" b="0" i="1" dirty="0" smtClean="0">
                          <a:latin typeface="Cambria Math"/>
                        </a:rPr>
                        <m:t>𝑠𝑎𝑚𝑒</m:t>
                      </m:r>
                      <m:r>
                        <a:rPr lang="en-CA" sz="2800" b="0" i="1" dirty="0" smtClean="0">
                          <a:latin typeface="Cambria Math"/>
                        </a:rPr>
                        <m:t> </m:t>
                      </m:r>
                      <m:r>
                        <a:rPr lang="en-CA" sz="2800" b="0" i="1" dirty="0" smtClean="0">
                          <a:latin typeface="Cambria Math"/>
                        </a:rPr>
                        <m:t>𝑛𝑢𝑚𝑏𝑒𝑟</m:t>
                      </m:r>
                    </m:oMath>
                  </m:oMathPara>
                </a14:m>
                <a:endParaRPr lang="en-CA" sz="2800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CA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CA" i="1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6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6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CA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CA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24744"/>
                <a:ext cx="8964488" cy="5733256"/>
              </a:xfrm>
              <a:blipFill rotWithShape="1">
                <a:blip r:embed="rId2"/>
                <a:stretch>
                  <a:fillRect l="-1088" t="-19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6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2800" b="0" i="1" smtClean="0"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sSup>
                          <m:sSupPr>
                            <m:ctrlPr>
                              <a:rPr lang="en-CA" sz="2800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sz="28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sz="28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CA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CA" sz="2800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CA" sz="2800" b="0" i="1" smtClean="0">
                            <a:latin typeface="Cambria Math"/>
                            <a:ea typeface="Cambria Math"/>
                          </a:rPr>
                          <m:t>1−1, 2−2, 3−3, 4−4, 5−5, 6−6</m:t>
                        </m:r>
                      </m:e>
                    </m:d>
                  </m:oMath>
                </a14:m>
                <a:endParaRPr lang="en-CA" b="0" dirty="0" smtClean="0">
                  <a:ea typeface="Cambria Math"/>
                </a:endParaRPr>
              </a:p>
              <a:p>
                <a:r>
                  <a:rPr lang="en-CA" dirty="0" smtClean="0">
                    <a:ea typeface="Cambria Math"/>
                  </a:rPr>
                  <a:t>Six outcomes			</a:t>
                </a:r>
                <a:endParaRPr lang="en-CA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C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en-CA" b="0" dirty="0" smtClean="0">
                  <a:ea typeface="Cambria Math"/>
                </a:endParaRPr>
              </a:p>
              <a:p>
                <a:r>
                  <a:rPr lang="en-CA" dirty="0" smtClean="0">
                    <a:ea typeface="Cambria Math"/>
                  </a:rPr>
                  <a:t>If: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CA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CA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en-CA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i="1">
                          <a:latin typeface="Cambria Math"/>
                          <a:ea typeface="Cambria Math"/>
                        </a:rPr>
                        <m:t>=1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CA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dirty="0">
                  <a:ea typeface="Cambria Math"/>
                </a:endParaRPr>
              </a:p>
              <a:p>
                <a:pPr marL="0" indent="0">
                  <a:buNone/>
                </a:pPr>
                <a:endParaRPr lang="en-CA" b="0" dirty="0" smtClean="0">
                  <a:ea typeface="Cambria Math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63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15" y="2204864"/>
            <a:ext cx="8712968" cy="34219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Probability Line and Words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76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Try It: </a:t>
            </a:r>
            <a:br>
              <a:rPr lang="en-CA" dirty="0" smtClean="0"/>
            </a:br>
            <a:r>
              <a:rPr lang="en-CA" sz="3100" dirty="0" smtClean="0"/>
              <a:t>Where will the statement sit on the probability line?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sun will rise tomorrow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49817"/>
            <a:ext cx="8640960" cy="297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9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Try It: </a:t>
            </a:r>
            <a:br>
              <a:rPr lang="en-CA" dirty="0" smtClean="0"/>
            </a:br>
            <a:r>
              <a:rPr lang="en-CA" sz="3100" dirty="0" smtClean="0"/>
              <a:t>Where will the statement sit on the probability line?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child will not have to learn math in school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49817"/>
            <a:ext cx="8640960" cy="297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4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Try It: </a:t>
            </a:r>
            <a:br>
              <a:rPr lang="en-CA" dirty="0" smtClean="0"/>
            </a:br>
            <a:r>
              <a:rPr lang="en-CA" sz="3100" dirty="0" smtClean="0"/>
              <a:t>Where will the statement sit on the probability line?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I flip a coin it will land heads up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49817"/>
            <a:ext cx="8640960" cy="297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Try It: </a:t>
            </a:r>
            <a:br>
              <a:rPr lang="en-CA" dirty="0" smtClean="0"/>
            </a:br>
            <a:r>
              <a:rPr lang="en-CA" sz="3100" dirty="0" smtClean="0"/>
              <a:t>Where will the statement sit on the probability line?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Choosing a red ball from a bag with 1 red ball and 3 green balls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49817"/>
            <a:ext cx="8640960" cy="297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Probability Formula</a:t>
            </a:r>
            <a:endParaRPr lang="en-CA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6780663"/>
                  </p:ext>
                </p:extLst>
              </p:nvPr>
            </p:nvGraphicFramePr>
            <p:xfrm>
              <a:off x="2195736" y="2204864"/>
              <a:ext cx="4680520" cy="16123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368152"/>
                    <a:gridCol w="3312368"/>
                  </a:tblGrid>
                  <a:tr h="276608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3600" dirty="0">
                              <a:effectLst/>
                            </a:rPr>
                            <a:t>Probability of </a:t>
                          </a:r>
                          <a:r>
                            <a:rPr lang="en-CA" sz="3600" dirty="0" smtClean="0">
                              <a:effectLst/>
                            </a:rPr>
                            <a:t>Event A</a:t>
                          </a:r>
                          <a:endParaRPr lang="en-CA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</a:tr>
                  <a:tr h="16129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2800">
                                    <a:effectLst/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CA" sz="28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CA" sz="2800">
                                    <a:effectLst/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CA" sz="2800">
                                    <a:effectLst/>
                                    <a:latin typeface="Cambria Math"/>
                                  </a:rPr>
                                  <m:t>)=</m:t>
                                </m:r>
                              </m:oMath>
                            </m:oMathPara>
                          </a14:m>
                          <a:endParaRPr lang="en-CA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800" dirty="0" smtClean="0">
                              <a:effectLst/>
                            </a:rPr>
                            <a:t>Outcomes you </a:t>
                          </a:r>
                          <a:r>
                            <a:rPr lang="en-CA" sz="2800" b="1" u="none" dirty="0" smtClean="0">
                              <a:effectLst/>
                            </a:rPr>
                            <a:t>WANT</a:t>
                          </a:r>
                          <a:endParaRPr lang="en-CA" sz="2800" b="1" u="none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161290">
                    <a:tc v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800" b="1" dirty="0" smtClean="0">
                              <a:effectLst/>
                            </a:rPr>
                            <a:t>TOTAL</a:t>
                          </a:r>
                          <a:r>
                            <a:rPr lang="en-CA" sz="2800" dirty="0" smtClean="0">
                              <a:effectLst/>
                            </a:rPr>
                            <a:t> Outcomes</a:t>
                          </a:r>
                          <a:endParaRPr lang="en-CA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6780663"/>
                  </p:ext>
                </p:extLst>
              </p:nvPr>
            </p:nvGraphicFramePr>
            <p:xfrm>
              <a:off x="2195736" y="2204864"/>
              <a:ext cx="4680520" cy="157537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368152"/>
                    <a:gridCol w="3312368"/>
                  </a:tblGrid>
                  <a:tr h="593916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3600" dirty="0">
                              <a:effectLst/>
                            </a:rPr>
                            <a:t>Probability of </a:t>
                          </a:r>
                          <a:r>
                            <a:rPr lang="en-CA" sz="3600" dirty="0" smtClean="0">
                              <a:effectLst/>
                            </a:rPr>
                            <a:t>Event A</a:t>
                          </a:r>
                          <a:endParaRPr lang="en-CA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</a:tr>
                  <a:tr h="490728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t="-69565" r="-242857" b="-19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800" dirty="0" smtClean="0">
                              <a:effectLst/>
                            </a:rPr>
                            <a:t>Outcomes you </a:t>
                          </a:r>
                          <a:r>
                            <a:rPr lang="en-CA" sz="2800" b="1" u="none" dirty="0" smtClean="0">
                              <a:effectLst/>
                            </a:rPr>
                            <a:t>WANT</a:t>
                          </a:r>
                          <a:endParaRPr lang="en-CA" sz="2800" b="1" u="none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490728">
                    <a:tc v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800" b="1" dirty="0" smtClean="0">
                              <a:effectLst/>
                            </a:rPr>
                            <a:t>TOTAL</a:t>
                          </a:r>
                          <a:r>
                            <a:rPr lang="en-CA" sz="2800" dirty="0" smtClean="0">
                              <a:effectLst/>
                            </a:rPr>
                            <a:t> Outcomes</a:t>
                          </a:r>
                          <a:endParaRPr lang="en-CA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0961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Than One Possible Outcome</a:t>
            </a:r>
            <a:endParaRPr lang="en-CA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340768"/>
            <a:ext cx="1371792" cy="962159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3568" y="1340768"/>
                <a:ext cx="8003232" cy="5517232"/>
              </a:xfrm>
            </p:spPr>
            <p:txBody>
              <a:bodyPr>
                <a:normAutofit/>
              </a:bodyPr>
              <a:lstStyle/>
              <a:p>
                <a:r>
                  <a:rPr lang="en-CA" dirty="0" smtClean="0"/>
                  <a:t>What is the probability of rolling </a:t>
                </a:r>
                <a:br>
                  <a:rPr lang="en-CA" dirty="0" smtClean="0"/>
                </a:br>
                <a:r>
                  <a:rPr lang="en-CA" dirty="0" smtClean="0"/>
                  <a:t>the sum of 2 </a:t>
                </a:r>
                <a:r>
                  <a:rPr lang="en-CA" b="1" u="sng" dirty="0" smtClean="0"/>
                  <a:t>or</a:t>
                </a:r>
                <a:r>
                  <a:rPr lang="en-CA" dirty="0" smtClean="0"/>
                  <a:t> the sum of 3?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𝐴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𝑟𝑜𝑙𝑙𝑖𝑛𝑔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𝑠𝑢𝑚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𝑜𝑓</m:t>
                    </m:r>
                    <m:r>
                      <a:rPr lang="en-CA" b="0" i="1" smtClean="0">
                        <a:latin typeface="Cambria Math"/>
                      </a:rPr>
                      <m:t> 2</m:t>
                    </m:r>
                  </m:oMath>
                </a14:m>
                <a:endParaRPr lang="en-CA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𝐵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𝑟𝑜𝑙𝑙𝑖𝑛𝑔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𝑠𝑢𝑚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𝑜𝑓</m:t>
                    </m:r>
                    <m:r>
                      <a:rPr lang="en-CA" b="0" i="1" smtClean="0">
                        <a:latin typeface="Cambria Math"/>
                      </a:rPr>
                      <m:t> 3</m:t>
                    </m:r>
                  </m:oMath>
                </a14:m>
                <a:endParaRPr lang="en-CA" dirty="0" smtClean="0"/>
              </a:p>
              <a:p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𝑜𝑟</m:t>
                          </m:r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r>
                        <a:rPr lang="en-CA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2400" b="0" i="1" smtClean="0">
                          <a:latin typeface="Cambria Math"/>
                        </a:rPr>
                        <m:t>+</m:t>
                      </m:r>
                      <m:r>
                        <a:rPr lang="en-CA" sz="2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𝑜𝑟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𝑜𝑟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CA" b="0" dirty="0" smtClean="0"/>
                  <a:t>	         </a:t>
                </a:r>
                <a14:m>
                  <m:oMath xmlns:m="http://schemas.openxmlformats.org/officeDocument/2006/math">
                    <m:r>
                      <a:rPr lang="en-CA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32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3568" y="1340768"/>
                <a:ext cx="8003232" cy="5517232"/>
              </a:xfrm>
              <a:blipFill rotWithShape="0">
                <a:blip r:embed="rId3"/>
                <a:stretch>
                  <a:fillRect l="-1371" t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267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 thing AND THEN another</a:t>
            </a:r>
            <a:endParaRPr lang="en-CA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340768"/>
            <a:ext cx="1371792" cy="96215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3568" y="1340768"/>
                <a:ext cx="8003232" cy="5517232"/>
              </a:xfrm>
            </p:spPr>
            <p:txBody>
              <a:bodyPr>
                <a:normAutofit/>
              </a:bodyPr>
              <a:lstStyle/>
              <a:p>
                <a:r>
                  <a:rPr lang="en-CA" dirty="0" smtClean="0"/>
                  <a:t>What is the probability of rolling </a:t>
                </a:r>
                <a:br>
                  <a:rPr lang="en-CA" dirty="0" smtClean="0"/>
                </a:br>
                <a:r>
                  <a:rPr lang="en-CA" dirty="0" smtClean="0"/>
                  <a:t>a 2 </a:t>
                </a:r>
                <a:r>
                  <a:rPr lang="en-CA" b="1" u="sng" dirty="0" smtClean="0"/>
                  <a:t>and then </a:t>
                </a:r>
                <a:r>
                  <a:rPr lang="en-CA" dirty="0" smtClean="0"/>
                  <a:t>a 3</a:t>
                </a:r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𝐴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𝑟𝑜𝑙𝑙𝑖𝑛𝑔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𝑎</m:t>
                    </m:r>
                    <m:r>
                      <a:rPr lang="en-CA" b="0" i="1" smtClean="0">
                        <a:latin typeface="Cambria Math"/>
                      </a:rPr>
                      <m:t> 2 </m:t>
                    </m:r>
                    <m:r>
                      <a:rPr lang="en-CA" b="0" i="1" smtClean="0">
                        <a:latin typeface="Cambria Math"/>
                      </a:rPr>
                      <m:t>𝑜𝑛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𝑡h𝑒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𝑓𝑖𝑟𝑠𝑡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𝑑𝑖𝑐𝑒</m:t>
                    </m:r>
                  </m:oMath>
                </a14:m>
                <a:endParaRPr lang="en-CA" dirty="0" smtClean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𝐵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𝑟𝑜𝑙𝑙𝑖𝑛𝑔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𝑎</m:t>
                    </m:r>
                    <m:r>
                      <a:rPr lang="en-CA" b="0" i="1" smtClean="0">
                        <a:latin typeface="Cambria Math"/>
                      </a:rPr>
                      <m:t> 3 </m:t>
                    </m:r>
                    <m:r>
                      <a:rPr lang="en-CA" b="0" i="1" smtClean="0">
                        <a:latin typeface="Cambria Math"/>
                      </a:rPr>
                      <m:t>𝑜𝑛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𝑡h𝑒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𝑠𝑒𝑐𝑜𝑛𝑑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𝑑𝑖𝑐𝑒</m:t>
                    </m:r>
                  </m:oMath>
                </a14:m>
                <a:endParaRPr lang="en-CA" dirty="0" smtClean="0"/>
              </a:p>
              <a:p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𝑡h𝑒𝑛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r>
                        <a:rPr lang="en-CA" b="0" i="1" smtClean="0">
                          <a:latin typeface="Cambria Math"/>
                        </a:rPr>
                        <m:t>(</m:t>
                      </m:r>
                      <m:r>
                        <a:rPr lang="en-CA" b="0" i="1" smtClean="0">
                          <a:latin typeface="Cambria Math"/>
                        </a:rPr>
                        <m:t>𝐵</m:t>
                      </m:r>
                      <m:r>
                        <a:rPr lang="en-CA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𝑡h𝑒𝑛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𝑡h𝑒𝑛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3568" y="1340768"/>
                <a:ext cx="8003232" cy="5517232"/>
              </a:xfrm>
              <a:blipFill rotWithShape="1">
                <a:blip r:embed="rId3"/>
                <a:stretch>
                  <a:fillRect l="-1295" t="-99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3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288</Words>
  <Application>Microsoft Macintosh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Cambria Math</vt:lpstr>
      <vt:lpstr>Times New Roman</vt:lpstr>
      <vt:lpstr>Arial</vt:lpstr>
      <vt:lpstr>Calibri</vt:lpstr>
      <vt:lpstr>Office Theme</vt:lpstr>
      <vt:lpstr>5.00B Review Continued</vt:lpstr>
      <vt:lpstr>Probability Line and Words</vt:lpstr>
      <vt:lpstr>Try It:  Where will the statement sit on the probability line?</vt:lpstr>
      <vt:lpstr>Try It:  Where will the statement sit on the probability line?</vt:lpstr>
      <vt:lpstr>Try It:  Where will the statement sit on the probability line?</vt:lpstr>
      <vt:lpstr>Try It:  Where will the statement sit on the probability line?</vt:lpstr>
      <vt:lpstr>Probability Formula</vt:lpstr>
      <vt:lpstr>More Than One Possible Outcome</vt:lpstr>
      <vt:lpstr>One thing AND THEN another</vt:lpstr>
      <vt:lpstr>Try It P(A and then B)=P(A)×P(B)</vt:lpstr>
      <vt:lpstr>One thing AND THEN another with various ways to obtain</vt:lpstr>
      <vt:lpstr>Try It</vt:lpstr>
      <vt:lpstr>Complement</vt:lpstr>
      <vt:lpstr>Why this helps</vt:lpstr>
      <vt:lpstr>Example</vt:lpstr>
      <vt:lpstr>Example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5.01 Type of Events</dc:title>
  <dc:creator>Tiffany Connell</dc:creator>
  <cp:lastModifiedBy>Microsoft Office User</cp:lastModifiedBy>
  <cp:revision>13</cp:revision>
  <dcterms:created xsi:type="dcterms:W3CDTF">2015-03-26T18:29:02Z</dcterms:created>
  <dcterms:modified xsi:type="dcterms:W3CDTF">2019-04-23T00:44:21Z</dcterms:modified>
</cp:coreProperties>
</file>