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705"/>
  </p:normalViewPr>
  <p:slideViewPr>
    <p:cSldViewPr snapToGrid="0" snapToObjects="1">
      <p:cViewPr varScale="1">
        <p:scale>
          <a:sx n="104" d="100"/>
          <a:sy n="104" d="100"/>
        </p:scale>
        <p:origin x="5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785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49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1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727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19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22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69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360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69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27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70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993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55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16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70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0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0249CCA-7900-6F4D-843F-310A5BC471A6}" type="datetimeFigureOut">
              <a:rPr lang="en-US" smtClean="0"/>
              <a:t>9/2/18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  <p:sldLayoutId id="2147484108" r:id="rId12"/>
    <p:sldLayoutId id="2147484109" r:id="rId13"/>
    <p:sldLayoutId id="2147484110" r:id="rId14"/>
    <p:sldLayoutId id="2147484111" r:id="rId15"/>
    <p:sldLayoutId id="2147484112" r:id="rId16"/>
    <p:sldLayoutId id="21474841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Order of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74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it?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CA" sz="3200" b="0" i="1" dirty="0" smtClean="0">
                    <a:latin typeface="Cambria Math" charset="0"/>
                  </a:rPr>
                  <a:t>Addition First</a:t>
                </a:r>
              </a:p>
              <a:p>
                <a:pPr marL="0" indent="0">
                  <a:buNone/>
                </a:pPr>
                <a:endParaRPr lang="en-CA" b="0" i="1" dirty="0" smtClean="0">
                  <a:latin typeface="Cambria Math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4000" b="0" i="1" smtClean="0">
                          <a:latin typeface="Cambria Math" charset="0"/>
                        </a:rPr>
                        <m:t>6+10</m:t>
                      </m:r>
                      <m:r>
                        <a:rPr lang="en-CA" sz="4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÷2</m:t>
                      </m:r>
                    </m:oMath>
                  </m:oMathPara>
                </a14:m>
                <a:endParaRPr lang="en-CA" sz="4000" b="0" dirty="0" smtClean="0">
                  <a:ea typeface="Cambria Math" charset="0"/>
                  <a:cs typeface="Cambria Math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4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=16÷2</m:t>
                      </m:r>
                    </m:oMath>
                  </m:oMathPara>
                </a14:m>
                <a:endParaRPr lang="en-CA" sz="4000" b="0" dirty="0" smtClean="0">
                  <a:ea typeface="Cambria Math" charset="0"/>
                  <a:cs typeface="Cambria Math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4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=8</m:t>
                      </m:r>
                    </m:oMath>
                  </m:oMathPara>
                </a14:m>
                <a:endParaRPr lang="en-CA" sz="4000" b="0" dirty="0" smtClean="0">
                  <a:ea typeface="Cambria Math" charset="0"/>
                  <a:cs typeface="Cambria Math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0">
                <a:blip r:embed="rId2"/>
                <a:stretch>
                  <a:fillRect l="-3103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4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CA" sz="3200" b="0" i="1" dirty="0" smtClean="0">
                    <a:latin typeface="Cambria Math" charset="0"/>
                  </a:rPr>
                  <a:t>Division First</a:t>
                </a:r>
              </a:p>
              <a:p>
                <a:pPr marL="0" indent="0">
                  <a:buNone/>
                </a:pPr>
                <a:endParaRPr lang="en-CA" b="0" i="1" dirty="0" smtClean="0">
                  <a:latin typeface="Cambria Math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4000" b="0" i="1" smtClean="0">
                          <a:latin typeface="Cambria Math" charset="0"/>
                        </a:rPr>
                        <m:t>6+10</m:t>
                      </m:r>
                      <m:r>
                        <a:rPr lang="en-CA" sz="4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÷2</m:t>
                      </m:r>
                    </m:oMath>
                  </m:oMathPara>
                </a14:m>
                <a:endParaRPr lang="en-CA" sz="4000" b="0" dirty="0" smtClean="0">
                  <a:ea typeface="Cambria Math" charset="0"/>
                  <a:cs typeface="Cambria Math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4000" b="0" i="1" smtClean="0">
                          <a:latin typeface="Cambria Math" charset="0"/>
                        </a:rPr>
                        <m:t>=6+5</m:t>
                      </m:r>
                    </m:oMath>
                  </m:oMathPara>
                </a14:m>
                <a:endParaRPr lang="en-CA" sz="40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4000" b="0" i="1" smtClean="0">
                          <a:latin typeface="Cambria Math" charset="0"/>
                        </a:rPr>
                        <m:t>=11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blipFill rotWithShape="0">
                <a:blip r:embed="rId3"/>
                <a:stretch>
                  <a:fillRect l="-3106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098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BEDMAS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B</a:t>
            </a:r>
            <a:r>
              <a:rPr lang="en-US" sz="3200" dirty="0" smtClean="0"/>
              <a:t>rackets</a:t>
            </a:r>
          </a:p>
          <a:p>
            <a:r>
              <a:rPr lang="en-US" sz="4000" b="1" dirty="0" smtClean="0"/>
              <a:t>E</a:t>
            </a:r>
            <a:r>
              <a:rPr lang="en-US" sz="3200" dirty="0" smtClean="0"/>
              <a:t>xponents</a:t>
            </a:r>
          </a:p>
          <a:p>
            <a:r>
              <a:rPr lang="en-US" sz="4000" b="1" dirty="0" smtClean="0"/>
              <a:t>D</a:t>
            </a:r>
            <a:r>
              <a:rPr lang="en-US" sz="3200" dirty="0" smtClean="0"/>
              <a:t>ivision and </a:t>
            </a:r>
            <a:r>
              <a:rPr lang="en-US" sz="4000" b="1" dirty="0" smtClean="0"/>
              <a:t>M</a:t>
            </a:r>
            <a:r>
              <a:rPr lang="en-US" sz="3200" dirty="0" smtClean="0"/>
              <a:t>ultiplication </a:t>
            </a:r>
            <a:r>
              <a:rPr lang="en-US" sz="3200" dirty="0"/>
              <a:t>(</a:t>
            </a:r>
            <a:r>
              <a:rPr lang="en-US" sz="3200" dirty="0" smtClean="0"/>
              <a:t>from left to right)</a:t>
            </a:r>
          </a:p>
          <a:p>
            <a:r>
              <a:rPr lang="en-US" sz="4000" b="1" dirty="0" smtClean="0"/>
              <a:t>A</a:t>
            </a:r>
            <a:r>
              <a:rPr lang="en-US" sz="3200" dirty="0" smtClean="0"/>
              <a:t>ddition and </a:t>
            </a:r>
            <a:r>
              <a:rPr lang="en-US" sz="4000" b="1" dirty="0" smtClean="0"/>
              <a:t>S</a:t>
            </a:r>
            <a:r>
              <a:rPr lang="en-US" sz="3200" dirty="0" smtClean="0"/>
              <a:t>ubtraction (from left to right)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940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BEDMAS?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</a:t>
            </a:r>
            <a:r>
              <a:rPr lang="en-US" sz="4000" dirty="0" smtClean="0"/>
              <a:t>tandardized understandings and processes make communication of ideas easier.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97685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CA" sz="3200" b="0" i="1" dirty="0" smtClean="0">
                    <a:latin typeface="Cambria Math" charset="0"/>
                  </a:rPr>
                  <a:t>Simplify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latin typeface="Cambria Math" charset="0"/>
                        </a:rPr>
                        <m:t>4−</m:t>
                      </m:r>
                      <m:sSup>
                        <m:sSupPr>
                          <m:ctrlPr>
                            <a:rPr lang="en-CA" sz="32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CA" sz="3200" b="0" i="1" smtClean="0">
                              <a:latin typeface="Cambria Math" charset="0"/>
                            </a:rPr>
                            <m:t>4</m:t>
                          </m:r>
                        </m:e>
                        <m:sup>
                          <m:r>
                            <a:rPr lang="en-CA" sz="3200" b="0" i="1" smtClean="0">
                              <a:latin typeface="Cambria Math" charset="0"/>
                            </a:rPr>
                            <m:t>3</m:t>
                          </m:r>
                        </m:sup>
                      </m:sSup>
                      <m:r>
                        <a:rPr lang="en-CA" sz="32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÷8+</m:t>
                      </m:r>
                      <m:d>
                        <m:dPr>
                          <m:ctrlPr>
                            <a:rPr lang="en-CA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CA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2∙6÷4</m:t>
                          </m:r>
                        </m:e>
                      </m:d>
                      <m:r>
                        <a:rPr lang="en-CA" sz="32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+2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0">
                <a:blip r:embed="rId2"/>
                <a:stretch>
                  <a:fillRect l="-1529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3298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200" dirty="0" smtClean="0"/>
              <a:t>Complete the worksheet (both sides!) and turn it in tomorrow.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160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1841158"/>
                <a:ext cx="10363826" cy="3950042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 smtClean="0"/>
                  <a:t>Find every number between 1 and 20 using only four 4</a:t>
                </a:r>
                <a:r>
                  <a:rPr lang="en-US" dirty="0" smtClean="0"/>
                  <a:t>s</a:t>
                </a:r>
                <a:r>
                  <a:rPr lang="en-US" sz="3200" dirty="0" smtClean="0"/>
                  <a:t> and any operation (ex: +, -,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</m:oMath>
                </a14:m>
                <a:r>
                  <a:rPr lang="en-US" sz="3200" dirty="0" smtClean="0"/>
                  <a:t>,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÷</m:t>
                    </m:r>
                    <m:r>
                      <a:rPr lang="en-CA" sz="3200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, </m:t>
                    </m:r>
                    <m:rad>
                      <m:radPr>
                        <m:degHide m:val="on"/>
                        <m:ctrlPr>
                          <a:rPr lang="en-CA" sz="3200" b="0" i="1" dirty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radPr>
                      <m:deg/>
                      <m:e/>
                    </m:rad>
                    <m:r>
                      <a:rPr lang="en-CA" sz="3200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, </m:t>
                    </m:r>
                    <m:r>
                      <a:rPr lang="en-CA" sz="3200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𝑒𝑡𝑐</m:t>
                    </m:r>
                    <m:r>
                      <a:rPr lang="en-CA" sz="3200" b="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)</m:t>
                    </m:r>
                  </m:oMath>
                </a14:m>
                <a:r>
                  <a:rPr lang="en-US" sz="3200" dirty="0" smtClean="0"/>
                  <a:t>.</a:t>
                </a:r>
              </a:p>
              <a:p>
                <a:r>
                  <a:rPr lang="en-US" sz="3200" dirty="0" smtClean="0"/>
                  <a:t>Ex.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CA" sz="3200" b="0" i="1" smtClean="0">
                            <a:latin typeface="Cambria Math" charset="0"/>
                          </a:rPr>
                          <m:t>4</m:t>
                        </m:r>
                      </m:e>
                    </m:rad>
                    <m:r>
                      <a:rPr lang="en-CA" sz="3200" b="0" i="1" smtClean="0">
                        <a:latin typeface="Cambria Math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CA" sz="3200" b="0" i="1" smtClean="0"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CA" sz="3200" b="0" i="1" smtClean="0">
                            <a:latin typeface="Cambria Math" charset="0"/>
                          </a:rPr>
                          <m:t>4</m:t>
                        </m:r>
                      </m:e>
                    </m:rad>
                    <m:r>
                      <a:rPr lang="en-CA" sz="3200" b="0" i="1" smtClean="0">
                        <a:latin typeface="Cambria Math" charset="0"/>
                      </a:rPr>
                      <m:t>+</m:t>
                    </m:r>
                    <m:f>
                      <m:fPr>
                        <m:ctrlPr>
                          <a:rPr lang="bg-BG" sz="3200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sz="3200" b="0" i="1" smtClean="0">
                            <a:latin typeface="Cambria Math" charset="0"/>
                          </a:rPr>
                          <m:t>4</m:t>
                        </m:r>
                      </m:num>
                      <m:den>
                        <m:r>
                          <a:rPr lang="en-CA" sz="3200" b="0" i="1" smtClean="0">
                            <a:latin typeface="Cambria Math" charset="0"/>
                          </a:rPr>
                          <m:t>4</m:t>
                        </m:r>
                      </m:den>
                    </m:f>
                    <m:r>
                      <a:rPr lang="en-CA" sz="3200" b="0" i="1" smtClean="0">
                        <a:latin typeface="Cambria Math" charset="0"/>
                      </a:rPr>
                      <m:t>=5</m:t>
                    </m:r>
                  </m:oMath>
                </a14:m>
                <a:endParaRPr lang="en-CA" sz="3200" b="0" dirty="0" smtClean="0"/>
              </a:p>
              <a:p>
                <a:r>
                  <a:rPr lang="en-US" sz="3200" dirty="0" smtClean="0"/>
                  <a:t>(check your answers using </a:t>
                </a:r>
                <a:r>
                  <a:rPr lang="en-US" sz="3200" dirty="0" err="1" smtClean="0"/>
                  <a:t>bedmas</a:t>
                </a:r>
                <a:r>
                  <a:rPr lang="en-US" sz="3200" dirty="0" smtClean="0"/>
                  <a:t>!)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1841158"/>
                <a:ext cx="10363826" cy="3950042"/>
              </a:xfrm>
              <a:blipFill rotWithShape="0">
                <a:blip r:embed="rId2"/>
                <a:stretch>
                  <a:fillRect l="-1353" t="-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820466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33</TotalTime>
  <Words>96</Words>
  <Application>Microsoft Macintosh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Cambria Math</vt:lpstr>
      <vt:lpstr>Tw Cen MT</vt:lpstr>
      <vt:lpstr>Arial</vt:lpstr>
      <vt:lpstr>Droplet</vt:lpstr>
      <vt:lpstr>Order of Operations</vt:lpstr>
      <vt:lpstr>Which is it?</vt:lpstr>
      <vt:lpstr>BEDMAS </vt:lpstr>
      <vt:lpstr>Why BEDMAS?</vt:lpstr>
      <vt:lpstr>Example</vt:lpstr>
      <vt:lpstr>Worksheet</vt:lpstr>
      <vt:lpstr>Extension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of Operations</dc:title>
  <dc:creator>Microsoft Office User</dc:creator>
  <cp:lastModifiedBy>Microsoft Office User</cp:lastModifiedBy>
  <cp:revision>6</cp:revision>
  <dcterms:created xsi:type="dcterms:W3CDTF">2018-09-02T17:06:26Z</dcterms:created>
  <dcterms:modified xsi:type="dcterms:W3CDTF">2018-09-02T17:42:17Z</dcterms:modified>
</cp:coreProperties>
</file>