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096" r:id="rId1"/>
  </p:sldMasterIdLst>
  <p:sldIdLst>
    <p:sldId id="256" r:id="rId2"/>
    <p:sldId id="266" r:id="rId3"/>
    <p:sldId id="267" r:id="rId4"/>
    <p:sldId id="268" r:id="rId5"/>
    <p:sldId id="259" r:id="rId6"/>
    <p:sldId id="263" r:id="rId7"/>
    <p:sldId id="264" r:id="rId8"/>
    <p:sldId id="265" r:id="rId9"/>
    <p:sldId id="258" r:id="rId10"/>
    <p:sldId id="25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21"/>
    <p:restoredTop sz="94705"/>
  </p:normalViewPr>
  <p:slideViewPr>
    <p:cSldViewPr snapToGrid="0" snapToObjects="1">
      <p:cViewPr varScale="1">
        <p:scale>
          <a:sx n="104" d="100"/>
          <a:sy n="104" d="100"/>
        </p:scale>
        <p:origin x="5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9CCA-7900-6F4D-843F-310A5BC471A6}" type="datetimeFigureOut">
              <a:rPr lang="en-US" smtClean="0"/>
              <a:t>9/5/18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0EEC-E775-D346-A3DF-AD074052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785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9CCA-7900-6F4D-843F-310A5BC471A6}" type="datetimeFigureOut">
              <a:rPr lang="en-US" smtClean="0"/>
              <a:t>9/5/18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0EEC-E775-D346-A3DF-AD074052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49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9CCA-7900-6F4D-843F-310A5BC471A6}" type="datetimeFigureOut">
              <a:rPr lang="en-US" smtClean="0"/>
              <a:t>9/5/18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0EEC-E775-D346-A3DF-AD074052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1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9CCA-7900-6F4D-843F-310A5BC471A6}" type="datetimeFigureOut">
              <a:rPr lang="en-US" smtClean="0"/>
              <a:t>9/5/18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0EEC-E775-D346-A3DF-AD074052BB5F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727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9CCA-7900-6F4D-843F-310A5BC471A6}" type="datetimeFigureOut">
              <a:rPr lang="en-US" smtClean="0"/>
              <a:t>9/5/18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0EEC-E775-D346-A3DF-AD074052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197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9CCA-7900-6F4D-843F-310A5BC471A6}" type="datetimeFigureOut">
              <a:rPr lang="en-US" smtClean="0"/>
              <a:t>9/5/18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0EEC-E775-D346-A3DF-AD074052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9CCA-7900-6F4D-843F-310A5BC471A6}" type="datetimeFigureOut">
              <a:rPr lang="en-US" smtClean="0"/>
              <a:t>9/5/18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0EEC-E775-D346-A3DF-AD074052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221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9CCA-7900-6F4D-843F-310A5BC471A6}" type="datetimeFigureOut">
              <a:rPr lang="en-US" smtClean="0"/>
              <a:t>9/5/18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0EEC-E775-D346-A3DF-AD074052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0697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9CCA-7900-6F4D-843F-310A5BC471A6}" type="datetimeFigureOut">
              <a:rPr lang="en-US" smtClean="0"/>
              <a:t>9/5/18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0EEC-E775-D346-A3DF-AD074052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4360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9CCA-7900-6F4D-843F-310A5BC471A6}" type="datetimeFigureOut">
              <a:rPr lang="en-US" smtClean="0"/>
              <a:t>9/5/18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0EEC-E775-D346-A3DF-AD074052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69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9CCA-7900-6F4D-843F-310A5BC471A6}" type="datetimeFigureOut">
              <a:rPr lang="en-US" smtClean="0"/>
              <a:t>9/5/18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0EEC-E775-D346-A3DF-AD074052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27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9CCA-7900-6F4D-843F-310A5BC471A6}" type="datetimeFigureOut">
              <a:rPr lang="en-US" smtClean="0"/>
              <a:t>9/5/18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0EEC-E775-D346-A3DF-AD074052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707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9CCA-7900-6F4D-843F-310A5BC471A6}" type="datetimeFigureOut">
              <a:rPr lang="en-US" smtClean="0"/>
              <a:t>9/5/18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0EEC-E775-D346-A3DF-AD074052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9931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9CCA-7900-6F4D-843F-310A5BC471A6}" type="datetimeFigureOut">
              <a:rPr lang="en-US" smtClean="0"/>
              <a:t>9/5/18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0EEC-E775-D346-A3DF-AD074052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455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9CCA-7900-6F4D-843F-310A5BC471A6}" type="datetimeFigureOut">
              <a:rPr lang="en-US" smtClean="0"/>
              <a:t>9/5/18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0EEC-E775-D346-A3DF-AD074052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16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9CCA-7900-6F4D-843F-310A5BC471A6}" type="datetimeFigureOut">
              <a:rPr lang="en-US" smtClean="0"/>
              <a:t>9/5/18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0EEC-E775-D346-A3DF-AD074052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670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9CCA-7900-6F4D-843F-310A5BC471A6}" type="datetimeFigureOut">
              <a:rPr lang="en-US" smtClean="0"/>
              <a:t>9/5/18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F50EEC-E775-D346-A3DF-AD074052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905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E0249CCA-7900-6F4D-843F-310A5BC471A6}" type="datetimeFigureOut">
              <a:rPr lang="en-US" smtClean="0"/>
              <a:t>9/5/18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CF50EEC-E775-D346-A3DF-AD074052B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40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  <p:sldLayoutId id="2147484102" r:id="rId6"/>
    <p:sldLayoutId id="2147484103" r:id="rId7"/>
    <p:sldLayoutId id="2147484104" r:id="rId8"/>
    <p:sldLayoutId id="2147484105" r:id="rId9"/>
    <p:sldLayoutId id="2147484106" r:id="rId10"/>
    <p:sldLayoutId id="2147484107" r:id="rId11"/>
    <p:sldLayoutId id="2147484108" r:id="rId12"/>
    <p:sldLayoutId id="2147484109" r:id="rId13"/>
    <p:sldLayoutId id="2147484110" r:id="rId14"/>
    <p:sldLayoutId id="2147484111" r:id="rId15"/>
    <p:sldLayoutId id="2147484112" r:id="rId16"/>
    <p:sldLayoutId id="21474841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lagunita.stanford.edu/courses/Education/EDUC115-S/Spring2014/courseware/47b428db4c334d46a5a54dcaaefe8960/b46dd45ae5074886aec23587330b8cb1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3" Type="http://schemas.openxmlformats.org/officeDocument/2006/relationships/image" Target="../media/image2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Simplifying Algebraic Expressions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7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 </a:t>
            </a:r>
            <a:r>
              <a:rPr lang="en-US" dirty="0" err="1" smtClean="0"/>
              <a:t>Boaler</a:t>
            </a:r>
            <a:r>
              <a:rPr lang="en-US" dirty="0" smtClean="0"/>
              <a:t> video – brain growth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hlinkClick r:id="rId2"/>
              </a:rPr>
              <a:t>Video</a:t>
            </a:r>
            <a:endParaRPr lang="en-US" sz="2800" dirty="0" smtClean="0"/>
          </a:p>
          <a:p>
            <a:r>
              <a:rPr lang="en-US" sz="2800" dirty="0" smtClean="0"/>
              <a:t>Think/pair/share: how do the ideas presented in this video around brain growth relate to Grade 11 CST Math?  </a:t>
            </a:r>
          </a:p>
        </p:txBody>
      </p:sp>
    </p:spTree>
    <p:extLst>
      <p:ext uri="{BB962C8B-B14F-4D97-AF65-F5344CB8AC3E}">
        <p14:creationId xmlns:p14="http://schemas.microsoft.com/office/powerpoint/2010/main" val="26209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Check your own homework</a:t>
            </a:r>
          </a:p>
          <a:p>
            <a:r>
              <a:rPr lang="en-US" dirty="0" smtClean="0"/>
              <a:t>Correct any mistakes – make sure you understand!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195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9024" y="817583"/>
            <a:ext cx="6965245" cy="955234"/>
          </a:xfrm>
        </p:spPr>
        <p:txBody>
          <a:bodyPr/>
          <a:lstStyle/>
          <a:p>
            <a:r>
              <a:rPr lang="en-US" dirty="0" smtClean="0"/>
              <a:t>Try It!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916454" y="1556792"/>
            <a:ext cx="1811395" cy="3603812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sz="1600" dirty="0"/>
              <a:t>Change from mixed fractions to improper fractions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 txBox="1">
                <a:spLocks/>
              </p:cNvSpPr>
              <p:nvPr/>
            </p:nvSpPr>
            <p:spPr>
              <a:xfrm>
                <a:off x="2619024" y="2871691"/>
                <a:ext cx="1782096" cy="3602736"/>
              </a:xfrm>
              <a:prstGeom prst="rect">
                <a:avLst/>
              </a:prstGeom>
            </p:spPr>
            <p:txBody>
              <a:bodyPr/>
              <a:lstStyle>
                <a:lvl1pPr marL="274320" indent="-27432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Brush Script MT" pitchFamily="66" charset="0"/>
                  <a:buChar char="O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Brush Script MT" pitchFamily="66" charset="0"/>
                  <a:buChar char="O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Brush Script MT" pitchFamily="66" charset="0"/>
                  <a:buChar char="O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80160" indent="-22860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Brush Script MT" pitchFamily="66" charset="0"/>
                  <a:buChar char="O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645920" indent="-22860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Brush Script MT" pitchFamily="66" charset="0"/>
                  <a:buChar char="O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011680" indent="-22860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Brush Script MT" pitchFamily="66" charset="0"/>
                  <a:buChar char="O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Brush Script MT" pitchFamily="66" charset="0"/>
                  <a:buChar char="O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743200" indent="-22860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Brush Script MT" pitchFamily="66" charset="0"/>
                  <a:buChar char="O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108960" indent="-22860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Brush Script MT" pitchFamily="66" charset="0"/>
                  <a:buChar char="O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CA" i="1">
                        <a:latin typeface="Cambria Math"/>
                      </a:rPr>
                      <m:t>2</m:t>
                    </m:r>
                    <m:f>
                      <m:fPr>
                        <m:ctrlPr>
                          <a:rPr lang="en-CA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CA" i="1">
                            <a:latin typeface="Cambria Math"/>
                          </a:rPr>
                          <m:t>8</m:t>
                        </m:r>
                      </m:den>
                    </m:f>
                    <m:r>
                      <a:rPr lang="en-CA" i="1">
                        <a:latin typeface="Cambria Math"/>
                      </a:rPr>
                      <m:t>=</m:t>
                    </m:r>
                  </m:oMath>
                </a14:m>
                <a:r>
                  <a:rPr lang="en-CA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19</m:t>
                        </m:r>
                      </m:num>
                      <m:den>
                        <m:r>
                          <a:rPr lang="en-CA" i="1">
                            <a:solidFill>
                              <a:srgbClr val="FF0000"/>
                            </a:solidFill>
                            <a:latin typeface="Cambria Math"/>
                          </a:rPr>
                          <m:t>8</m:t>
                        </m:r>
                      </m:den>
                    </m:f>
                  </m:oMath>
                </a14:m>
                <a:endParaRPr lang="en-CA" dirty="0"/>
              </a:p>
              <a:p>
                <a:pPr marL="0" indent="0">
                  <a:buNone/>
                </a:pPr>
                <a:endParaRPr lang="en-CA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CA" i="1">
                        <a:latin typeface="Cambria Math"/>
                      </a:rPr>
                      <m:t>4</m:t>
                    </m:r>
                    <m:f>
                      <m:fPr>
                        <m:ctrlPr>
                          <a:rPr lang="en-CA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CA" i="1">
                            <a:latin typeface="Cambria Math"/>
                          </a:rPr>
                          <m:t>9</m:t>
                        </m:r>
                      </m:den>
                    </m:f>
                    <m:r>
                      <a:rPr lang="en-CA" i="1">
                        <a:latin typeface="Cambria Math"/>
                      </a:rPr>
                      <m:t>=</m:t>
                    </m:r>
                  </m:oMath>
                </a14:m>
                <a:r>
                  <a:rPr lang="en-CA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41</m:t>
                        </m:r>
                      </m:num>
                      <m:den>
                        <m:r>
                          <a:rPr lang="en-CA" i="1">
                            <a:solidFill>
                              <a:srgbClr val="FF0000"/>
                            </a:solidFill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CA" dirty="0"/>
              </a:p>
              <a:p>
                <a:pPr marL="0" indent="0">
                  <a:buNone/>
                </a:pPr>
                <a:endParaRPr lang="en-CA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CA" i="1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CA" i="1">
                        <a:latin typeface="Cambria Math"/>
                      </a:rPr>
                      <m:t>7</m:t>
                    </m:r>
                    <m:f>
                      <m:fPr>
                        <m:ctrlPr>
                          <a:rPr lang="en-CA" i="1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CA" i="1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CA" i="1">
                        <a:latin typeface="Cambria Math"/>
                      </a:rPr>
                      <m:t>=</m:t>
                    </m:r>
                  </m:oMath>
                </a14:m>
                <a:r>
                  <a:rPr lang="en-CA" dirty="0"/>
                  <a:t> </a:t>
                </a:r>
                <a14:m>
                  <m:oMath xmlns:m="http://schemas.openxmlformats.org/officeDocument/2006/math">
                    <m:r>
                      <a:rPr lang="en-CA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CA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23</m:t>
                        </m:r>
                      </m:num>
                      <m:den>
                        <m:r>
                          <a:rPr lang="en-CA" i="1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endParaRPr lang="en-CA" dirty="0"/>
              </a:p>
            </p:txBody>
          </p:sp>
        </mc:Choice>
        <mc:Fallback>
          <p:sp>
            <p:nvSpPr>
              <p:cNvPr id="4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9024" y="2871691"/>
                <a:ext cx="1782096" cy="360273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3"/>
              <p:cNvSpPr txBox="1">
                <a:spLocks/>
              </p:cNvSpPr>
              <p:nvPr/>
            </p:nvSpPr>
            <p:spPr>
              <a:xfrm>
                <a:off x="5316336" y="2204864"/>
                <a:ext cx="1975356" cy="4034784"/>
              </a:xfrm>
              <a:prstGeom prst="rect">
                <a:avLst/>
              </a:prstGeom>
            </p:spPr>
            <p:txBody>
              <a:bodyPr/>
              <a:lstStyle>
                <a:lvl1pPr marL="274320" indent="-27432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Brush Script MT" pitchFamily="66" charset="0"/>
                  <a:buChar char="O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Brush Script MT" pitchFamily="66" charset="0"/>
                  <a:buChar char="O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Brush Script MT" pitchFamily="66" charset="0"/>
                  <a:buChar char="O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80160" indent="-22860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Brush Script MT" pitchFamily="66" charset="0"/>
                  <a:buChar char="O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645920" indent="-22860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Brush Script MT" pitchFamily="66" charset="0"/>
                  <a:buChar char="O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011680" indent="-22860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Brush Script MT" pitchFamily="66" charset="0"/>
                  <a:buChar char="O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Brush Script MT" pitchFamily="66" charset="0"/>
                  <a:buChar char="O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743200" indent="-22860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Brush Script MT" pitchFamily="66" charset="0"/>
                  <a:buChar char="O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108960" indent="-22860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Brush Script MT" pitchFamily="66" charset="0"/>
                  <a:buChar char="O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CA" i="1">
                              <a:latin typeface="Cambria Math" charset="0"/>
                              <a:ea typeface="Arial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n-CA" i="1">
                              <a:latin typeface="Cambria Math" charset="0"/>
                              <a:ea typeface="Arial" charset="0"/>
                              <a:cs typeface="Arial" charset="0"/>
                            </a:rPr>
                            <m:t>7</m:t>
                          </m:r>
                        </m:num>
                        <m:den>
                          <m:r>
                            <a:rPr lang="en-CA" i="1">
                              <a:latin typeface="Cambria Math" charset="0"/>
                              <a:ea typeface="Arial" charset="0"/>
                              <a:cs typeface="Arial" charset="0"/>
                            </a:rPr>
                            <m:t>12</m:t>
                          </m:r>
                        </m:den>
                      </m:f>
                      <m:r>
                        <a:rPr lang="en-CA" i="1">
                          <a:latin typeface="Cambria Math" charset="0"/>
                          <a:ea typeface="Arial" charset="0"/>
                          <a:cs typeface="Arial" charset="0"/>
                        </a:rPr>
                        <m:t>+</m:t>
                      </m:r>
                      <m:f>
                        <m:fPr>
                          <m:ctrlPr>
                            <a:rPr lang="en-CA" i="1">
                              <a:latin typeface="Cambria Math" charset="0"/>
                              <a:ea typeface="Arial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n-CA" i="1">
                              <a:latin typeface="Cambria Math" charset="0"/>
                              <a:ea typeface="Arial" charset="0"/>
                              <a:cs typeface="Arial" charset="0"/>
                            </a:rPr>
                            <m:t>1</m:t>
                          </m:r>
                        </m:num>
                        <m:den>
                          <m:r>
                            <a:rPr lang="en-CA" i="1">
                              <a:latin typeface="Cambria Math" charset="0"/>
                              <a:ea typeface="Arial" charset="0"/>
                              <a:cs typeface="Arial" charset="0"/>
                            </a:rPr>
                            <m:t>3</m:t>
                          </m:r>
                        </m:den>
                      </m:f>
                      <m:r>
                        <a:rPr lang="en-CA" i="1">
                          <a:latin typeface="Cambria Math" charset="0"/>
                          <a:ea typeface="Arial" charset="0"/>
                          <a:cs typeface="Arial" charset="0"/>
                        </a:rPr>
                        <m:t>=</m:t>
                      </m:r>
                      <m:f>
                        <m:fPr>
                          <m:ctrlPr>
                            <a:rPr lang="en-CA" i="1">
                              <a:solidFill>
                                <a:srgbClr val="FF0000"/>
                              </a:solidFill>
                              <a:latin typeface="Cambria Math" charset="0"/>
                              <a:ea typeface="Arial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n-CA" i="1">
                              <a:solidFill>
                                <a:srgbClr val="FF0000"/>
                              </a:solidFill>
                              <a:latin typeface="Cambria Math" charset="0"/>
                              <a:ea typeface="Arial" charset="0"/>
                              <a:cs typeface="Arial" charset="0"/>
                            </a:rPr>
                            <m:t>11</m:t>
                          </m:r>
                        </m:num>
                        <m:den>
                          <m:r>
                            <a:rPr lang="en-CA" i="1">
                              <a:solidFill>
                                <a:srgbClr val="FF0000"/>
                              </a:solidFill>
                              <a:latin typeface="Cambria Math" charset="0"/>
                              <a:ea typeface="Arial" charset="0"/>
                              <a:cs typeface="Arial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CA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0" indent="0">
                  <a:buNone/>
                </a:pPr>
                <a:endParaRPr lang="en-CA" i="1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CA" i="1">
                            <a:latin typeface="Cambria Math" charset="0"/>
                            <a:ea typeface="Arial" charset="0"/>
                            <a:cs typeface="Arial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 charset="0"/>
                            <a:ea typeface="Arial" charset="0"/>
                            <a:cs typeface="Arial" charset="0"/>
                          </a:rPr>
                          <m:t>2</m:t>
                        </m:r>
                      </m:num>
                      <m:den>
                        <m:r>
                          <a:rPr lang="en-CA" i="1">
                            <a:latin typeface="Cambria Math" charset="0"/>
                            <a:ea typeface="Arial" charset="0"/>
                            <a:cs typeface="Arial" charset="0"/>
                          </a:rPr>
                          <m:t>3</m:t>
                        </m:r>
                      </m:den>
                    </m:f>
                    <m:r>
                      <a:rPr lang="en-CA" i="1">
                        <a:latin typeface="Cambria Math" charset="0"/>
                        <a:ea typeface="Arial" charset="0"/>
                        <a:cs typeface="Arial" charset="0"/>
                      </a:rPr>
                      <m:t>−</m:t>
                    </m:r>
                    <m:f>
                      <m:fPr>
                        <m:ctrlPr>
                          <a:rPr lang="en-CA" i="1">
                            <a:latin typeface="Cambria Math" charset="0"/>
                            <a:ea typeface="Arial" charset="0"/>
                            <a:cs typeface="Arial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 charset="0"/>
                            <a:ea typeface="Arial" charset="0"/>
                            <a:cs typeface="Arial" charset="0"/>
                          </a:rPr>
                          <m:t>11</m:t>
                        </m:r>
                      </m:num>
                      <m:den>
                        <m:r>
                          <a:rPr lang="en-CA" i="1">
                            <a:latin typeface="Cambria Math" charset="0"/>
                            <a:ea typeface="Arial" charset="0"/>
                            <a:cs typeface="Arial" charset="0"/>
                          </a:rPr>
                          <m:t>9</m:t>
                        </m:r>
                      </m:den>
                    </m:f>
                    <m:r>
                      <a:rPr lang="en-CA" i="1">
                        <a:latin typeface="Cambria Math" charset="0"/>
                        <a:ea typeface="Arial" charset="0"/>
                        <a:cs typeface="Arial" charset="0"/>
                      </a:rPr>
                      <m:t>=</m:t>
                    </m:r>
                  </m:oMath>
                </a14:m>
                <a:r>
                  <a:rPr lang="en-CA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CA" i="1">
                        <a:solidFill>
                          <a:srgbClr val="FF0000"/>
                        </a:solidFill>
                        <a:latin typeface="Cambria Math" charset="0"/>
                        <a:ea typeface="Arial" charset="0"/>
                        <a:cs typeface="Arial" charset="0"/>
                      </a:rPr>
                      <m:t>−</m:t>
                    </m:r>
                    <m:f>
                      <m:fPr>
                        <m:ctrlPr>
                          <a:rPr lang="en-CA" i="1">
                            <a:solidFill>
                              <a:srgbClr val="FF0000"/>
                            </a:solidFill>
                            <a:latin typeface="Cambria Math" charset="0"/>
                            <a:ea typeface="Arial" charset="0"/>
                            <a:cs typeface="Arial" charset="0"/>
                          </a:rPr>
                        </m:ctrlPr>
                      </m:fPr>
                      <m:num>
                        <m:r>
                          <a:rPr lang="en-CA" i="1">
                            <a:solidFill>
                              <a:srgbClr val="FF0000"/>
                            </a:solidFill>
                            <a:latin typeface="Cambria Math" charset="0"/>
                            <a:ea typeface="Arial" charset="0"/>
                            <a:cs typeface="Arial" charset="0"/>
                          </a:rPr>
                          <m:t>5</m:t>
                        </m:r>
                      </m:num>
                      <m:den>
                        <m:r>
                          <a:rPr lang="en-CA" i="1">
                            <a:solidFill>
                              <a:srgbClr val="FF0000"/>
                            </a:solidFill>
                            <a:latin typeface="Cambria Math" charset="0"/>
                            <a:ea typeface="Arial" charset="0"/>
                            <a:cs typeface="Arial" charset="0"/>
                          </a:rPr>
                          <m:t>9</m:t>
                        </m:r>
                      </m:den>
                    </m:f>
                  </m:oMath>
                </a14:m>
                <a:endParaRPr lang="en-CA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0" indent="0">
                  <a:buNone/>
                </a:pPr>
                <a:endParaRPr lang="en-CA" i="1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CA" i="1">
                        <a:latin typeface="Cambria Math" charset="0"/>
                        <a:ea typeface="Arial" charset="0"/>
                        <a:cs typeface="Arial" charset="0"/>
                      </a:rPr>
                      <m:t> </m:t>
                    </m:r>
                    <m:f>
                      <m:fPr>
                        <m:ctrlPr>
                          <a:rPr lang="en-CA" i="1">
                            <a:latin typeface="Cambria Math" charset="0"/>
                            <a:ea typeface="Arial" charset="0"/>
                            <a:cs typeface="Arial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 charset="0"/>
                            <a:ea typeface="Arial" charset="0"/>
                            <a:cs typeface="Arial" charset="0"/>
                          </a:rPr>
                          <m:t>7</m:t>
                        </m:r>
                      </m:num>
                      <m:den>
                        <m:r>
                          <a:rPr lang="en-CA" i="1">
                            <a:latin typeface="Cambria Math" charset="0"/>
                            <a:ea typeface="Arial" charset="0"/>
                            <a:cs typeface="Arial" charset="0"/>
                          </a:rPr>
                          <m:t>9</m:t>
                        </m:r>
                      </m:den>
                    </m:f>
                    <m:r>
                      <a:rPr lang="en-CA" i="1">
                        <a:latin typeface="Cambria Math" charset="0"/>
                        <a:ea typeface="Arial" charset="0"/>
                        <a:cs typeface="Arial" charset="0"/>
                      </a:rPr>
                      <m:t>+2</m:t>
                    </m:r>
                    <m:f>
                      <m:fPr>
                        <m:ctrlPr>
                          <a:rPr lang="en-CA" i="1">
                            <a:latin typeface="Cambria Math" charset="0"/>
                            <a:ea typeface="Arial" charset="0"/>
                            <a:cs typeface="Arial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 charset="0"/>
                            <a:ea typeface="Arial" charset="0"/>
                            <a:cs typeface="Arial" charset="0"/>
                          </a:rPr>
                          <m:t>2</m:t>
                        </m:r>
                      </m:num>
                      <m:den>
                        <m:r>
                          <a:rPr lang="en-CA" i="1">
                            <a:latin typeface="Cambria Math" charset="0"/>
                            <a:ea typeface="Arial" charset="0"/>
                            <a:cs typeface="Arial" charset="0"/>
                          </a:rPr>
                          <m:t>7</m:t>
                        </m:r>
                      </m:den>
                    </m:f>
                    <m:r>
                      <a:rPr lang="en-CA" i="1">
                        <a:latin typeface="Cambria Math" charset="0"/>
                        <a:ea typeface="Arial" charset="0"/>
                        <a:cs typeface="Arial" charset="0"/>
                      </a:rPr>
                      <m:t>=</m:t>
                    </m:r>
                  </m:oMath>
                </a14:m>
                <a:r>
                  <a:rPr lang="en-CA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i="1">
                            <a:solidFill>
                              <a:srgbClr val="FF0000"/>
                            </a:solidFill>
                            <a:latin typeface="Cambria Math" charset="0"/>
                            <a:ea typeface="Arial" charset="0"/>
                            <a:cs typeface="Arial" charset="0"/>
                          </a:rPr>
                        </m:ctrlPr>
                      </m:fPr>
                      <m:num>
                        <m:r>
                          <a:rPr lang="en-CA" i="1">
                            <a:solidFill>
                              <a:srgbClr val="FF0000"/>
                            </a:solidFill>
                            <a:latin typeface="Cambria Math" charset="0"/>
                            <a:ea typeface="Arial" charset="0"/>
                            <a:cs typeface="Arial" charset="0"/>
                          </a:rPr>
                          <m:t>193</m:t>
                        </m:r>
                      </m:num>
                      <m:den>
                        <m:r>
                          <a:rPr lang="en-CA" i="1">
                            <a:solidFill>
                              <a:srgbClr val="FF0000"/>
                            </a:solidFill>
                            <a:latin typeface="Cambria Math" charset="0"/>
                            <a:ea typeface="Arial" charset="0"/>
                            <a:cs typeface="Arial" charset="0"/>
                          </a:rPr>
                          <m:t>63</m:t>
                        </m:r>
                      </m:den>
                    </m:f>
                  </m:oMath>
                </a14:m>
                <a:endParaRPr lang="en-CA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0" indent="0">
                  <a:buNone/>
                </a:pPr>
                <a:endParaRPr lang="en-CA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CA" dirty="0"/>
              </a:p>
              <a:p>
                <a:pPr marL="0" indent="0">
                  <a:buNone/>
                </a:pPr>
                <a:endParaRPr lang="en-CA" dirty="0"/>
              </a:p>
              <a:p>
                <a:pPr marL="0" indent="0">
                  <a:buNone/>
                </a:pPr>
                <a:endParaRPr lang="en-CA" dirty="0"/>
              </a:p>
            </p:txBody>
          </p:sp>
        </mc:Choice>
        <mc:Fallback xmlns="">
          <p:sp>
            <p:nvSpPr>
              <p:cNvPr id="5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2336" y="2204864"/>
                <a:ext cx="1975356" cy="4034784"/>
              </a:xfrm>
              <a:prstGeom prst="rect">
                <a:avLst/>
              </a:prstGeom>
              <a:blipFill rotWithShape="0">
                <a:blip r:embed="rId3"/>
                <a:stretch>
                  <a:fillRect b="-78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2"/>
          <p:cNvSpPr txBox="1">
            <a:spLocks/>
          </p:cNvSpPr>
          <p:nvPr/>
        </p:nvSpPr>
        <p:spPr>
          <a:xfrm>
            <a:off x="5387490" y="1747944"/>
            <a:ext cx="1546214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Solve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3"/>
              <p:cNvSpPr txBox="1">
                <a:spLocks/>
              </p:cNvSpPr>
              <p:nvPr/>
            </p:nvSpPr>
            <p:spPr>
              <a:xfrm>
                <a:off x="7522192" y="2204864"/>
                <a:ext cx="2318224" cy="4034784"/>
              </a:xfrm>
              <a:prstGeom prst="rect">
                <a:avLst/>
              </a:prstGeom>
            </p:spPr>
            <p:txBody>
              <a:bodyPr/>
              <a:lstStyle>
                <a:lvl1pPr marL="274320" indent="-27432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Brush Script MT" pitchFamily="66" charset="0"/>
                  <a:buChar char="O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40080" indent="-27432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Brush Script MT" pitchFamily="66" charset="0"/>
                  <a:buChar char="O"/>
                  <a:defRPr sz="2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-22860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Brush Script MT" pitchFamily="66" charset="0"/>
                  <a:buChar char="O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280160" indent="-22860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Brush Script MT" pitchFamily="66" charset="0"/>
                  <a:buChar char="O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645920" indent="-22860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Brush Script MT" pitchFamily="66" charset="0"/>
                  <a:buChar char="O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011680" indent="-22860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Brush Script MT" pitchFamily="66" charset="0"/>
                  <a:buChar char="O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377440" indent="-22860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Brush Script MT" pitchFamily="66" charset="0"/>
                  <a:buChar char="O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743200" indent="-22860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Brush Script MT" pitchFamily="66" charset="0"/>
                  <a:buChar char="O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108960" indent="-228600" algn="l" defTabSz="914400" rtl="0" eaLnBrk="1" latinLnBrk="0" hangingPunct="1">
                  <a:spcBef>
                    <a:spcPct val="20000"/>
                  </a:spcBef>
                  <a:buClr>
                    <a:schemeClr val="accent2"/>
                  </a:buClr>
                  <a:buSzPct val="85000"/>
                  <a:buFont typeface="Brush Script MT" pitchFamily="66" charset="0"/>
                  <a:buChar char="O"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i="1">
                          <a:latin typeface="Cambria Math" charset="0"/>
                          <a:ea typeface="Arial" charset="0"/>
                          <a:cs typeface="Arial" charset="0"/>
                        </a:rPr>
                        <m:t>1</m:t>
                      </m:r>
                      <m:f>
                        <m:fPr>
                          <m:ctrlPr>
                            <a:rPr lang="en-CA" i="1">
                              <a:latin typeface="Cambria Math" charset="0"/>
                              <a:ea typeface="Arial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n-CA" i="1">
                              <a:latin typeface="Cambria Math" charset="0"/>
                              <a:ea typeface="Arial" charset="0"/>
                              <a:cs typeface="Arial" charset="0"/>
                            </a:rPr>
                            <m:t>1</m:t>
                          </m:r>
                        </m:num>
                        <m:den>
                          <m:r>
                            <a:rPr lang="en-CA" i="1">
                              <a:latin typeface="Cambria Math" charset="0"/>
                              <a:ea typeface="Arial" charset="0"/>
                              <a:cs typeface="Arial" charset="0"/>
                            </a:rPr>
                            <m:t>5</m:t>
                          </m:r>
                        </m:den>
                      </m:f>
                      <m:r>
                        <a:rPr lang="en-CA" i="1">
                          <a:latin typeface="Cambria Math" charset="0"/>
                          <a:ea typeface="Arial" charset="0"/>
                          <a:cs typeface="Arial" charset="0"/>
                        </a:rPr>
                        <m:t>−</m:t>
                      </m:r>
                      <m:f>
                        <m:fPr>
                          <m:ctrlPr>
                            <a:rPr lang="en-CA" i="1">
                              <a:latin typeface="Cambria Math" charset="0"/>
                              <a:ea typeface="Arial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n-CA" i="1">
                              <a:latin typeface="Cambria Math" charset="0"/>
                              <a:ea typeface="Arial" charset="0"/>
                              <a:cs typeface="Arial" charset="0"/>
                            </a:rPr>
                            <m:t>4</m:t>
                          </m:r>
                        </m:num>
                        <m:den>
                          <m:r>
                            <a:rPr lang="en-CA" i="1">
                              <a:latin typeface="Cambria Math" charset="0"/>
                              <a:ea typeface="Arial" charset="0"/>
                              <a:cs typeface="Arial" charset="0"/>
                            </a:rPr>
                            <m:t>3</m:t>
                          </m:r>
                        </m:den>
                      </m:f>
                      <m:r>
                        <a:rPr lang="en-CA" i="1">
                          <a:latin typeface="Cambria Math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n-CA" i="1">
                          <a:solidFill>
                            <a:srgbClr val="FF0000"/>
                          </a:solidFill>
                          <a:latin typeface="Cambria Math" charset="0"/>
                          <a:ea typeface="Arial" charset="0"/>
                          <a:cs typeface="Arial" charset="0"/>
                        </a:rPr>
                        <m:t>−</m:t>
                      </m:r>
                      <m:f>
                        <m:fPr>
                          <m:ctrlPr>
                            <a:rPr lang="en-CA" i="1">
                              <a:solidFill>
                                <a:srgbClr val="FF0000"/>
                              </a:solidFill>
                              <a:latin typeface="Cambria Math" charset="0"/>
                              <a:ea typeface="Arial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n-CA" i="1">
                              <a:solidFill>
                                <a:srgbClr val="FF0000"/>
                              </a:solidFill>
                              <a:latin typeface="Cambria Math" charset="0"/>
                              <a:ea typeface="Arial" charset="0"/>
                              <a:cs typeface="Arial" charset="0"/>
                            </a:rPr>
                            <m:t>2</m:t>
                          </m:r>
                        </m:num>
                        <m:den>
                          <m:r>
                            <a:rPr lang="en-CA" i="1">
                              <a:solidFill>
                                <a:srgbClr val="FF0000"/>
                              </a:solidFill>
                              <a:latin typeface="Cambria Math" charset="0"/>
                              <a:ea typeface="Arial" charset="0"/>
                              <a:cs typeface="Arial" charset="0"/>
                            </a:rPr>
                            <m:t>1</m:t>
                          </m:r>
                          <m:r>
                            <a:rPr lang="en-CA" i="1">
                              <a:solidFill>
                                <a:srgbClr val="FF0000"/>
                              </a:solidFill>
                              <a:latin typeface="Cambria Math" charset="0"/>
                              <a:ea typeface="Arial" charset="0"/>
                              <a:cs typeface="Arial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CA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0" indent="0">
                  <a:buNone/>
                </a:pPr>
                <a:endParaRPr lang="en-CA" i="1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CA" i="1">
                            <a:latin typeface="Cambria Math" charset="0"/>
                            <a:ea typeface="Arial" charset="0"/>
                            <a:cs typeface="Arial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 charset="0"/>
                            <a:ea typeface="Arial" charset="0"/>
                            <a:cs typeface="Arial" charset="0"/>
                          </a:rPr>
                          <m:t>2</m:t>
                        </m:r>
                      </m:num>
                      <m:den>
                        <m:r>
                          <a:rPr lang="en-CA" i="1">
                            <a:latin typeface="Cambria Math" charset="0"/>
                            <a:ea typeface="Arial" charset="0"/>
                            <a:cs typeface="Arial" charset="0"/>
                          </a:rPr>
                          <m:t>5</m:t>
                        </m:r>
                      </m:den>
                    </m:f>
                    <m:r>
                      <a:rPr lang="en-CA" i="1">
                        <a:latin typeface="Cambria Math" charset="0"/>
                        <a:ea typeface="Arial" charset="0"/>
                        <a:cs typeface="Arial" charset="0"/>
                      </a:rPr>
                      <m:t>+</m:t>
                    </m:r>
                    <m:f>
                      <m:fPr>
                        <m:ctrlPr>
                          <a:rPr lang="en-CA" i="1">
                            <a:latin typeface="Cambria Math" charset="0"/>
                            <a:ea typeface="Arial" charset="0"/>
                            <a:cs typeface="Arial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 charset="0"/>
                            <a:ea typeface="Arial" charset="0"/>
                            <a:cs typeface="Arial" charset="0"/>
                          </a:rPr>
                          <m:t>4</m:t>
                        </m:r>
                      </m:num>
                      <m:den>
                        <m:r>
                          <a:rPr lang="en-CA" i="1">
                            <a:latin typeface="Cambria Math" charset="0"/>
                            <a:ea typeface="Arial" charset="0"/>
                            <a:cs typeface="Arial" charset="0"/>
                          </a:rPr>
                          <m:t>5</m:t>
                        </m:r>
                      </m:den>
                    </m:f>
                    <m:r>
                      <a:rPr lang="en-CA" i="1">
                        <a:latin typeface="Cambria Math" charset="0"/>
                        <a:ea typeface="Arial" charset="0"/>
                        <a:cs typeface="Arial" charset="0"/>
                      </a:rPr>
                      <m:t>=</m:t>
                    </m:r>
                  </m:oMath>
                </a14:m>
                <a:r>
                  <a:rPr lang="en-CA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i="1">
                            <a:solidFill>
                              <a:srgbClr val="FF0000"/>
                            </a:solidFill>
                            <a:latin typeface="Cambria Math" charset="0"/>
                            <a:ea typeface="Arial" charset="0"/>
                            <a:cs typeface="Arial" charset="0"/>
                          </a:rPr>
                        </m:ctrlPr>
                      </m:fPr>
                      <m:num>
                        <m:r>
                          <a:rPr lang="en-CA" i="1">
                            <a:solidFill>
                              <a:srgbClr val="FF0000"/>
                            </a:solidFill>
                            <a:latin typeface="Cambria Math" charset="0"/>
                            <a:ea typeface="Arial" charset="0"/>
                            <a:cs typeface="Arial" charset="0"/>
                          </a:rPr>
                          <m:t>6</m:t>
                        </m:r>
                      </m:num>
                      <m:den>
                        <m:r>
                          <a:rPr lang="en-CA" i="1">
                            <a:solidFill>
                              <a:srgbClr val="FF0000"/>
                            </a:solidFill>
                            <a:latin typeface="Cambria Math" charset="0"/>
                            <a:ea typeface="Arial" charset="0"/>
                            <a:cs typeface="Arial" charset="0"/>
                          </a:rPr>
                          <m:t>5</m:t>
                        </m:r>
                      </m:den>
                    </m:f>
                  </m:oMath>
                </a14:m>
                <a:endParaRPr lang="en-CA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0" indent="0">
                  <a:buNone/>
                </a:pPr>
                <a:endParaRPr lang="en-CA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CA" i="1">
                        <a:latin typeface="Cambria Math" charset="0"/>
                        <a:ea typeface="Arial" charset="0"/>
                        <a:cs typeface="Arial" charset="0"/>
                      </a:rPr>
                      <m:t>−</m:t>
                    </m:r>
                    <m:f>
                      <m:fPr>
                        <m:ctrlPr>
                          <a:rPr lang="en-CA" i="1">
                            <a:latin typeface="Cambria Math" charset="0"/>
                            <a:ea typeface="Arial" charset="0"/>
                            <a:cs typeface="Arial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 charset="0"/>
                            <a:ea typeface="Arial" charset="0"/>
                            <a:cs typeface="Arial" charset="0"/>
                          </a:rPr>
                          <m:t>9</m:t>
                        </m:r>
                      </m:num>
                      <m:den>
                        <m:r>
                          <a:rPr lang="en-CA" i="1">
                            <a:latin typeface="Cambria Math" charset="0"/>
                            <a:ea typeface="Arial" charset="0"/>
                            <a:cs typeface="Arial" charset="0"/>
                          </a:rPr>
                          <m:t>11</m:t>
                        </m:r>
                      </m:den>
                    </m:f>
                    <m:r>
                      <a:rPr lang="en-CA" i="1">
                        <a:latin typeface="Cambria Math" charset="0"/>
                        <a:ea typeface="Arial" charset="0"/>
                        <a:cs typeface="Arial" charset="0"/>
                      </a:rPr>
                      <m:t>−</m:t>
                    </m:r>
                    <m:f>
                      <m:fPr>
                        <m:ctrlPr>
                          <a:rPr lang="en-CA" i="1">
                            <a:latin typeface="Cambria Math" charset="0"/>
                            <a:ea typeface="Arial" charset="0"/>
                            <a:cs typeface="Arial" charset="0"/>
                          </a:rPr>
                        </m:ctrlPr>
                      </m:fPr>
                      <m:num>
                        <m:r>
                          <a:rPr lang="en-CA" i="1">
                            <a:latin typeface="Cambria Math" charset="0"/>
                            <a:ea typeface="Arial" charset="0"/>
                            <a:cs typeface="Arial" charset="0"/>
                          </a:rPr>
                          <m:t>1</m:t>
                        </m:r>
                      </m:num>
                      <m:den>
                        <m:r>
                          <a:rPr lang="en-CA" i="1">
                            <a:latin typeface="Cambria Math" charset="0"/>
                            <a:ea typeface="Arial" charset="0"/>
                            <a:cs typeface="Arial" charset="0"/>
                          </a:rPr>
                          <m:t>3</m:t>
                        </m:r>
                      </m:den>
                    </m:f>
                    <m:r>
                      <a:rPr lang="en-CA" i="1">
                        <a:latin typeface="Cambria Math" charset="0"/>
                        <a:ea typeface="Arial" charset="0"/>
                        <a:cs typeface="Arial" charset="0"/>
                      </a:rPr>
                      <m:t>=</m:t>
                    </m:r>
                  </m:oMath>
                </a14:m>
                <a:r>
                  <a:rPr lang="en-CA" dirty="0">
                    <a:latin typeface="Arial" charset="0"/>
                    <a:ea typeface="Arial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CA" i="1">
                        <a:solidFill>
                          <a:srgbClr val="FF0000"/>
                        </a:solidFill>
                        <a:latin typeface="Cambria Math" charset="0"/>
                        <a:ea typeface="Arial" charset="0"/>
                        <a:cs typeface="Arial" charset="0"/>
                      </a:rPr>
                      <m:t>−</m:t>
                    </m:r>
                    <m:f>
                      <m:fPr>
                        <m:ctrlPr>
                          <a:rPr lang="en-CA" i="1">
                            <a:solidFill>
                              <a:srgbClr val="FF0000"/>
                            </a:solidFill>
                            <a:latin typeface="Cambria Math" charset="0"/>
                            <a:ea typeface="Arial" charset="0"/>
                            <a:cs typeface="Arial" charset="0"/>
                          </a:rPr>
                        </m:ctrlPr>
                      </m:fPr>
                      <m:num>
                        <m:r>
                          <a:rPr lang="en-CA" i="1">
                            <a:solidFill>
                              <a:srgbClr val="FF0000"/>
                            </a:solidFill>
                            <a:latin typeface="Cambria Math" charset="0"/>
                            <a:ea typeface="Arial" charset="0"/>
                            <a:cs typeface="Arial" charset="0"/>
                          </a:rPr>
                          <m:t>38</m:t>
                        </m:r>
                      </m:num>
                      <m:den>
                        <m:r>
                          <a:rPr lang="en-CA" i="1">
                            <a:solidFill>
                              <a:srgbClr val="FF0000"/>
                            </a:solidFill>
                            <a:latin typeface="Cambria Math" charset="0"/>
                            <a:ea typeface="Arial" charset="0"/>
                            <a:cs typeface="Arial" charset="0"/>
                          </a:rPr>
                          <m:t>33</m:t>
                        </m:r>
                      </m:den>
                    </m:f>
                  </m:oMath>
                </a14:m>
                <a:endParaRPr lang="en-CA" dirty="0">
                  <a:latin typeface="Arial" charset="0"/>
                  <a:ea typeface="Arial" charset="0"/>
                  <a:cs typeface="Arial" charset="0"/>
                </a:endParaRPr>
              </a:p>
              <a:p>
                <a:pPr marL="0" indent="0">
                  <a:buNone/>
                </a:pPr>
                <a:endParaRPr lang="en-CA" dirty="0"/>
              </a:p>
              <a:p>
                <a:pPr marL="0" indent="0">
                  <a:buNone/>
                </a:pPr>
                <a:endParaRPr lang="en-CA" dirty="0"/>
              </a:p>
              <a:p>
                <a:pPr marL="0" indent="0">
                  <a:buNone/>
                </a:pPr>
                <a:endParaRPr lang="en-CA" dirty="0"/>
              </a:p>
              <a:p>
                <a:pPr marL="0" indent="0">
                  <a:buNone/>
                </a:pPr>
                <a:endParaRPr lang="en-CA" dirty="0"/>
              </a:p>
              <a:p>
                <a:pPr marL="0" indent="0">
                  <a:buNone/>
                </a:pPr>
                <a:endParaRPr lang="en-CA" dirty="0"/>
              </a:p>
            </p:txBody>
          </p:sp>
        </mc:Choice>
        <mc:Fallback xmlns="">
          <p:sp>
            <p:nvSpPr>
              <p:cNvPr id="8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8192" y="2204864"/>
                <a:ext cx="2318224" cy="403478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>
            <a:off x="4799002" y="1556792"/>
            <a:ext cx="0" cy="41764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7464152" y="1556792"/>
            <a:ext cx="0" cy="41764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/>
          <p:cNvSpPr txBox="1">
            <a:spLocks/>
          </p:cNvSpPr>
          <p:nvPr/>
        </p:nvSpPr>
        <p:spPr>
          <a:xfrm>
            <a:off x="7636613" y="1725351"/>
            <a:ext cx="1546214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/>
              <a:t>Solve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111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9024" y="817583"/>
            <a:ext cx="6965245" cy="955234"/>
          </a:xfrm>
        </p:spPr>
        <p:txBody>
          <a:bodyPr/>
          <a:lstStyle/>
          <a:p>
            <a:r>
              <a:rPr lang="en-US" dirty="0" smtClean="0"/>
              <a:t>Try It! Solutions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647728" y="1988840"/>
            <a:ext cx="1512168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/>
              <a:t>Solve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2711624" y="2564904"/>
                <a:ext cx="3294112" cy="27643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CA" sz="24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fPr>
                      <m:num>
                        <m:r>
                          <a:rPr lang="en-CA" sz="24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5</m:t>
                        </m:r>
                      </m:num>
                      <m:den>
                        <m:r>
                          <a:rPr lang="en-CA" sz="24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7</m:t>
                        </m:r>
                      </m:den>
                    </m:f>
                    <m:r>
                      <a:rPr lang="en-CA" sz="2400" i="1">
                        <a:latin typeface="Cambria Math" charset="0"/>
                        <a:ea typeface="Cambria Math" charset="0"/>
                        <a:cs typeface="Cambria Math" charset="0"/>
                      </a:rPr>
                      <m:t>×</m:t>
                    </m:r>
                    <m:f>
                      <m:fPr>
                        <m:ctrlPr>
                          <a:rPr lang="en-CA" sz="24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fPr>
                      <m:num>
                        <m:r>
                          <a:rPr lang="en-CA" sz="24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</m:t>
                        </m:r>
                      </m:num>
                      <m:den>
                        <m:r>
                          <a:rPr lang="en-CA" sz="2400" i="1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5</m:t>
                        </m:r>
                      </m:den>
                    </m:f>
                    <m:r>
                      <a:rPr lang="en-CA" sz="2400" i="1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</m:oMath>
                </a14:m>
                <a:r>
                  <a:rPr lang="en-CA" sz="2400" dirty="0">
                    <a:latin typeface="Cambria Math" charset="0"/>
                    <a:ea typeface="Cambria Math" charset="0"/>
                    <a:cs typeface="Cambria Math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sz="24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</m:ctrlPr>
                      </m:fPr>
                      <m:num>
                        <m:r>
                          <a:rPr lang="en-CA" sz="24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3</m:t>
                        </m:r>
                      </m:num>
                      <m:den>
                        <m:r>
                          <a:rPr lang="en-CA" sz="2400" i="1">
                            <a:solidFill>
                              <a:srgbClr val="FF0000"/>
                            </a:solidFill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7</m:t>
                        </m:r>
                      </m:den>
                    </m:f>
                  </m:oMath>
                </a14:m>
                <a:endParaRPr lang="en-CA" sz="2400" dirty="0">
                  <a:latin typeface="Cambria Math" charset="0"/>
                  <a:ea typeface="Cambria Math" charset="0"/>
                  <a:cs typeface="Cambria Math" charset="0"/>
                </a:endParaRPr>
              </a:p>
              <a:p>
                <a:endParaRPr lang="en-CA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CA" sz="2400" i="1">
                          <a:latin typeface="Cambria Math"/>
                        </a:rPr>
                        <m:t>9</m:t>
                      </m:r>
                      <m:d>
                        <m:dPr>
                          <m:ctrlPr>
                            <a:rPr lang="en-CA" sz="2400" i="1">
                              <a:latin typeface="Cambria Math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CA" sz="2400" i="1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CA" sz="2400" i="1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CA" sz="2400" i="1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en-CA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CA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27</m:t>
                          </m:r>
                        </m:num>
                        <m:den>
                          <m:r>
                            <a:rPr lang="en-CA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CA" sz="2400" dirty="0"/>
              </a:p>
              <a:p>
                <a:endParaRPr lang="en-CA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CA" sz="2400" i="1">
                          <a:latin typeface="Cambria Math"/>
                        </a:rPr>
                        <m:t> 2</m:t>
                      </m:r>
                      <m:f>
                        <m:fPr>
                          <m:ctrlPr>
                            <a:rPr lang="en-CA" sz="2400" i="1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sz="2400" i="1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CA" sz="2400" i="1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CA" sz="2400" i="1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CA" sz="2400" i="1">
                              <a:latin typeface="Cambria Math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CA" sz="2400" i="1">
                              <a:latin typeface="Cambria Math" panose="02040503050406030204" pitchFamily="18" charset="0"/>
                              <a:ea typeface="Cambria Math"/>
                            </a:rPr>
                            <m:t>−</m:t>
                          </m:r>
                          <m:r>
                            <a:rPr lang="en-CA" sz="2400" i="1">
                              <a:latin typeface="Cambria Math"/>
                            </a:rPr>
                            <m:t>1</m:t>
                          </m:r>
                          <m:f>
                            <m:fPr>
                              <m:ctrlPr>
                                <a:rPr lang="en-CA" sz="2400" i="1">
                                  <a:latin typeface="Cambria Math" charset="0"/>
                                </a:rPr>
                              </m:ctrlPr>
                            </m:fPr>
                            <m:num>
                              <m:r>
                                <a:rPr lang="en-CA" sz="24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CA" sz="2400" i="1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</m:e>
                      </m:d>
                      <m:r>
                        <a:rPr lang="en-CA" sz="2400" i="1">
                          <a:latin typeface="Cambria Math"/>
                        </a:rPr>
                        <m:t>=</m:t>
                      </m:r>
                      <m:r>
                        <a:rPr lang="en-CA" sz="2400" i="1">
                          <a:solidFill>
                            <a:srgbClr val="FF0000"/>
                          </a:solidFill>
                          <a:latin typeface="Cambria Math" charset="0"/>
                        </a:rPr>
                        <m:t>−</m:t>
                      </m:r>
                      <m:f>
                        <m:fPr>
                          <m:ctrlPr>
                            <a:rPr lang="en-CA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4</m:t>
                          </m:r>
                        </m:num>
                        <m:den>
                          <m:r>
                            <a:rPr lang="en-CA" sz="2400" i="1">
                              <a:solidFill>
                                <a:srgbClr val="FF0000"/>
                              </a:solidFill>
                              <a:latin typeface="Cambria Math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CA" sz="2400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2564904"/>
                <a:ext cx="3294112" cy="276434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ontent Placeholder 2"/>
          <p:cNvSpPr txBox="1">
            <a:spLocks/>
          </p:cNvSpPr>
          <p:nvPr/>
        </p:nvSpPr>
        <p:spPr>
          <a:xfrm>
            <a:off x="6979504" y="1880828"/>
            <a:ext cx="1512168" cy="57606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4592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116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432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SzPct val="85000"/>
              <a:buFont typeface="Brush Script MT" pitchFamily="66" charset="0"/>
              <a:buChar char="O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/>
              <a:t>Solve</a:t>
            </a:r>
          </a:p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3"/>
              <p:cNvSpPr>
                <a:spLocks noGrp="1"/>
              </p:cNvSpPr>
              <p:nvPr>
                <p:ph sz="quarter" idx="4294967295"/>
              </p:nvPr>
            </p:nvSpPr>
            <p:spPr>
              <a:xfrm>
                <a:off x="6979504" y="2348880"/>
                <a:ext cx="2604764" cy="3602736"/>
              </a:xfrm>
              <a:prstGeom prst="rect">
                <a:avLst/>
              </a:prstGeo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CA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5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7</m:t>
                        </m:r>
                      </m:den>
                    </m:f>
                    <m:r>
                      <a:rPr lang="en-CA" b="0" i="1" smtClean="0">
                        <a:latin typeface="Cambria Math"/>
                        <a:ea typeface="Cambria Math"/>
                      </a:rPr>
                      <m:t>÷</m:t>
                    </m:r>
                    <m:f>
                      <m:fPr>
                        <m:ctrlPr>
                          <a:rPr lang="en-CA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CA" b="0" i="1" smtClean="0">
                        <a:latin typeface="Cambria Math"/>
                      </a:rPr>
                      <m:t>=</m:t>
                    </m:r>
                  </m:oMath>
                </a14:m>
                <a:r>
                  <a:rPr lang="en-CA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25</m:t>
                        </m:r>
                      </m:num>
                      <m:den>
                        <m:r>
                          <a:rPr lang="en-CA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21</m:t>
                        </m:r>
                      </m:den>
                    </m:f>
                  </m:oMath>
                </a14:m>
                <a:endParaRPr lang="en-CA" dirty="0" smtClean="0"/>
              </a:p>
              <a:p>
                <a:pPr marL="0" indent="0">
                  <a:buNone/>
                </a:pPr>
                <a:endParaRPr lang="en-CA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CA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CA" i="1">
                        <a:latin typeface="Cambria Math"/>
                        <a:ea typeface="Cambria Math"/>
                      </a:rPr>
                      <m:t>÷</m:t>
                    </m:r>
                    <m:f>
                      <m:fPr>
                        <m:ctrlPr>
                          <a:rPr lang="en-CA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CA" i="1">
                        <a:latin typeface="Cambria Math"/>
                      </a:rPr>
                      <m:t>=</m:t>
                    </m:r>
                  </m:oMath>
                </a14:m>
                <a:r>
                  <a:rPr lang="en-CA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CA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6</m:t>
                        </m:r>
                      </m:num>
                      <m:den>
                        <m:r>
                          <a:rPr lang="en-CA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5</m:t>
                        </m:r>
                      </m:den>
                    </m:f>
                  </m:oMath>
                </a14:m>
                <a:endParaRPr lang="en-CA" dirty="0"/>
              </a:p>
              <a:p>
                <a:pPr marL="0" indent="0">
                  <a:buNone/>
                </a:pPr>
                <a:endParaRPr lang="en-CA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CA" b="0" i="1" smtClean="0">
                        <a:latin typeface="Cambria Math"/>
                      </a:rPr>
                      <m:t>2</m:t>
                    </m:r>
                    <m:f>
                      <m:fPr>
                        <m:ctrlPr>
                          <a:rPr lang="en-CA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5</m:t>
                        </m:r>
                      </m:den>
                    </m:f>
                    <m:r>
                      <a:rPr lang="en-CA" b="0" i="1" smtClean="0">
                        <a:latin typeface="Cambria Math"/>
                        <a:ea typeface="Cambria Math"/>
                      </a:rPr>
                      <m:t>÷−</m:t>
                    </m:r>
                    <m:r>
                      <a:rPr lang="en-CA" b="0" i="1" smtClean="0">
                        <a:latin typeface="Cambria Math"/>
                      </a:rPr>
                      <m:t>2</m:t>
                    </m:r>
                    <m:f>
                      <m:fPr>
                        <m:ctrlPr>
                          <a:rPr lang="en-CA" b="0" i="1" smtClean="0"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CA" b="0" i="1" smtClean="0">
                            <a:latin typeface="Cambria Math"/>
                          </a:rPr>
                          <m:t>3</m:t>
                        </m:r>
                      </m:den>
                    </m:f>
                    <m:r>
                      <a:rPr lang="en-CA" i="1">
                        <a:latin typeface="Cambria Math"/>
                      </a:rPr>
                      <m:t>=</m:t>
                    </m:r>
                  </m:oMath>
                </a14:m>
                <a:r>
                  <a:rPr lang="en-CA" dirty="0" smtClean="0"/>
                  <a:t> </a:t>
                </a:r>
                <a14:m>
                  <m:oMath xmlns:m="http://schemas.openxmlformats.org/officeDocument/2006/math">
                    <m:r>
                      <a:rPr lang="en-CA" i="1">
                        <a:solidFill>
                          <a:srgbClr val="FF0000"/>
                        </a:solidFill>
                        <a:latin typeface="Cambria Math" charset="0"/>
                      </a:rPr>
                      <m:t>−</m:t>
                    </m:r>
                    <m:f>
                      <m:fPr>
                        <m:ctrlPr>
                          <a:rPr lang="en-CA" i="1">
                            <a:solidFill>
                              <a:srgbClr val="FF0000"/>
                            </a:solidFill>
                            <a:latin typeface="Cambria Math" charset="0"/>
                          </a:rPr>
                        </m:ctrlPr>
                      </m:fPr>
                      <m:num>
                        <m:r>
                          <a:rPr lang="en-CA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39</m:t>
                        </m:r>
                      </m:num>
                      <m:den>
                        <m:r>
                          <a:rPr lang="en-CA" b="0" i="1" smtClean="0">
                            <a:solidFill>
                              <a:srgbClr val="FF0000"/>
                            </a:solidFill>
                            <a:latin typeface="Cambria Math" charset="0"/>
                          </a:rPr>
                          <m:t>35</m:t>
                        </m:r>
                      </m:den>
                    </m:f>
                  </m:oMath>
                </a14:m>
                <a:endParaRPr lang="en-CA" dirty="0"/>
              </a:p>
            </p:txBody>
          </p:sp>
        </mc:Choice>
        <mc:Fallback xmlns="">
          <p:sp>
            <p:nvSpPr>
              <p:cNvPr id="10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294967295"/>
              </p:nvPr>
            </p:nvSpPr>
            <p:spPr>
              <a:xfrm>
                <a:off x="5455504" y="2348880"/>
                <a:ext cx="2604764" cy="360273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Connector 11"/>
          <p:cNvCxnSpPr>
            <a:stCxn id="2" idx="2"/>
          </p:cNvCxnSpPr>
          <p:nvPr/>
        </p:nvCxnSpPr>
        <p:spPr>
          <a:xfrm flipH="1">
            <a:off x="6101646" y="1772818"/>
            <a:ext cx="1" cy="403244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4346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Simplifying Algebraic expressions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608664" y="1872817"/>
                <a:ext cx="3658225" cy="4688617"/>
              </a:xfrm>
            </p:spPr>
            <p:txBody>
              <a:bodyPr>
                <a:normAutofit/>
              </a:bodyPr>
              <a:lstStyle/>
              <a:p>
                <a:r>
                  <a:rPr lang="en-US" sz="2800" b="1" dirty="0" smtClean="0"/>
                  <a:t>Expression</a:t>
                </a:r>
                <a:r>
                  <a:rPr lang="en-US" sz="2800" dirty="0" smtClean="0"/>
                  <a:t> – A math sentence that does not have an equal sign. </a:t>
                </a:r>
                <a:r>
                  <a:rPr lang="en-US" dirty="0"/>
                  <a:t>	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400" b="0" i="1" smtClean="0">
                          <a:latin typeface="Cambria Math" charset="0"/>
                        </a:rPr>
                        <m:t>2</m:t>
                      </m:r>
                      <m:r>
                        <a:rPr lang="en-CA" sz="2400" b="0" i="1" smtClean="0">
                          <a:latin typeface="Cambria Math" charset="0"/>
                        </a:rPr>
                        <m:t>𝑥</m:t>
                      </m:r>
                      <m:r>
                        <a:rPr lang="en-CA" sz="2400" b="0" i="1" smtClean="0">
                          <a:latin typeface="Cambria Math" charset="0"/>
                        </a:rPr>
                        <m:t>+3</m:t>
                      </m:r>
                    </m:oMath>
                  </m:oMathPara>
                </a14:m>
                <a:endParaRPr lang="en-CA" sz="24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400" b="0" i="1" smtClean="0">
                          <a:latin typeface="Cambria Math" charset="0"/>
                        </a:rPr>
                        <m:t>−5</m:t>
                      </m:r>
                      <m:r>
                        <a:rPr lang="en-CA" sz="2400" b="0" i="1" smtClean="0">
                          <a:latin typeface="Cambria Math" charset="0"/>
                        </a:rPr>
                        <m:t>𝑥</m:t>
                      </m:r>
                      <m:r>
                        <a:rPr lang="en-CA" sz="2400" b="0" i="1" smtClean="0">
                          <a:latin typeface="Cambria Math" charset="0"/>
                        </a:rPr>
                        <m:t>+3</m:t>
                      </m:r>
                      <m:r>
                        <a:rPr lang="en-CA" sz="2400" b="0" i="1" smtClean="0">
                          <a:latin typeface="Cambria Math" charset="0"/>
                        </a:rPr>
                        <m:t>𝑦</m:t>
                      </m:r>
                      <m:r>
                        <a:rPr lang="en-CA" sz="2400" b="0" i="1" smtClean="0">
                          <a:latin typeface="Cambria Math" charset="0"/>
                        </a:rPr>
                        <m:t>−8</m:t>
                      </m:r>
                    </m:oMath>
                  </m:oMathPara>
                </a14:m>
                <a:endParaRPr lang="en-CA" sz="2400" b="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400" b="0" i="1" smtClean="0">
                          <a:latin typeface="Cambria Math" charset="0"/>
                        </a:rPr>
                        <m:t>𝑥</m:t>
                      </m:r>
                      <m:r>
                        <a:rPr lang="en-CA" sz="2400" b="0" i="1" smtClean="0">
                          <a:latin typeface="Cambria Math" charset="0"/>
                        </a:rPr>
                        <m:t>−3+7</m:t>
                      </m:r>
                      <m:r>
                        <a:rPr lang="en-CA" sz="2400" b="0" i="1" smtClean="0">
                          <a:latin typeface="Cambria Math" charset="0"/>
                        </a:rPr>
                        <m:t>𝑥</m:t>
                      </m:r>
                      <m:r>
                        <a:rPr lang="en-CA" sz="2400" b="0" i="1" smtClean="0">
                          <a:latin typeface="Cambria Math" charset="0"/>
                        </a:rPr>
                        <m:t>−3</m:t>
                      </m:r>
                      <m:r>
                        <a:rPr lang="en-CA" sz="2400" b="0" i="1" smtClean="0">
                          <a:latin typeface="Cambria Math" charset="0"/>
                        </a:rPr>
                        <m:t>𝑦</m:t>
                      </m:r>
                    </m:oMath>
                  </m:oMathPara>
                </a14:m>
                <a:endParaRPr lang="en-CA" sz="2400" b="0" dirty="0" smtClean="0"/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608664" y="1872817"/>
                <a:ext cx="3658225" cy="4688617"/>
              </a:xfrm>
              <a:blipFill rotWithShape="0">
                <a:blip r:embed="rId2"/>
                <a:stretch>
                  <a:fillRect l="-3000" t="-2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3"/>
              <p:cNvSpPr txBox="1">
                <a:spLocks/>
              </p:cNvSpPr>
              <p:nvPr/>
            </p:nvSpPr>
            <p:spPr>
              <a:xfrm>
                <a:off x="4114331" y="1872817"/>
                <a:ext cx="3658225" cy="468861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20000"/>
                  </a:lnSpc>
                  <a:spcBef>
                    <a:spcPts val="10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0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8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6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800" b="1" dirty="0" smtClean="0"/>
                  <a:t>Equation</a:t>
                </a:r>
                <a:r>
                  <a:rPr lang="en-US" sz="2800" dirty="0" smtClean="0"/>
                  <a:t> – A math sentence that contains an equal sign. </a:t>
                </a:r>
                <a:r>
                  <a:rPr lang="en-US" dirty="0"/>
                  <a:t>	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400" i="1" smtClean="0">
                          <a:latin typeface="Cambria Math" charset="0"/>
                        </a:rPr>
                        <m:t>2</m:t>
                      </m:r>
                      <m:r>
                        <a:rPr lang="en-CA" sz="2400" i="1" smtClean="0">
                          <a:latin typeface="Cambria Math" charset="0"/>
                        </a:rPr>
                        <m:t>𝑥</m:t>
                      </m:r>
                      <m:r>
                        <a:rPr lang="en-CA" sz="2400" i="1" smtClean="0">
                          <a:latin typeface="Cambria Math" charset="0"/>
                        </a:rPr>
                        <m:t>+3</m:t>
                      </m:r>
                      <m:r>
                        <a:rPr lang="en-CA" sz="2400" b="0" i="0" smtClean="0">
                          <a:latin typeface="Cambria Math" charset="0"/>
                        </a:rPr>
                        <m:t>=24</m:t>
                      </m:r>
                    </m:oMath>
                  </m:oMathPara>
                </a14:m>
                <a:endParaRPr lang="en-CA" sz="2400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400" i="1" smtClean="0">
                          <a:latin typeface="Cambria Math" charset="0"/>
                        </a:rPr>
                        <m:t>−5</m:t>
                      </m:r>
                      <m:r>
                        <a:rPr lang="en-CA" sz="2400" i="1" smtClean="0">
                          <a:latin typeface="Cambria Math" charset="0"/>
                        </a:rPr>
                        <m:t>𝑥</m:t>
                      </m:r>
                      <m:r>
                        <a:rPr lang="en-CA" sz="2400" i="1" smtClean="0">
                          <a:latin typeface="Cambria Math" charset="0"/>
                        </a:rPr>
                        <m:t>+3</m:t>
                      </m:r>
                      <m:r>
                        <a:rPr lang="en-CA" sz="2400" i="1" smtClean="0">
                          <a:latin typeface="Cambria Math" charset="0"/>
                        </a:rPr>
                        <m:t>𝑦</m:t>
                      </m:r>
                      <m:r>
                        <a:rPr lang="en-CA" sz="2400" i="1" smtClean="0">
                          <a:latin typeface="Cambria Math" charset="0"/>
                        </a:rPr>
                        <m:t>−8</m:t>
                      </m:r>
                      <m:r>
                        <a:rPr lang="en-CA" sz="2400" b="0" i="0" smtClean="0">
                          <a:latin typeface="Cambria Math" charset="0"/>
                        </a:rPr>
                        <m:t>=4</m:t>
                      </m:r>
                      <m:r>
                        <m:rPr>
                          <m:sty m:val="p"/>
                        </m:rPr>
                        <a:rPr lang="en-CA" sz="2400" b="0" i="0" smtClean="0">
                          <a:latin typeface="Cambria Math" charset="0"/>
                        </a:rPr>
                        <m:t>x</m:t>
                      </m:r>
                      <m:r>
                        <a:rPr lang="en-CA" sz="2400" b="0" i="0" smtClean="0">
                          <a:latin typeface="Cambria Math" charset="0"/>
                        </a:rPr>
                        <m:t>+2</m:t>
                      </m:r>
                    </m:oMath>
                  </m:oMathPara>
                </a14:m>
                <a:endParaRPr lang="en-CA" sz="2400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400" i="1" smtClean="0">
                          <a:latin typeface="Cambria Math" charset="0"/>
                        </a:rPr>
                        <m:t>𝑥</m:t>
                      </m:r>
                      <m:r>
                        <a:rPr lang="en-CA" sz="2400" i="1" smtClean="0">
                          <a:latin typeface="Cambria Math" charset="0"/>
                        </a:rPr>
                        <m:t>−3+7</m:t>
                      </m:r>
                      <m:r>
                        <a:rPr lang="en-CA" sz="2400" i="1" smtClean="0">
                          <a:latin typeface="Cambria Math" charset="0"/>
                        </a:rPr>
                        <m:t>𝑥</m:t>
                      </m:r>
                      <m:r>
                        <a:rPr lang="en-CA" sz="2400" i="1" smtClean="0">
                          <a:latin typeface="Cambria Math" charset="0"/>
                        </a:rPr>
                        <m:t>−3</m:t>
                      </m:r>
                      <m:r>
                        <a:rPr lang="en-CA" sz="2400" i="1" smtClean="0">
                          <a:latin typeface="Cambria Math" charset="0"/>
                        </a:rPr>
                        <m:t>𝑦</m:t>
                      </m:r>
                      <m:r>
                        <a:rPr lang="en-CA" sz="2400" b="0" i="1" smtClean="0">
                          <a:latin typeface="Cambria Math" charset="0"/>
                        </a:rPr>
                        <m:t>=9</m:t>
                      </m:r>
                    </m:oMath>
                  </m:oMathPara>
                </a14:m>
                <a:endParaRPr lang="en-CA" sz="2400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 smtClean="0"/>
                  <a:t>	</a:t>
                </a:r>
              </a:p>
            </p:txBody>
          </p:sp>
        </mc:Choice>
        <mc:Fallback xmlns="">
          <p:sp>
            <p:nvSpPr>
              <p:cNvPr id="5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331" y="1872817"/>
                <a:ext cx="3658225" cy="4688617"/>
              </a:xfrm>
              <a:prstGeom prst="rect">
                <a:avLst/>
              </a:prstGeom>
              <a:blipFill rotWithShape="0">
                <a:blip r:embed="rId3"/>
                <a:stretch>
                  <a:fillRect l="-3000" t="-260" r="-5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3"/>
              <p:cNvSpPr txBox="1">
                <a:spLocks/>
              </p:cNvSpPr>
              <p:nvPr/>
            </p:nvSpPr>
            <p:spPr>
              <a:xfrm>
                <a:off x="7925112" y="1872817"/>
                <a:ext cx="3658225" cy="468861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20000"/>
                  </a:lnSpc>
                  <a:spcBef>
                    <a:spcPts val="10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0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8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6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800" b="1" dirty="0" smtClean="0"/>
                  <a:t>Terms</a:t>
                </a:r>
                <a:r>
                  <a:rPr lang="en-US" sz="2800" dirty="0" smtClean="0"/>
                  <a:t> – Each part of an expression.  The sign in front of each term goes with that term. </a:t>
                </a: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charset="0"/>
                      </a:rPr>
                      <m:t>2</m:t>
                    </m:r>
                    <m:r>
                      <a:rPr lang="en-CA" b="0" i="1" smtClean="0">
                        <a:latin typeface="Cambria Math" charset="0"/>
                      </a:rPr>
                      <m:t>𝑥</m:t>
                    </m:r>
                    <m:r>
                      <a:rPr lang="en-CA" b="0" i="1" smtClean="0">
                        <a:latin typeface="Cambria Math" charset="0"/>
                      </a:rPr>
                      <m:t>+3−4</m:t>
                    </m:r>
                    <m:r>
                      <a:rPr lang="en-CA" b="0" i="1" smtClean="0">
                        <a:latin typeface="Cambria Math" charset="0"/>
                      </a:rPr>
                      <m:t>𝑦</m:t>
                    </m:r>
                    <m:r>
                      <a:rPr lang="en-CA" b="0" i="1" smtClean="0">
                        <a:latin typeface="Cambria Math" charset="0"/>
                      </a:rPr>
                      <m:t>−8</m:t>
                    </m:r>
                  </m:oMath>
                </a14:m>
                <a:endParaRPr lang="en-CA" b="0" dirty="0" smtClean="0"/>
              </a:p>
              <a:p>
                <a:pPr marL="0" indent="0" algn="ctr">
                  <a:buNone/>
                </a:pPr>
                <a:r>
                  <a:rPr lang="en-US" dirty="0" smtClean="0"/>
                  <a:t>The terms are: 	</a:t>
                </a:r>
              </a:p>
            </p:txBody>
          </p:sp>
        </mc:Choice>
        <mc:Fallback xmlns="">
          <p:sp>
            <p:nvSpPr>
              <p:cNvPr id="6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5112" y="1872817"/>
                <a:ext cx="3658225" cy="4688617"/>
              </a:xfrm>
              <a:prstGeom prst="rect">
                <a:avLst/>
              </a:prstGeom>
              <a:blipFill rotWithShape="0">
                <a:blip r:embed="rId4"/>
                <a:stretch>
                  <a:fillRect l="-3000" t="-260" r="-3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40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Simplifying Algebraic expressions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20130" y="1872817"/>
                <a:ext cx="3846759" cy="4688617"/>
              </a:xfrm>
            </p:spPr>
            <p:txBody>
              <a:bodyPr>
                <a:normAutofit/>
              </a:bodyPr>
              <a:lstStyle/>
              <a:p>
                <a:r>
                  <a:rPr lang="en-US" sz="2800" b="1" dirty="0" smtClean="0"/>
                  <a:t>Like terms</a:t>
                </a:r>
                <a:r>
                  <a:rPr lang="en-US" sz="2800" dirty="0" smtClean="0"/>
                  <a:t> – terms that have identical variable parts and identical exponents </a:t>
                </a:r>
                <a:r>
                  <a:rPr lang="en-US" dirty="0"/>
                  <a:t>	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400" b="0" i="1" smtClean="0">
                          <a:latin typeface="Cambria Math" charset="0"/>
                        </a:rPr>
                        <m:t>−6</m:t>
                      </m:r>
                      <m:r>
                        <a:rPr lang="en-CA" sz="2400" b="0" i="1" smtClean="0">
                          <a:latin typeface="Cambria Math" charset="0"/>
                        </a:rPr>
                        <m:t>𝑥</m:t>
                      </m:r>
                      <m:r>
                        <a:rPr lang="en-CA" sz="2400" b="0" i="1" smtClean="0">
                          <a:latin typeface="Cambria Math" charset="0"/>
                        </a:rPr>
                        <m:t>+3+5</m:t>
                      </m:r>
                      <m:sSup>
                        <m:sSupPr>
                          <m:ctrlPr>
                            <a:rPr lang="en-CA" sz="24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CA" sz="2400" b="0" i="1" smtClean="0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CA" sz="24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CA" sz="2400" b="0" i="1" smtClean="0">
                          <a:latin typeface="Cambria Math" charset="0"/>
                        </a:rPr>
                        <m:t>−9+2</m:t>
                      </m:r>
                      <m:r>
                        <a:rPr lang="en-CA" sz="2400" b="0" i="1" smtClean="0">
                          <a:latin typeface="Cambria Math" charset="0"/>
                        </a:rPr>
                        <m:t>𝑥</m:t>
                      </m:r>
                    </m:oMath>
                  </m:oMathPara>
                </a14:m>
                <a:endParaRPr lang="en-CA" sz="2400" b="0" dirty="0" smtClean="0"/>
              </a:p>
              <a:p>
                <a:pPr marL="0" indent="0" algn="ctr">
                  <a:buNone/>
                </a:pPr>
                <a:r>
                  <a:rPr lang="en-US" dirty="0" smtClean="0"/>
                  <a:t>Like terms are: </a:t>
                </a:r>
              </a:p>
              <a:p>
                <a:pPr marL="0" indent="0">
                  <a:buNone/>
                </a:pPr>
                <a:endParaRPr lang="en-CA" b="0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20130" y="1872817"/>
                <a:ext cx="3846759" cy="4688617"/>
              </a:xfrm>
              <a:blipFill rotWithShape="0">
                <a:blip r:embed="rId2"/>
                <a:stretch>
                  <a:fillRect l="-2853" t="-260" r="-34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3"/>
              <p:cNvSpPr txBox="1">
                <a:spLocks/>
              </p:cNvSpPr>
              <p:nvPr/>
            </p:nvSpPr>
            <p:spPr>
              <a:xfrm>
                <a:off x="4114331" y="1872817"/>
                <a:ext cx="3658225" cy="468861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lnSpcReduction="10000"/>
              </a:bodyPr>
              <a:lstStyle>
                <a:lvl1pPr marL="228600" indent="-228600" algn="l" defTabSz="914400" rtl="0" eaLnBrk="1" latinLnBrk="0" hangingPunct="1">
                  <a:lnSpc>
                    <a:spcPct val="120000"/>
                  </a:lnSpc>
                  <a:spcBef>
                    <a:spcPts val="10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0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8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6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800" b="1" dirty="0" smtClean="0"/>
                  <a:t>coefficient</a:t>
                </a:r>
                <a:r>
                  <a:rPr lang="en-US" sz="2800" dirty="0" smtClean="0"/>
                  <a:t> – the number in front of a variable term.  If there is no number, the coefficient is one. </a:t>
                </a:r>
                <a:r>
                  <a:rPr lang="en-US" dirty="0"/>
                  <a:t>	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400" b="0" i="1" smtClean="0">
                          <a:latin typeface="Cambria Math" charset="0"/>
                        </a:rPr>
                        <m:t>5</m:t>
                      </m:r>
                      <m:r>
                        <a:rPr lang="en-CA" sz="2400" b="0" i="1" smtClean="0">
                          <a:latin typeface="Cambria Math" charset="0"/>
                        </a:rPr>
                        <m:t>𝑥</m:t>
                      </m:r>
                      <m:r>
                        <a:rPr lang="en-CA" sz="2400" b="0" i="1" smtClean="0">
                          <a:latin typeface="Cambria Math" charset="0"/>
                        </a:rPr>
                        <m:t>−2+</m:t>
                      </m:r>
                      <m:r>
                        <a:rPr lang="en-CA" sz="2400" b="0" i="1" smtClean="0">
                          <a:latin typeface="Cambria Math" charset="0"/>
                        </a:rPr>
                        <m:t>𝑦</m:t>
                      </m:r>
                      <m:r>
                        <a:rPr lang="en-CA" sz="2400" b="0" i="1" smtClean="0">
                          <a:latin typeface="Cambria Math" charset="0"/>
                        </a:rPr>
                        <m:t>−8</m:t>
                      </m:r>
                      <m:r>
                        <a:rPr lang="en-CA" sz="2400" b="0" i="1" smtClean="0">
                          <a:latin typeface="Cambria Math" charset="0"/>
                        </a:rPr>
                        <m:t>𝑥</m:t>
                      </m:r>
                    </m:oMath>
                  </m:oMathPara>
                </a14:m>
                <a:endParaRPr lang="en-CA" sz="2400" dirty="0" smtClean="0"/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CA" sz="2400" dirty="0" smtClean="0"/>
                  <a:t>The coefficients are: </a:t>
                </a:r>
              </a:p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en-US" dirty="0" smtClean="0"/>
                  <a:t>	</a:t>
                </a:r>
              </a:p>
            </p:txBody>
          </p:sp>
        </mc:Choice>
        <mc:Fallback xmlns="">
          <p:sp>
            <p:nvSpPr>
              <p:cNvPr id="5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331" y="1872817"/>
                <a:ext cx="3658225" cy="4688617"/>
              </a:xfrm>
              <a:prstGeom prst="rect">
                <a:avLst/>
              </a:prstGeom>
              <a:blipFill rotWithShape="0">
                <a:blip r:embed="rId3"/>
                <a:stretch>
                  <a:fillRect l="-3000" t="-910" r="-5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3"/>
              <p:cNvSpPr txBox="1">
                <a:spLocks/>
              </p:cNvSpPr>
              <p:nvPr/>
            </p:nvSpPr>
            <p:spPr>
              <a:xfrm>
                <a:off x="7925112" y="1872817"/>
                <a:ext cx="3658225" cy="468861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20000"/>
                  </a:lnSpc>
                  <a:spcBef>
                    <a:spcPts val="10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0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8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6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800" b="1" dirty="0" smtClean="0"/>
                  <a:t>constant</a:t>
                </a:r>
                <a:r>
                  <a:rPr lang="en-US" sz="2800" dirty="0" smtClean="0"/>
                  <a:t> – a term that has a number, but no variable. </a:t>
                </a:r>
                <a:r>
                  <a:rPr lang="en-US" dirty="0"/>
                  <a:t>	</a:t>
                </a:r>
                <a14:m>
                  <m:oMath xmlns:m="http://schemas.openxmlformats.org/officeDocument/2006/math">
                    <m:r>
                      <a:rPr lang="en-CA" b="0" i="1" smtClean="0">
                        <a:latin typeface="Cambria Math" charset="0"/>
                      </a:rPr>
                      <m:t>5</m:t>
                    </m:r>
                    <m:r>
                      <a:rPr lang="en-CA" b="0" i="1" smtClean="0">
                        <a:latin typeface="Cambria Math" charset="0"/>
                      </a:rPr>
                      <m:t>𝑥</m:t>
                    </m:r>
                    <m:r>
                      <a:rPr lang="en-CA" b="0" i="1" smtClean="0">
                        <a:latin typeface="Cambria Math" charset="0"/>
                      </a:rPr>
                      <m:t>+12+3</m:t>
                    </m:r>
                    <m:r>
                      <a:rPr lang="en-CA" b="0" i="1" smtClean="0">
                        <a:latin typeface="Cambria Math" charset="0"/>
                      </a:rPr>
                      <m:t>𝑦</m:t>
                    </m:r>
                    <m:r>
                      <a:rPr lang="en-CA" b="0" i="1" smtClean="0">
                        <a:latin typeface="Cambria Math" charset="0"/>
                      </a:rPr>
                      <m:t>−5</m:t>
                    </m:r>
                  </m:oMath>
                </a14:m>
                <a:endParaRPr lang="en-CA" b="0" dirty="0" smtClean="0"/>
              </a:p>
              <a:p>
                <a:pPr marL="0" indent="0" algn="ctr">
                  <a:buNone/>
                </a:pPr>
                <a:r>
                  <a:rPr lang="en-US" dirty="0" smtClean="0"/>
                  <a:t>The constants are: </a:t>
                </a:r>
              </a:p>
              <a:p>
                <a:pPr marL="0" indent="0" algn="ctr">
                  <a:buNone/>
                </a:pPr>
                <a:r>
                  <a:rPr lang="en-US" dirty="0" smtClean="0"/>
                  <a:t>	</a:t>
                </a:r>
              </a:p>
            </p:txBody>
          </p:sp>
        </mc:Choice>
        <mc:Fallback xmlns="">
          <p:sp>
            <p:nvSpPr>
              <p:cNvPr id="6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5112" y="1872817"/>
                <a:ext cx="3658225" cy="4688617"/>
              </a:xfrm>
              <a:prstGeom prst="rect">
                <a:avLst/>
              </a:prstGeom>
              <a:blipFill rotWithShape="0">
                <a:blip r:embed="rId4"/>
                <a:stretch>
                  <a:fillRect l="-3000" t="-260" r="-3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5626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Simplifying Algebraic expressions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20130" y="1872817"/>
                <a:ext cx="3846759" cy="4688617"/>
              </a:xfrm>
            </p:spPr>
            <p:txBody>
              <a:bodyPr>
                <a:normAutofit/>
              </a:bodyPr>
              <a:lstStyle/>
              <a:p>
                <a:r>
                  <a:rPr lang="en-US" sz="2800" b="1" dirty="0" smtClean="0"/>
                  <a:t>Combine Like terms</a:t>
                </a:r>
                <a:r>
                  <a:rPr lang="en-US" sz="2800" dirty="0" smtClean="0"/>
                  <a:t> – you can add or subtract terms that are alike</a:t>
                </a:r>
                <a:r>
                  <a:rPr lang="en-US" dirty="0"/>
                  <a:t>	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400" b="0" i="1" smtClean="0">
                          <a:latin typeface="Cambria Math" charset="0"/>
                        </a:rPr>
                        <m:t>9</m:t>
                      </m:r>
                      <m:r>
                        <a:rPr lang="en-CA" sz="2400" b="0" i="1" smtClean="0">
                          <a:latin typeface="Cambria Math" charset="0"/>
                        </a:rPr>
                        <m:t>𝑦</m:t>
                      </m:r>
                      <m:r>
                        <a:rPr lang="en-CA" sz="2400" b="0" i="1" smtClean="0">
                          <a:latin typeface="Cambria Math" charset="0"/>
                        </a:rPr>
                        <m:t>−</m:t>
                      </m:r>
                      <m:r>
                        <a:rPr lang="en-CA" sz="2400" b="0" i="1" smtClean="0">
                          <a:latin typeface="Cambria Math" charset="0"/>
                        </a:rPr>
                        <m:t>𝑥</m:t>
                      </m:r>
                      <m:r>
                        <a:rPr lang="en-CA" sz="2400" b="0" i="1" smtClean="0">
                          <a:latin typeface="Cambria Math" charset="0"/>
                        </a:rPr>
                        <m:t>+2</m:t>
                      </m:r>
                      <m:r>
                        <a:rPr lang="en-CA" sz="2400" b="0" i="1" smtClean="0">
                          <a:latin typeface="Cambria Math" charset="0"/>
                        </a:rPr>
                        <m:t>𝑦</m:t>
                      </m:r>
                      <m:r>
                        <a:rPr lang="en-CA" sz="2400" b="0" i="1" smtClean="0">
                          <a:latin typeface="Cambria Math" charset="0"/>
                        </a:rPr>
                        <m:t>+5</m:t>
                      </m:r>
                    </m:oMath>
                  </m:oMathPara>
                </a14:m>
                <a:endParaRPr lang="en-CA" sz="2400" b="0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20130" y="1872817"/>
                <a:ext cx="3846759" cy="4688617"/>
              </a:xfrm>
              <a:blipFill rotWithShape="0">
                <a:blip r:embed="rId2"/>
                <a:stretch>
                  <a:fillRect l="-2853" t="-260" r="-31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3"/>
              <p:cNvSpPr txBox="1">
                <a:spLocks/>
              </p:cNvSpPr>
              <p:nvPr/>
            </p:nvSpPr>
            <p:spPr>
              <a:xfrm>
                <a:off x="4266887" y="1872817"/>
                <a:ext cx="3658225" cy="468861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20000"/>
                  </a:lnSpc>
                  <a:spcBef>
                    <a:spcPts val="10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0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8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6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800" b="1" dirty="0" smtClean="0"/>
                  <a:t>example</a:t>
                </a:r>
                <a:r>
                  <a:rPr lang="en-US" sz="2800" dirty="0" smtClean="0"/>
                  <a:t> </a:t>
                </a:r>
                <a:r>
                  <a:rPr lang="en-US" dirty="0" smtClean="0"/>
                  <a:t>	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400" b="0" i="1" smtClean="0">
                          <a:latin typeface="Cambria Math" charset="0"/>
                        </a:rPr>
                        <m:t>4</m:t>
                      </m:r>
                      <m:sSup>
                        <m:sSupPr>
                          <m:ctrlPr>
                            <a:rPr lang="en-CA" sz="24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CA" sz="2400" b="0" i="1" smtClean="0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CA" sz="24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CA" sz="2400" b="0" i="1" smtClean="0">
                          <a:latin typeface="Cambria Math" charset="0"/>
                        </a:rPr>
                        <m:t>−2</m:t>
                      </m:r>
                      <m:r>
                        <a:rPr lang="en-CA" sz="2400" b="0" i="1" smtClean="0">
                          <a:latin typeface="Cambria Math" charset="0"/>
                        </a:rPr>
                        <m:t>𝑥</m:t>
                      </m:r>
                      <m:r>
                        <a:rPr lang="en-CA" sz="2400" b="0" i="1" smtClean="0">
                          <a:latin typeface="Cambria Math" charset="0"/>
                        </a:rPr>
                        <m:t>+3+</m:t>
                      </m:r>
                      <m:sSup>
                        <m:sSupPr>
                          <m:ctrlPr>
                            <a:rPr lang="en-CA" sz="24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CA" sz="2400" b="0" i="1" smtClean="0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CA" sz="24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CA" sz="2400" b="0" i="1" smtClean="0">
                          <a:latin typeface="Cambria Math" charset="0"/>
                        </a:rPr>
                        <m:t>−4</m:t>
                      </m:r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5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6887" y="1872817"/>
                <a:ext cx="3658225" cy="4688617"/>
              </a:xfrm>
              <a:prstGeom prst="rect">
                <a:avLst/>
              </a:prstGeom>
              <a:blipFill rotWithShape="0">
                <a:blip r:embed="rId3"/>
                <a:stretch>
                  <a:fillRect l="-3000" t="-2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3"/>
              <p:cNvSpPr txBox="1">
                <a:spLocks/>
              </p:cNvSpPr>
              <p:nvPr/>
            </p:nvSpPr>
            <p:spPr>
              <a:xfrm>
                <a:off x="7925112" y="1872817"/>
                <a:ext cx="3658225" cy="468861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20000"/>
                  </a:lnSpc>
                  <a:spcBef>
                    <a:spcPts val="10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0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8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6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800" b="1" dirty="0" smtClean="0"/>
                  <a:t>Example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CA" sz="2400" b="0" i="1" smtClean="0">
                        <a:latin typeface="Cambria Math" charset="0"/>
                      </a:rPr>
                      <m:t>6</m:t>
                    </m:r>
                    <m:r>
                      <a:rPr lang="en-CA" sz="2400" b="0" i="1" smtClean="0">
                        <a:latin typeface="Cambria Math" charset="0"/>
                      </a:rPr>
                      <m:t>𝑥</m:t>
                    </m:r>
                    <m:r>
                      <a:rPr lang="en-CA" sz="2400" b="0" i="1" smtClean="0">
                        <a:latin typeface="Cambria Math" charset="0"/>
                      </a:rPr>
                      <m:t>+3</m:t>
                    </m:r>
                    <m:r>
                      <a:rPr lang="en-CA" sz="2400" b="0" i="1" smtClean="0">
                        <a:latin typeface="Cambria Math" charset="0"/>
                      </a:rPr>
                      <m:t>𝑥𝑦</m:t>
                    </m:r>
                    <m:r>
                      <a:rPr lang="en-CA" sz="2400" b="0" i="1" smtClean="0">
                        <a:latin typeface="Cambria Math" charset="0"/>
                      </a:rPr>
                      <m:t>−</m:t>
                    </m:r>
                    <m:r>
                      <a:rPr lang="en-CA" sz="2400" b="0" i="1" smtClean="0">
                        <a:latin typeface="Cambria Math" charset="0"/>
                      </a:rPr>
                      <m:t>𝑥</m:t>
                    </m:r>
                    <m:r>
                      <a:rPr lang="en-CA" sz="2400" b="0" i="1" smtClean="0">
                        <a:latin typeface="Cambria Math" charset="0"/>
                      </a:rPr>
                      <m:t>−8</m:t>
                    </m:r>
                  </m:oMath>
                </a14:m>
                <a:r>
                  <a:rPr lang="en-US" sz="2400" dirty="0" smtClean="0"/>
                  <a:t>	</a:t>
                </a:r>
              </a:p>
            </p:txBody>
          </p:sp>
        </mc:Choice>
        <mc:Fallback xmlns="">
          <p:sp>
            <p:nvSpPr>
              <p:cNvPr id="6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5112" y="1872817"/>
                <a:ext cx="3658225" cy="4688617"/>
              </a:xfrm>
              <a:prstGeom prst="rect">
                <a:avLst/>
              </a:prstGeom>
              <a:blipFill rotWithShape="0">
                <a:blip r:embed="rId4"/>
                <a:stretch>
                  <a:fillRect l="-3000" t="-2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921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Simplifying Algebraic expressions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20130" y="1872817"/>
                <a:ext cx="3846759" cy="4688617"/>
              </a:xfrm>
            </p:spPr>
            <p:txBody>
              <a:bodyPr>
                <a:normAutofit/>
              </a:bodyPr>
              <a:lstStyle/>
              <a:p>
                <a:r>
                  <a:rPr lang="en-US" sz="2800" b="1" dirty="0" smtClean="0"/>
                  <a:t>Distribute first</a:t>
                </a:r>
                <a:r>
                  <a:rPr lang="en-US" sz="2800" dirty="0" smtClean="0"/>
                  <a:t> always multiply/divide before combining like terms</a:t>
                </a:r>
                <a:r>
                  <a:rPr lang="en-US" dirty="0"/>
                  <a:t>	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400" b="0" i="1" smtClean="0">
                          <a:latin typeface="Cambria Math" charset="0"/>
                        </a:rPr>
                        <m:t>5</m:t>
                      </m:r>
                      <m:d>
                        <m:dPr>
                          <m:ctrlPr>
                            <a:rPr lang="en-CA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sz="2400" b="0" i="1" smtClean="0">
                              <a:latin typeface="Cambria Math" charset="0"/>
                            </a:rPr>
                            <m:t>2</m:t>
                          </m:r>
                          <m:r>
                            <a:rPr lang="en-CA" sz="2400" b="0" i="1" smtClean="0">
                              <a:latin typeface="Cambria Math" charset="0"/>
                            </a:rPr>
                            <m:t>𝑦</m:t>
                          </m:r>
                          <m:r>
                            <a:rPr lang="en-CA" sz="2400" b="0" i="1" smtClean="0">
                              <a:latin typeface="Cambria Math" charset="0"/>
                            </a:rPr>
                            <m:t>−3</m:t>
                          </m:r>
                        </m:e>
                      </m:d>
                      <m:r>
                        <a:rPr lang="en-CA" sz="2400" b="0" i="1" smtClean="0">
                          <a:latin typeface="Cambria Math" charset="0"/>
                        </a:rPr>
                        <m:t>−4</m:t>
                      </m:r>
                      <m:r>
                        <a:rPr lang="en-CA" sz="2400" b="0" i="1" smtClean="0">
                          <a:latin typeface="Cambria Math" charset="0"/>
                        </a:rPr>
                        <m:t>𝑦</m:t>
                      </m:r>
                    </m:oMath>
                  </m:oMathPara>
                </a14:m>
                <a:endParaRPr lang="en-CA" sz="2400" b="0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20130" y="1872817"/>
                <a:ext cx="3846759" cy="4688617"/>
              </a:xfrm>
              <a:blipFill rotWithShape="0">
                <a:blip r:embed="rId2"/>
                <a:stretch>
                  <a:fillRect l="-2853" t="-2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3"/>
              <p:cNvSpPr txBox="1">
                <a:spLocks/>
              </p:cNvSpPr>
              <p:nvPr/>
            </p:nvSpPr>
            <p:spPr>
              <a:xfrm>
                <a:off x="4266887" y="1872817"/>
                <a:ext cx="3658225" cy="468861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20000"/>
                  </a:lnSpc>
                  <a:spcBef>
                    <a:spcPts val="10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0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8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6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800" b="1" dirty="0" smtClean="0"/>
                  <a:t>example</a:t>
                </a:r>
                <a:r>
                  <a:rPr lang="en-US" sz="2800" dirty="0" smtClean="0"/>
                  <a:t> </a:t>
                </a:r>
                <a:r>
                  <a:rPr lang="en-US" dirty="0" smtClean="0"/>
                  <a:t>	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bg-BG" sz="2400" i="1" smtClean="0">
                              <a:latin typeface="Cambria Math" charset="0"/>
                            </a:rPr>
                          </m:ctrlPr>
                        </m:fPr>
                        <m:num>
                          <m:r>
                            <a:rPr lang="en-CA" sz="2400" b="0" i="1" smtClean="0">
                              <a:latin typeface="Cambria Math" charset="0"/>
                            </a:rPr>
                            <m:t>6</m:t>
                          </m:r>
                          <m:sSup>
                            <m:sSupPr>
                              <m:ctrlPr>
                                <a:rPr lang="en-CA" sz="2400" b="0" i="1" smtClean="0">
                                  <a:latin typeface="Cambria Math" charset="0"/>
                                </a:rPr>
                              </m:ctrlPr>
                            </m:sSupPr>
                            <m:e>
                              <m:r>
                                <a:rPr lang="en-CA" sz="2400" b="0" i="1" smtClean="0">
                                  <a:latin typeface="Cambria Math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CA" sz="2400" b="0" i="1" smtClean="0">
                                  <a:latin typeface="Cambria Math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CA" sz="2400" b="0" i="1" smtClean="0">
                              <a:latin typeface="Cambria Math" charset="0"/>
                            </a:rPr>
                            <m:t>−4</m:t>
                          </m:r>
                          <m:r>
                            <a:rPr lang="en-CA" sz="2400" b="0" i="1" smtClean="0">
                              <a:latin typeface="Cambria Math" charset="0"/>
                            </a:rPr>
                            <m:t>𝑥</m:t>
                          </m:r>
                        </m:num>
                        <m:den>
                          <m:r>
                            <a:rPr lang="en-CA" sz="2400" b="0" i="1" smtClean="0">
                              <a:latin typeface="Cambria Math" charset="0"/>
                            </a:rPr>
                            <m:t>2</m:t>
                          </m:r>
                        </m:den>
                      </m:f>
                      <m:r>
                        <a:rPr lang="en-CA" sz="2400" b="0" i="0" smtClean="0">
                          <a:latin typeface="Cambria Math" charset="0"/>
                        </a:rPr>
                        <m:t>+2</m:t>
                      </m:r>
                      <m:sSup>
                        <m:sSupPr>
                          <m:ctrlPr>
                            <a:rPr lang="en-CA" sz="2400" b="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CA" sz="2400" b="0" i="1" smtClean="0">
                              <a:latin typeface="Cambria Math" charset="0"/>
                            </a:rPr>
                            <m:t>𝑥</m:t>
                          </m:r>
                        </m:e>
                        <m:sup>
                          <m:r>
                            <a:rPr lang="en-CA" sz="2400" b="0" i="1" smtClean="0">
                              <a:latin typeface="Cambria Math" charset="0"/>
                            </a:rPr>
                            <m:t>2</m:t>
                          </m:r>
                        </m:sup>
                      </m:sSup>
                      <m:r>
                        <a:rPr lang="en-CA" sz="2400" b="0" i="1" smtClean="0">
                          <a:latin typeface="Cambria Math" charset="0"/>
                        </a:rPr>
                        <m:t>−5</m:t>
                      </m:r>
                      <m:r>
                        <a:rPr lang="en-CA" sz="2400" b="0" i="1" smtClean="0">
                          <a:latin typeface="Cambria Math" charset="0"/>
                        </a:rPr>
                        <m:t>𝑥</m:t>
                      </m:r>
                      <m:r>
                        <a:rPr lang="en-CA" sz="2400" b="0" i="1" smtClean="0">
                          <a:latin typeface="Cambria Math" charset="0"/>
                        </a:rPr>
                        <m:t>+9</m:t>
                      </m:r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5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6887" y="1872817"/>
                <a:ext cx="3658225" cy="4688617"/>
              </a:xfrm>
              <a:prstGeom prst="rect">
                <a:avLst/>
              </a:prstGeom>
              <a:blipFill rotWithShape="0">
                <a:blip r:embed="rId3"/>
                <a:stretch>
                  <a:fillRect l="-3000" t="-2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3"/>
              <p:cNvSpPr txBox="1">
                <a:spLocks/>
              </p:cNvSpPr>
              <p:nvPr/>
            </p:nvSpPr>
            <p:spPr>
              <a:xfrm>
                <a:off x="7925112" y="1872817"/>
                <a:ext cx="3658225" cy="4688617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120000"/>
                  </a:lnSpc>
                  <a:spcBef>
                    <a:spcPts val="10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20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8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6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120000"/>
                  </a:lnSpc>
                  <a:spcBef>
                    <a:spcPts val="500"/>
                  </a:spcBef>
                  <a:buClr>
                    <a:schemeClr val="tx1"/>
                  </a:buClr>
                  <a:buFont typeface="Arial" panose="020B0604020202020204" pitchFamily="34" charset="0"/>
                  <a:buChar char="•"/>
                  <a:defRPr sz="1400" kern="1200" cap="all" baseline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r>
                  <a:rPr lang="en-US" sz="2800" b="1" dirty="0" smtClean="0"/>
                  <a:t>Example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sz="2400" b="0" i="1" smtClean="0">
                          <a:latin typeface="Cambria Math" charset="0"/>
                        </a:rPr>
                        <m:t>2</m:t>
                      </m:r>
                      <m:r>
                        <a:rPr lang="en-CA" sz="2400" b="0" i="1" smtClean="0">
                          <a:latin typeface="Cambria Math" charset="0"/>
                        </a:rPr>
                        <m:t>𝑥</m:t>
                      </m:r>
                      <m:d>
                        <m:dPr>
                          <m:ctrlPr>
                            <a:rPr lang="en-CA" sz="2400" b="0" i="1" smtClean="0">
                              <a:latin typeface="Cambria Math" charset="0"/>
                            </a:rPr>
                          </m:ctrlPr>
                        </m:dPr>
                        <m:e>
                          <m:r>
                            <a:rPr lang="en-CA" sz="2400" b="0" i="1" smtClean="0">
                              <a:latin typeface="Cambria Math" charset="0"/>
                            </a:rPr>
                            <m:t>𝑥</m:t>
                          </m:r>
                          <m:r>
                            <a:rPr lang="en-CA" sz="2400" b="0" i="1" smtClean="0">
                              <a:latin typeface="Cambria Math" charset="0"/>
                            </a:rPr>
                            <m:t>−</m:t>
                          </m:r>
                          <m:r>
                            <a:rPr lang="en-CA" sz="2400" b="0" i="1" smtClean="0">
                              <a:latin typeface="Cambria Math" charset="0"/>
                            </a:rPr>
                            <m:t>𝑦</m:t>
                          </m:r>
                        </m:e>
                      </m:d>
                      <m:r>
                        <a:rPr lang="en-CA" sz="2400" b="0" i="1" smtClean="0">
                          <a:latin typeface="Cambria Math" charset="0"/>
                        </a:rPr>
                        <m:t>−</m:t>
                      </m:r>
                      <m:r>
                        <a:rPr lang="en-CA" sz="2400" b="0" i="1" smtClean="0">
                          <a:latin typeface="Cambria Math" charset="0"/>
                        </a:rPr>
                        <m:t>𝑥𝑦</m:t>
                      </m:r>
                    </m:oMath>
                  </m:oMathPara>
                </a14:m>
                <a:endParaRPr lang="en-CA" sz="2400" b="0" dirty="0" smtClean="0"/>
              </a:p>
              <a:p>
                <a:pPr marL="0" indent="0" algn="ctr">
                  <a:buNone/>
                </a:pPr>
                <a:r>
                  <a:rPr lang="en-US" sz="2400" dirty="0" smtClean="0"/>
                  <a:t>	</a:t>
                </a:r>
              </a:p>
            </p:txBody>
          </p:sp>
        </mc:Choice>
        <mc:Fallback xmlns="">
          <p:sp>
            <p:nvSpPr>
              <p:cNvPr id="6" name="Content Placeholder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25112" y="1872817"/>
                <a:ext cx="3658225" cy="4688617"/>
              </a:xfrm>
              <a:prstGeom prst="rect">
                <a:avLst/>
              </a:prstGeom>
              <a:blipFill rotWithShape="0">
                <a:blip r:embed="rId4"/>
                <a:stretch>
                  <a:fillRect l="-3000" t="-2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17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Worksheet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Complete simplifying algebraic expressions worksheet</a:t>
            </a:r>
          </a:p>
          <a:p>
            <a:r>
              <a:rPr lang="en-US" sz="2800" b="1" dirty="0" smtClean="0"/>
              <a:t>Homework</a:t>
            </a:r>
            <a:r>
              <a:rPr lang="en-US" sz="2800" dirty="0" smtClean="0"/>
              <a:t>: What were the main mathematical concepts (ideas) discussed in class today?  </a:t>
            </a:r>
          </a:p>
          <a:p>
            <a:pPr lvl="1"/>
            <a:r>
              <a:rPr lang="en-US" sz="2600" dirty="0" smtClean="0"/>
              <a:t>(You should write in complete sentences and your response should be </a:t>
            </a:r>
            <a:r>
              <a:rPr lang="en-US" sz="2600" i="1" smtClean="0"/>
              <a:t>very</a:t>
            </a:r>
            <a:r>
              <a:rPr lang="en-US" sz="2600" smtClean="0"/>
              <a:t> detailed – at least 4 complete sentences.)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497685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93</TotalTime>
  <Words>248</Words>
  <Application>Microsoft Macintosh PowerPoint</Application>
  <PresentationFormat>Widescreen</PresentationFormat>
  <Paragraphs>87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Brush Script MT</vt:lpstr>
      <vt:lpstr>Cambria Math</vt:lpstr>
      <vt:lpstr>Tw Cen MT</vt:lpstr>
      <vt:lpstr>Arial</vt:lpstr>
      <vt:lpstr>Droplet</vt:lpstr>
      <vt:lpstr>Simplifying Algebraic Expressions</vt:lpstr>
      <vt:lpstr>Homework Answers</vt:lpstr>
      <vt:lpstr>Try It! Solutions</vt:lpstr>
      <vt:lpstr>Try It! Solutions</vt:lpstr>
      <vt:lpstr>Simplifying Algebraic expressions</vt:lpstr>
      <vt:lpstr>Simplifying Algebraic expressions</vt:lpstr>
      <vt:lpstr>Simplifying Algebraic expressions</vt:lpstr>
      <vt:lpstr>Simplifying Algebraic expressions</vt:lpstr>
      <vt:lpstr>Worksheet</vt:lpstr>
      <vt:lpstr>Jo Boaler video – brain growth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 of Operations</dc:title>
  <dc:creator>Microsoft Office User</dc:creator>
  <cp:lastModifiedBy>Microsoft Office User</cp:lastModifiedBy>
  <cp:revision>18</cp:revision>
  <dcterms:created xsi:type="dcterms:W3CDTF">2018-09-02T17:06:26Z</dcterms:created>
  <dcterms:modified xsi:type="dcterms:W3CDTF">2018-09-05T12:02:24Z</dcterms:modified>
</cp:coreProperties>
</file>