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22"/>
    <p:restoredTop sz="94705"/>
  </p:normalViewPr>
  <p:slideViewPr>
    <p:cSldViewPr snapToGrid="0" snapToObjects="1">
      <p:cViewPr varScale="1">
        <p:scale>
          <a:sx n="85" d="100"/>
          <a:sy n="85" d="100"/>
        </p:scale>
        <p:origin x="184"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9/6/18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9/6/18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9/6/18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Solving Algebraic equations</a:t>
            </a:r>
            <a:endParaRPr lang="en-US" dirty="0"/>
          </a:p>
        </p:txBody>
      </p:sp>
    </p:spTree>
    <p:extLst>
      <p:ext uri="{BB962C8B-B14F-4D97-AF65-F5344CB8AC3E}">
        <p14:creationId xmlns:p14="http://schemas.microsoft.com/office/powerpoint/2010/main" val="538279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3" name="Content Placeholder 2"/>
          <p:cNvSpPr>
            <a:spLocks noGrp="1"/>
          </p:cNvSpPr>
          <p:nvPr>
            <p:ph sz="quarter" idx="13"/>
          </p:nvPr>
        </p:nvSpPr>
        <p:spPr/>
        <p:txBody>
          <a:bodyPr/>
          <a:lstStyle/>
          <a:p>
            <a:r>
              <a:rPr lang="en-US" dirty="0" smtClean="0"/>
              <a:t>Identify what kind of problem you have (type 1, 2, etc.) and use the examples as your guide.</a:t>
            </a:r>
          </a:p>
          <a:p>
            <a:r>
              <a:rPr lang="en-US" dirty="0" smtClean="0"/>
              <a:t>Whatever you do to one side, you </a:t>
            </a:r>
            <a:r>
              <a:rPr lang="en-US" sz="2400" b="1" dirty="0" smtClean="0"/>
              <a:t>must</a:t>
            </a:r>
            <a:r>
              <a:rPr lang="en-US" sz="2400" dirty="0" smtClean="0"/>
              <a:t> </a:t>
            </a:r>
            <a:r>
              <a:rPr lang="en-US" dirty="0" smtClean="0"/>
              <a:t>do to the other side.</a:t>
            </a:r>
          </a:p>
          <a:p>
            <a:r>
              <a:rPr lang="en-US" dirty="0" smtClean="0"/>
              <a:t>Your goal is to work backwards to get the variable (x, a, b, etc.) by itself.</a:t>
            </a:r>
          </a:p>
          <a:p>
            <a:r>
              <a:rPr lang="en-US" dirty="0" smtClean="0"/>
              <a:t>Work vertically, and keep your equal signs aligned (keep it neat!)</a:t>
            </a:r>
            <a:endParaRPr lang="en-US" dirty="0"/>
          </a:p>
        </p:txBody>
      </p:sp>
    </p:spTree>
    <p:extLst>
      <p:ext uri="{BB962C8B-B14F-4D97-AF65-F5344CB8AC3E}">
        <p14:creationId xmlns:p14="http://schemas.microsoft.com/office/powerpoint/2010/main" val="881049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1</a:t>
            </a:r>
            <a:endParaRPr lang="en-US" dirty="0"/>
          </a:p>
        </p:txBody>
      </p:sp>
      <p:sp>
        <p:nvSpPr>
          <p:cNvPr id="3" name="Content Placeholder 2"/>
          <p:cNvSpPr>
            <a:spLocks noGrp="1"/>
          </p:cNvSpPr>
          <p:nvPr>
            <p:ph sz="quarter" idx="13"/>
          </p:nvPr>
        </p:nvSpPr>
        <p:spPr>
          <a:xfrm>
            <a:off x="913775" y="1702662"/>
            <a:ext cx="3942431" cy="512032"/>
          </a:xfrm>
        </p:spPr>
        <p:txBody>
          <a:bodyPr/>
          <a:lstStyle/>
          <a:p>
            <a:r>
              <a:rPr lang="en-US" dirty="0" smtClean="0"/>
              <a:t>1 step – just do </a:t>
            </a:r>
            <a:r>
              <a:rPr lang="en-US" smtClean="0"/>
              <a:t>the opposite</a:t>
            </a:r>
            <a:endParaRPr lang="en-US"/>
          </a:p>
        </p:txBody>
      </p:sp>
      <mc:AlternateContent xmlns:mc="http://schemas.openxmlformats.org/markup-compatibility/2006" xmlns:a14="http://schemas.microsoft.com/office/drawing/2010/main">
        <mc:Choice Requires="a14">
          <p:sp>
            <p:nvSpPr>
              <p:cNvPr id="4" name="TextBox 3"/>
              <p:cNvSpPr txBox="1"/>
              <p:nvPr/>
            </p:nvSpPr>
            <p:spPr>
              <a:xfrm>
                <a:off x="0" y="2879125"/>
                <a:ext cx="3336949" cy="1569660"/>
              </a:xfrm>
              <a:prstGeom prst="rect">
                <a:avLst/>
              </a:prstGeom>
              <a:noFill/>
            </p:spPr>
            <p:txBody>
              <a:bodyPr wrap="square" rtlCol="0">
                <a:spAutoFit/>
              </a:bodyPr>
              <a:lstStyle/>
              <a:p>
                <a:pPr algn="ctr"/>
                <a:r>
                  <a:rPr lang="en-US" sz="2400" u="sng" dirty="0" smtClean="0"/>
                  <a:t>Subtraction</a:t>
                </a:r>
              </a:p>
              <a:p>
                <a:pPr/>
                <a14:m>
                  <m:oMathPara xmlns:m="http://schemas.openxmlformats.org/officeDocument/2006/math">
                    <m:oMathParaPr>
                      <m:jc m:val="centerGroup"/>
                    </m:oMathParaPr>
                    <m:oMath xmlns:m="http://schemas.openxmlformats.org/officeDocument/2006/math">
                      <m:r>
                        <a:rPr lang="en-CA" sz="2400" b="0" i="1" smtClean="0">
                          <a:latin typeface="Cambria Math" charset="0"/>
                        </a:rPr>
                        <m:t>𝑥</m:t>
                      </m:r>
                      <m:r>
                        <a:rPr lang="en-CA" sz="2400" b="0" i="1" smtClean="0">
                          <a:latin typeface="Cambria Math" charset="0"/>
                        </a:rPr>
                        <m:t>−9=6</m:t>
                      </m:r>
                    </m:oMath>
                  </m:oMathPara>
                </a14:m>
                <a:endParaRPr lang="en-CA" sz="2400" b="0" dirty="0" smtClean="0"/>
              </a:p>
              <a:p>
                <a:r>
                  <a:rPr lang="en-US" sz="2400" dirty="0" smtClean="0"/>
                  <a:t>		    </a:t>
                </a:r>
                <a14:m>
                  <m:oMath xmlns:m="http://schemas.openxmlformats.org/officeDocument/2006/math">
                    <m:r>
                      <a:rPr lang="en-CA" sz="2400" b="0" i="1" smtClean="0">
                        <a:latin typeface="Cambria Math" charset="0"/>
                      </a:rPr>
                      <m:t>+9     +9</m:t>
                    </m:r>
                  </m:oMath>
                </a14:m>
                <a:endParaRPr lang="en-CA" sz="2400" b="0" dirty="0" smtClean="0"/>
              </a:p>
              <a:p>
                <a:pPr/>
                <a14:m>
                  <m:oMathPara xmlns:m="http://schemas.openxmlformats.org/officeDocument/2006/math">
                    <m:oMathParaPr>
                      <m:jc m:val="centerGroup"/>
                    </m:oMathParaPr>
                    <m:oMath xmlns:m="http://schemas.openxmlformats.org/officeDocument/2006/math">
                      <m:r>
                        <a:rPr lang="en-CA" sz="2400" b="0" i="1" smtClean="0">
                          <a:latin typeface="Cambria Math" charset="0"/>
                        </a:rPr>
                        <m:t>           </m:t>
                      </m:r>
                      <m:r>
                        <a:rPr lang="en-CA" sz="2400" b="0" i="1" smtClean="0">
                          <a:latin typeface="Cambria Math" charset="0"/>
                        </a:rPr>
                        <m:t>𝑥</m:t>
                      </m:r>
                      <m:r>
                        <a:rPr lang="en-CA" sz="2400" b="0" i="1" smtClean="0">
                          <a:latin typeface="Cambria Math" charset="0"/>
                        </a:rPr>
                        <m:t>=15</m:t>
                      </m:r>
                    </m:oMath>
                  </m:oMathPara>
                </a14:m>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0" y="2879125"/>
                <a:ext cx="3336949" cy="1569660"/>
              </a:xfrm>
              <a:prstGeom prst="rect">
                <a:avLst/>
              </a:prstGeom>
              <a:blipFill rotWithShape="0">
                <a:blip r:embed="rId2"/>
                <a:stretch>
                  <a:fillRect t="-3101" b="-375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1" y="4761471"/>
                <a:ext cx="3336949" cy="1569660"/>
              </a:xfrm>
              <a:prstGeom prst="rect">
                <a:avLst/>
              </a:prstGeom>
              <a:noFill/>
            </p:spPr>
            <p:txBody>
              <a:bodyPr wrap="square" rtlCol="0">
                <a:spAutoFit/>
              </a:bodyPr>
              <a:lstStyle/>
              <a:p>
                <a:pPr algn="ctr"/>
                <a:r>
                  <a:rPr lang="en-US" sz="2400" u="sng" dirty="0" smtClean="0"/>
                  <a:t>Addition</a:t>
                </a:r>
              </a:p>
              <a:p>
                <a:pPr/>
                <a14:m>
                  <m:oMathPara xmlns:m="http://schemas.openxmlformats.org/officeDocument/2006/math">
                    <m:oMathParaPr>
                      <m:jc m:val="centerGroup"/>
                    </m:oMathParaPr>
                    <m:oMath xmlns:m="http://schemas.openxmlformats.org/officeDocument/2006/math">
                      <m:r>
                        <a:rPr lang="en-CA" sz="2400" b="0" i="1" smtClean="0">
                          <a:latin typeface="Cambria Math" charset="0"/>
                        </a:rPr>
                        <m:t>𝑥</m:t>
                      </m:r>
                      <m:r>
                        <a:rPr lang="en-CA" sz="2400" b="0" i="1" smtClean="0">
                          <a:latin typeface="Cambria Math" charset="0"/>
                        </a:rPr>
                        <m:t>+15=21</m:t>
                      </m:r>
                    </m:oMath>
                  </m:oMathPara>
                </a14:m>
                <a:endParaRPr lang="en-CA" sz="2400" b="0" dirty="0" smtClean="0"/>
              </a:p>
              <a:p>
                <a:r>
                  <a:rPr lang="en-US" sz="2400" dirty="0" smtClean="0"/>
                  <a:t>		  </a:t>
                </a:r>
                <a14:m>
                  <m:oMath xmlns:m="http://schemas.openxmlformats.org/officeDocument/2006/math">
                    <m:r>
                      <a:rPr lang="en-CA" sz="2400" b="0" i="1" dirty="0" smtClean="0">
                        <a:latin typeface="Cambria Math" charset="0"/>
                      </a:rPr>
                      <m:t> −15</m:t>
                    </m:r>
                    <m:r>
                      <a:rPr lang="en-CA" sz="2400" b="0" i="1" smtClean="0">
                        <a:latin typeface="Cambria Math" charset="0"/>
                      </a:rPr>
                      <m:t>   −15</m:t>
                    </m:r>
                  </m:oMath>
                </a14:m>
                <a:endParaRPr lang="en-CA" sz="2400" b="0" dirty="0" smtClean="0"/>
              </a:p>
              <a:p>
                <a:pPr/>
                <a14:m>
                  <m:oMathPara xmlns:m="http://schemas.openxmlformats.org/officeDocument/2006/math">
                    <m:oMathParaPr>
                      <m:jc m:val="centerGroup"/>
                    </m:oMathParaPr>
                    <m:oMath xmlns:m="http://schemas.openxmlformats.org/officeDocument/2006/math">
                      <m:r>
                        <a:rPr lang="en-CA" sz="2400" b="0" i="1" smtClean="0">
                          <a:latin typeface="Cambria Math" charset="0"/>
                        </a:rPr>
                        <m:t>        </m:t>
                      </m:r>
                      <m:r>
                        <a:rPr lang="en-CA" sz="2400" b="0" i="1" smtClean="0">
                          <a:latin typeface="Cambria Math" charset="0"/>
                        </a:rPr>
                        <m:t>𝑥</m:t>
                      </m:r>
                      <m:r>
                        <a:rPr lang="en-CA" sz="2400" b="0" i="1" smtClean="0">
                          <a:latin typeface="Cambria Math" charset="0"/>
                        </a:rPr>
                        <m:t>=6</m:t>
                      </m:r>
                    </m:oMath>
                  </m:oMathPara>
                </a14:m>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1" y="4761471"/>
                <a:ext cx="3336949" cy="1569660"/>
              </a:xfrm>
              <a:prstGeom prst="rect">
                <a:avLst/>
              </a:prstGeom>
              <a:blipFill rotWithShape="0">
                <a:blip r:embed="rId3"/>
                <a:stretch>
                  <a:fillRect t="-3101" b="-375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686431" y="2879125"/>
                <a:ext cx="3336949" cy="2550955"/>
              </a:xfrm>
              <a:prstGeom prst="rect">
                <a:avLst/>
              </a:prstGeom>
              <a:noFill/>
            </p:spPr>
            <p:txBody>
              <a:bodyPr wrap="square" rtlCol="0">
                <a:spAutoFit/>
              </a:bodyPr>
              <a:lstStyle/>
              <a:p>
                <a:pPr algn="ctr"/>
                <a:r>
                  <a:rPr lang="en-US" sz="2400" u="sng" dirty="0" smtClean="0"/>
                  <a:t>Multiplication</a:t>
                </a:r>
              </a:p>
              <a:p>
                <a:pPr/>
                <a14:m>
                  <m:oMathPara xmlns:m="http://schemas.openxmlformats.org/officeDocument/2006/math">
                    <m:oMathParaPr>
                      <m:jc m:val="centerGroup"/>
                    </m:oMathParaPr>
                    <m:oMath xmlns:m="http://schemas.openxmlformats.org/officeDocument/2006/math">
                      <m:r>
                        <a:rPr lang="en-CA" sz="2400" b="0" i="1" smtClean="0">
                          <a:latin typeface="Cambria Math" charset="0"/>
                        </a:rPr>
                        <m:t>6</m:t>
                      </m:r>
                      <m:r>
                        <a:rPr lang="en-CA" sz="2400" b="0" i="1" smtClean="0">
                          <a:latin typeface="Cambria Math" charset="0"/>
                        </a:rPr>
                        <m:t>𝑥</m:t>
                      </m:r>
                      <m:r>
                        <a:rPr lang="en-CA" sz="2400" b="0" i="1" smtClean="0">
                          <a:latin typeface="Cambria Math" charset="0"/>
                        </a:rPr>
                        <m:t>=−42</m:t>
                      </m:r>
                    </m:oMath>
                  </m:oMathPara>
                </a14:m>
                <a:endParaRPr lang="en-CA" sz="2400" b="0" dirty="0" smtClean="0"/>
              </a:p>
              <a:p>
                <a:endParaRPr lang="en-CA" sz="2400" b="0" dirty="0" smtClean="0"/>
              </a:p>
              <a:p>
                <a:r>
                  <a:rPr lang="en-US" sz="2400" dirty="0" smtClean="0"/>
                  <a:t>		</a:t>
                </a:r>
                <a14:m>
                  <m:oMath xmlns:m="http://schemas.openxmlformats.org/officeDocument/2006/math">
                    <m:f>
                      <m:fPr>
                        <m:ctrlPr>
                          <a:rPr lang="bg-BG" sz="2800" i="1" smtClean="0">
                            <a:latin typeface="Cambria Math" charset="0"/>
                          </a:rPr>
                        </m:ctrlPr>
                      </m:fPr>
                      <m:num>
                        <m:r>
                          <a:rPr lang="en-CA" sz="2800" b="0" i="1" smtClean="0">
                            <a:latin typeface="Cambria Math" charset="0"/>
                          </a:rPr>
                          <m:t>6</m:t>
                        </m:r>
                        <m:r>
                          <a:rPr lang="en-CA" sz="2800" b="0" i="1" smtClean="0">
                            <a:latin typeface="Cambria Math" charset="0"/>
                          </a:rPr>
                          <m:t>𝑥</m:t>
                        </m:r>
                      </m:num>
                      <m:den>
                        <m:r>
                          <a:rPr lang="en-CA" sz="2800" b="0" i="1" smtClean="0">
                            <a:latin typeface="Cambria Math" charset="0"/>
                          </a:rPr>
                          <m:t>6</m:t>
                        </m:r>
                      </m:den>
                    </m:f>
                    <m:r>
                      <a:rPr lang="en-CA" sz="2800" b="0" i="1" smtClean="0">
                        <a:latin typeface="Cambria Math" charset="0"/>
                      </a:rPr>
                      <m:t>=−</m:t>
                    </m:r>
                    <m:f>
                      <m:fPr>
                        <m:ctrlPr>
                          <a:rPr lang="bg-BG" sz="2800" b="0" i="1" smtClean="0">
                            <a:latin typeface="Cambria Math" charset="0"/>
                          </a:rPr>
                        </m:ctrlPr>
                      </m:fPr>
                      <m:num>
                        <m:r>
                          <a:rPr lang="en-CA" sz="2800" b="0" i="1" smtClean="0">
                            <a:latin typeface="Cambria Math" charset="0"/>
                          </a:rPr>
                          <m:t>42</m:t>
                        </m:r>
                      </m:num>
                      <m:den>
                        <m:r>
                          <a:rPr lang="en-CA" sz="2800" b="0" i="1" smtClean="0">
                            <a:latin typeface="Cambria Math" charset="0"/>
                          </a:rPr>
                          <m:t>6</m:t>
                        </m:r>
                      </m:den>
                    </m:f>
                  </m:oMath>
                </a14:m>
                <a:endParaRPr lang="en-CA" sz="2400" b="0" i="1" dirty="0" smtClean="0">
                  <a:latin typeface="Cambria Math" charset="0"/>
                </a:endParaRPr>
              </a:p>
              <a:p>
                <a:endParaRPr lang="en-CA" sz="2400" b="0" i="1" dirty="0" smtClean="0">
                  <a:latin typeface="Cambria Math" charset="0"/>
                </a:endParaRPr>
              </a:p>
              <a:p>
                <a:pPr/>
                <a14:m>
                  <m:oMathPara xmlns:m="http://schemas.openxmlformats.org/officeDocument/2006/math">
                    <m:oMathParaPr>
                      <m:jc m:val="centerGroup"/>
                    </m:oMathParaPr>
                    <m:oMath xmlns:m="http://schemas.openxmlformats.org/officeDocument/2006/math">
                      <m:r>
                        <a:rPr lang="en-CA" sz="2400" b="0" i="1" smtClean="0">
                          <a:latin typeface="Cambria Math" charset="0"/>
                        </a:rPr>
                        <m:t>𝑥</m:t>
                      </m:r>
                      <m:r>
                        <a:rPr lang="en-CA" sz="2400" b="0" i="1" smtClean="0">
                          <a:latin typeface="Cambria Math" charset="0"/>
                        </a:rPr>
                        <m:t>=−7</m:t>
                      </m:r>
                    </m:oMath>
                  </m:oMathPara>
                </a14:m>
                <a:endParaRPr lang="en-US" sz="2400" dirty="0"/>
              </a:p>
            </p:txBody>
          </p:sp>
        </mc:Choice>
        <mc:Fallback xmlns="">
          <p:sp>
            <p:nvSpPr>
              <p:cNvPr id="6" name="TextBox 5"/>
              <p:cNvSpPr txBox="1">
                <a:spLocks noRot="1" noChangeAspect="1" noMove="1" noResize="1" noEditPoints="1" noAdjustHandles="1" noChangeArrowheads="1" noChangeShapeType="1" noTextEdit="1"/>
              </p:cNvSpPr>
              <p:nvPr/>
            </p:nvSpPr>
            <p:spPr>
              <a:xfrm>
                <a:off x="3686431" y="2879125"/>
                <a:ext cx="3336949" cy="2550955"/>
              </a:xfrm>
              <a:prstGeom prst="rect">
                <a:avLst/>
              </a:prstGeom>
              <a:blipFill rotWithShape="0">
                <a:blip r:embed="rId4"/>
                <a:stretch>
                  <a:fillRect t="-19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7582928" y="2895600"/>
                <a:ext cx="3336949" cy="3547702"/>
              </a:xfrm>
              <a:prstGeom prst="rect">
                <a:avLst/>
              </a:prstGeom>
              <a:noFill/>
            </p:spPr>
            <p:txBody>
              <a:bodyPr wrap="square" rtlCol="0">
                <a:spAutoFit/>
              </a:bodyPr>
              <a:lstStyle/>
              <a:p>
                <a:pPr algn="ctr"/>
                <a:r>
                  <a:rPr lang="en-US" sz="2400" u="sng" dirty="0" smtClean="0"/>
                  <a:t>Division</a:t>
                </a:r>
              </a:p>
              <a:p>
                <a:pPr/>
                <a14:m>
                  <m:oMathPara xmlns:m="http://schemas.openxmlformats.org/officeDocument/2006/math">
                    <m:oMathParaPr>
                      <m:jc m:val="centerGroup"/>
                    </m:oMathParaPr>
                    <m:oMath xmlns:m="http://schemas.openxmlformats.org/officeDocument/2006/math">
                      <m:f>
                        <m:fPr>
                          <m:ctrlPr>
                            <a:rPr lang="bg-BG" sz="2400" b="0" i="1" smtClean="0">
                              <a:latin typeface="Cambria Math" charset="0"/>
                            </a:rPr>
                          </m:ctrlPr>
                        </m:fPr>
                        <m:num>
                          <m:r>
                            <a:rPr lang="en-CA" sz="2400" b="0" i="1" smtClean="0">
                              <a:latin typeface="Cambria Math" charset="0"/>
                            </a:rPr>
                            <m:t>𝑥</m:t>
                          </m:r>
                        </m:num>
                        <m:den>
                          <m:r>
                            <a:rPr lang="en-CA" sz="2400" b="0" i="1" smtClean="0">
                              <a:latin typeface="Cambria Math" charset="0"/>
                            </a:rPr>
                            <m:t>4</m:t>
                          </m:r>
                        </m:den>
                      </m:f>
                      <m:r>
                        <a:rPr lang="en-CA" sz="2400" b="0" i="1" smtClean="0">
                          <a:latin typeface="Cambria Math" charset="0"/>
                        </a:rPr>
                        <m:t>=−9</m:t>
                      </m:r>
                    </m:oMath>
                  </m:oMathPara>
                </a14:m>
                <a:endParaRPr lang="en-CA" sz="2400" b="0" dirty="0" smtClean="0"/>
              </a:p>
              <a:p>
                <a:endParaRPr lang="en-CA" sz="2400" b="0" dirty="0" smtClean="0"/>
              </a:p>
              <a:p>
                <a:r>
                  <a:rPr lang="en-US" sz="2400" dirty="0" smtClean="0"/>
                  <a:t>		</a:t>
                </a:r>
                <a14:m>
                  <m:oMath xmlns:m="http://schemas.openxmlformats.org/officeDocument/2006/math">
                    <m:r>
                      <a:rPr lang="en-CA" sz="2800" b="0" i="1" smtClean="0">
                        <a:latin typeface="Cambria Math" charset="0"/>
                      </a:rPr>
                      <m:t>  </m:t>
                    </m:r>
                    <m:f>
                      <m:fPr>
                        <m:ctrlPr>
                          <a:rPr lang="bg-BG" sz="2800" b="0" i="1" smtClean="0">
                            <a:latin typeface="Cambria Math" charset="0"/>
                          </a:rPr>
                        </m:ctrlPr>
                      </m:fPr>
                      <m:num>
                        <m:r>
                          <a:rPr lang="en-CA" sz="2800" b="0" i="1" smtClean="0">
                            <a:latin typeface="Cambria Math" charset="0"/>
                          </a:rPr>
                          <m:t>𝑥</m:t>
                        </m:r>
                      </m:num>
                      <m:den>
                        <m:r>
                          <a:rPr lang="en-CA" sz="2800" b="0" i="1" smtClean="0">
                            <a:latin typeface="Cambria Math" charset="0"/>
                          </a:rPr>
                          <m:t>4</m:t>
                        </m:r>
                      </m:den>
                    </m:f>
                    <m:r>
                      <a:rPr lang="en-CA" sz="2800" b="0" i="1" smtClean="0">
                        <a:latin typeface="Cambria Math" charset="0"/>
                      </a:rPr>
                      <m:t>=−</m:t>
                    </m:r>
                    <m:f>
                      <m:fPr>
                        <m:ctrlPr>
                          <a:rPr lang="bg-BG" sz="2800" b="0" i="1" smtClean="0">
                            <a:latin typeface="Cambria Math" charset="0"/>
                          </a:rPr>
                        </m:ctrlPr>
                      </m:fPr>
                      <m:num>
                        <m:r>
                          <a:rPr lang="en-CA" sz="2800" b="0" i="1" smtClean="0">
                            <a:latin typeface="Cambria Math" charset="0"/>
                          </a:rPr>
                          <m:t>9</m:t>
                        </m:r>
                      </m:num>
                      <m:den>
                        <m:r>
                          <a:rPr lang="en-CA" sz="2800" b="0" i="1" smtClean="0">
                            <a:latin typeface="Cambria Math" charset="0"/>
                          </a:rPr>
                          <m:t>1</m:t>
                        </m:r>
                      </m:den>
                    </m:f>
                  </m:oMath>
                </a14:m>
                <a:endParaRPr lang="en-CA" sz="2400" b="0" dirty="0" smtClean="0"/>
              </a:p>
              <a:p>
                <a:endParaRPr lang="en-CA" sz="2400" b="0" dirty="0" smtClean="0"/>
              </a:p>
              <a:p>
                <a:pPr/>
                <a14:m>
                  <m:oMathPara xmlns:m="http://schemas.openxmlformats.org/officeDocument/2006/math">
                    <m:oMathParaPr>
                      <m:jc m:val="centerGroup"/>
                    </m:oMathParaPr>
                    <m:oMath xmlns:m="http://schemas.openxmlformats.org/officeDocument/2006/math">
                      <m:r>
                        <a:rPr lang="en-CA" sz="2400" b="0" i="1" smtClean="0">
                          <a:latin typeface="Cambria Math" charset="0"/>
                        </a:rPr>
                        <m:t>  </m:t>
                      </m:r>
                      <m:d>
                        <m:dPr>
                          <m:ctrlPr>
                            <a:rPr lang="en-CA" sz="2400" b="0" i="1" smtClean="0">
                              <a:latin typeface="Cambria Math" charset="0"/>
                            </a:rPr>
                          </m:ctrlPr>
                        </m:dPr>
                        <m:e>
                          <m:r>
                            <a:rPr lang="en-CA" sz="2400" b="0" i="1" smtClean="0">
                              <a:latin typeface="Cambria Math" charset="0"/>
                            </a:rPr>
                            <m:t>𝑥</m:t>
                          </m:r>
                        </m:e>
                      </m:d>
                      <m:d>
                        <m:dPr>
                          <m:ctrlPr>
                            <a:rPr lang="en-CA" sz="2400" b="0" i="1" smtClean="0">
                              <a:latin typeface="Cambria Math" charset="0"/>
                            </a:rPr>
                          </m:ctrlPr>
                        </m:dPr>
                        <m:e>
                          <m:r>
                            <a:rPr lang="en-CA" sz="2400" b="0" i="1" smtClean="0">
                              <a:latin typeface="Cambria Math" charset="0"/>
                            </a:rPr>
                            <m:t>1</m:t>
                          </m:r>
                        </m:e>
                      </m:d>
                      <m:r>
                        <a:rPr lang="en-CA" sz="2400" b="0" i="1" smtClean="0">
                          <a:latin typeface="Cambria Math" charset="0"/>
                        </a:rPr>
                        <m:t>=</m:t>
                      </m:r>
                      <m:d>
                        <m:dPr>
                          <m:ctrlPr>
                            <a:rPr lang="en-CA" sz="2400" b="0" i="1" smtClean="0">
                              <a:latin typeface="Cambria Math" charset="0"/>
                            </a:rPr>
                          </m:ctrlPr>
                        </m:dPr>
                        <m:e>
                          <m:r>
                            <a:rPr lang="en-CA" sz="2400" b="0" i="1" smtClean="0">
                              <a:latin typeface="Cambria Math" charset="0"/>
                            </a:rPr>
                            <m:t>4</m:t>
                          </m:r>
                        </m:e>
                      </m:d>
                      <m:d>
                        <m:dPr>
                          <m:ctrlPr>
                            <a:rPr lang="en-CA" sz="2400" b="0" i="1" smtClean="0">
                              <a:latin typeface="Cambria Math" charset="0"/>
                            </a:rPr>
                          </m:ctrlPr>
                        </m:dPr>
                        <m:e>
                          <m:r>
                            <a:rPr lang="en-CA" sz="2400" b="0" i="1" smtClean="0">
                              <a:latin typeface="Cambria Math" charset="0"/>
                            </a:rPr>
                            <m:t>−9</m:t>
                          </m:r>
                        </m:e>
                      </m:d>
                    </m:oMath>
                  </m:oMathPara>
                </a14:m>
                <a:endParaRPr lang="en-CA" sz="2400" b="0" dirty="0" smtClean="0"/>
              </a:p>
              <a:p>
                <a:endParaRPr lang="en-CA" sz="2400" b="0" dirty="0" smtClean="0"/>
              </a:p>
              <a:p>
                <a:pPr/>
                <a14:m>
                  <m:oMathPara xmlns:m="http://schemas.openxmlformats.org/officeDocument/2006/math">
                    <m:oMathParaPr>
                      <m:jc m:val="centerGroup"/>
                    </m:oMathParaPr>
                    <m:oMath xmlns:m="http://schemas.openxmlformats.org/officeDocument/2006/math">
                      <m:r>
                        <a:rPr lang="en-CA" sz="2400" b="0" i="1" smtClean="0">
                          <a:latin typeface="Cambria Math" charset="0"/>
                        </a:rPr>
                        <m:t>𝑥</m:t>
                      </m:r>
                      <m:r>
                        <a:rPr lang="en-CA" sz="2400" b="0" i="1" smtClean="0">
                          <a:latin typeface="Cambria Math" charset="0"/>
                        </a:rPr>
                        <m:t>=−36</m:t>
                      </m:r>
                    </m:oMath>
                  </m:oMathPara>
                </a14:m>
                <a:endParaRPr lang="en-US" sz="2400" dirty="0"/>
              </a:p>
            </p:txBody>
          </p:sp>
        </mc:Choice>
        <mc:Fallback xmlns="">
          <p:sp>
            <p:nvSpPr>
              <p:cNvPr id="7" name="TextBox 6"/>
              <p:cNvSpPr txBox="1">
                <a:spLocks noRot="1" noChangeAspect="1" noMove="1" noResize="1" noEditPoints="1" noAdjustHandles="1" noChangeArrowheads="1" noChangeShapeType="1" noTextEdit="1"/>
              </p:cNvSpPr>
              <p:nvPr/>
            </p:nvSpPr>
            <p:spPr>
              <a:xfrm>
                <a:off x="7582928" y="2895600"/>
                <a:ext cx="3336949" cy="3547702"/>
              </a:xfrm>
              <a:prstGeom prst="rect">
                <a:avLst/>
              </a:prstGeom>
              <a:blipFill rotWithShape="0">
                <a:blip r:embed="rId5"/>
                <a:stretch>
                  <a:fillRect t="-1375"/>
                </a:stretch>
              </a:blipFill>
            </p:spPr>
            <p:txBody>
              <a:bodyPr/>
              <a:lstStyle/>
              <a:p>
                <a:r>
                  <a:rPr lang="en-US">
                    <a:noFill/>
                  </a:rPr>
                  <a:t> </a:t>
                </a:r>
              </a:p>
            </p:txBody>
          </p:sp>
        </mc:Fallback>
      </mc:AlternateContent>
    </p:spTree>
    <p:extLst>
      <p:ext uri="{BB962C8B-B14F-4D97-AF65-F5344CB8AC3E}">
        <p14:creationId xmlns:p14="http://schemas.microsoft.com/office/powerpoint/2010/main" val="2017236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2</a:t>
            </a:r>
            <a:endParaRPr lang="en-US" dirty="0"/>
          </a:p>
        </p:txBody>
      </p:sp>
      <p:sp>
        <p:nvSpPr>
          <p:cNvPr id="3" name="Content Placeholder 2"/>
          <p:cNvSpPr>
            <a:spLocks noGrp="1"/>
          </p:cNvSpPr>
          <p:nvPr>
            <p:ph sz="quarter" idx="13"/>
          </p:nvPr>
        </p:nvSpPr>
        <p:spPr>
          <a:xfrm>
            <a:off x="913775" y="1730078"/>
            <a:ext cx="10363826" cy="969232"/>
          </a:xfrm>
        </p:spPr>
        <p:txBody>
          <a:bodyPr/>
          <a:lstStyle/>
          <a:p>
            <a:r>
              <a:rPr lang="en-US" smtClean="0"/>
              <a:t>Multiple steps - Always </a:t>
            </a:r>
            <a:r>
              <a:rPr lang="en-US" dirty="0" smtClean="0"/>
              <a:t>do the opposite of any addition or subtraction first, then do the inverse of any multiplication or division</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1437190" y="2837797"/>
                <a:ext cx="5535827" cy="402020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sz="2800" b="0" i="1" smtClean="0">
                          <a:latin typeface="Cambria Math" charset="0"/>
                        </a:rPr>
                        <m:t>5</m:t>
                      </m:r>
                      <m:r>
                        <a:rPr lang="en-CA" sz="2800" b="0" i="1" smtClean="0">
                          <a:latin typeface="Cambria Math" charset="0"/>
                        </a:rPr>
                        <m:t>𝑥</m:t>
                      </m:r>
                      <m:r>
                        <a:rPr lang="en-CA" sz="2800" b="0" i="1" smtClean="0">
                          <a:latin typeface="Cambria Math" charset="0"/>
                        </a:rPr>
                        <m:t>−9=8</m:t>
                      </m:r>
                    </m:oMath>
                  </m:oMathPara>
                </a14:m>
                <a:endParaRPr lang="en-CA" sz="2800" b="0" dirty="0" smtClean="0"/>
              </a:p>
              <a:p>
                <a:pPr/>
                <a14:m>
                  <m:oMathPara xmlns:m="http://schemas.openxmlformats.org/officeDocument/2006/math">
                    <m:oMathParaPr>
                      <m:jc m:val="centerGroup"/>
                    </m:oMathParaPr>
                    <m:oMath xmlns:m="http://schemas.openxmlformats.org/officeDocument/2006/math">
                      <m:r>
                        <a:rPr lang="en-CA" sz="2000" b="0" i="1" smtClean="0">
                          <a:latin typeface="Cambria Math" charset="0"/>
                        </a:rPr>
                        <m:t>           +9     +9 </m:t>
                      </m:r>
                    </m:oMath>
                  </m:oMathPara>
                </a14:m>
                <a:endParaRPr lang="en-CA" sz="2000" b="0" i="1" dirty="0" smtClean="0">
                  <a:latin typeface="Cambria Math" charset="0"/>
                </a:endParaRPr>
              </a:p>
              <a:p>
                <a:pPr/>
                <a14:m>
                  <m:oMathPara xmlns:m="http://schemas.openxmlformats.org/officeDocument/2006/math">
                    <m:oMathParaPr>
                      <m:jc m:val="centerGroup"/>
                    </m:oMathParaPr>
                    <m:oMath xmlns:m="http://schemas.openxmlformats.org/officeDocument/2006/math">
                      <m:r>
                        <a:rPr lang="en-CA" sz="2800" b="0" i="1" smtClean="0">
                          <a:latin typeface="Cambria Math" charset="0"/>
                        </a:rPr>
                        <m:t>                </m:t>
                      </m:r>
                    </m:oMath>
                  </m:oMathPara>
                </a14:m>
                <a:endParaRPr lang="en-CA" sz="2800" b="0" i="1" dirty="0" smtClean="0">
                  <a:latin typeface="Cambria Math" charset="0"/>
                </a:endParaRPr>
              </a:p>
              <a:p>
                <a:r>
                  <a:rPr lang="en-CA" sz="2800" b="0" dirty="0" smtClean="0"/>
                  <a:t> </a:t>
                </a:r>
                <a14:m>
                  <m:oMath xmlns:m="http://schemas.openxmlformats.org/officeDocument/2006/math">
                    <m:r>
                      <a:rPr lang="en-CA" sz="2800" b="0" i="0" smtClean="0">
                        <a:latin typeface="Cambria Math" charset="0"/>
                      </a:rPr>
                      <m:t>                               </m:t>
                    </m:r>
                    <m:r>
                      <a:rPr lang="en-CA" sz="2800" b="0" i="1" smtClean="0">
                        <a:latin typeface="Cambria Math" charset="0"/>
                      </a:rPr>
                      <m:t>5</m:t>
                    </m:r>
                    <m:r>
                      <a:rPr lang="en-CA" sz="2800" b="0" i="1" smtClean="0">
                        <a:latin typeface="Cambria Math" charset="0"/>
                      </a:rPr>
                      <m:t>𝑥</m:t>
                    </m:r>
                    <m:r>
                      <a:rPr lang="en-CA" sz="2800" b="0" i="1" smtClean="0">
                        <a:latin typeface="Cambria Math" charset="0"/>
                      </a:rPr>
                      <m:t>=17    </m:t>
                    </m:r>
                  </m:oMath>
                </a14:m>
                <a:endParaRPr lang="en-CA" sz="2800" b="0" i="1" dirty="0" smtClean="0">
                  <a:latin typeface="Cambria Math" charset="0"/>
                </a:endParaRPr>
              </a:p>
              <a:p>
                <a:endParaRPr lang="en-CA" sz="2800" b="0" i="1" dirty="0" smtClean="0">
                  <a:latin typeface="Cambria Math" charset="0"/>
                </a:endParaRPr>
              </a:p>
              <a:p>
                <a:pPr/>
                <a14:m>
                  <m:oMathPara xmlns:m="http://schemas.openxmlformats.org/officeDocument/2006/math">
                    <m:oMathParaPr>
                      <m:jc m:val="centerGroup"/>
                    </m:oMathParaPr>
                    <m:oMath xmlns:m="http://schemas.openxmlformats.org/officeDocument/2006/math">
                      <m:r>
                        <a:rPr lang="en-CA" sz="2800" b="0" i="1" smtClean="0">
                          <a:latin typeface="Cambria Math" charset="0"/>
                        </a:rPr>
                        <m:t>             </m:t>
                      </m:r>
                      <m:f>
                        <m:fPr>
                          <m:ctrlPr>
                            <a:rPr lang="bg-BG" sz="2800" b="0" i="1" smtClean="0">
                              <a:latin typeface="Cambria Math" charset="0"/>
                            </a:rPr>
                          </m:ctrlPr>
                        </m:fPr>
                        <m:num>
                          <m:r>
                            <a:rPr lang="en-CA" sz="2800" b="0" i="1" smtClean="0">
                              <a:latin typeface="Cambria Math" charset="0"/>
                            </a:rPr>
                            <m:t>5</m:t>
                          </m:r>
                          <m:r>
                            <a:rPr lang="en-CA" sz="2800" b="0" i="1" smtClean="0">
                              <a:latin typeface="Cambria Math" charset="0"/>
                            </a:rPr>
                            <m:t>𝑥</m:t>
                          </m:r>
                        </m:num>
                        <m:den>
                          <m:r>
                            <a:rPr lang="en-CA" sz="2800" b="0" i="1" smtClean="0">
                              <a:latin typeface="Cambria Math" charset="0"/>
                            </a:rPr>
                            <m:t>5</m:t>
                          </m:r>
                        </m:den>
                      </m:f>
                      <m:r>
                        <a:rPr lang="en-CA" sz="2800" b="0" i="1" smtClean="0">
                          <a:latin typeface="Cambria Math" charset="0"/>
                        </a:rPr>
                        <m:t>=</m:t>
                      </m:r>
                      <m:f>
                        <m:fPr>
                          <m:ctrlPr>
                            <a:rPr lang="bg-BG" sz="2800" b="0" i="1" smtClean="0">
                              <a:latin typeface="Cambria Math" charset="0"/>
                            </a:rPr>
                          </m:ctrlPr>
                        </m:fPr>
                        <m:num>
                          <m:r>
                            <a:rPr lang="en-CA" sz="2800" b="0" i="1" smtClean="0">
                              <a:latin typeface="Cambria Math" charset="0"/>
                            </a:rPr>
                            <m:t>17</m:t>
                          </m:r>
                        </m:num>
                        <m:den>
                          <m:r>
                            <a:rPr lang="en-CA" sz="2800" b="0" i="1" smtClean="0">
                              <a:latin typeface="Cambria Math" charset="0"/>
                            </a:rPr>
                            <m:t>5</m:t>
                          </m:r>
                        </m:den>
                      </m:f>
                    </m:oMath>
                  </m:oMathPara>
                </a14:m>
                <a:endParaRPr lang="en-US" sz="2800" dirty="0" smtClean="0"/>
              </a:p>
              <a:p>
                <a:endParaRPr lang="en-US" sz="2800" dirty="0"/>
              </a:p>
              <a:p>
                <a:r>
                  <a:rPr lang="en-CA" sz="2800" b="0" dirty="0" smtClean="0"/>
                  <a:t>                            </a:t>
                </a:r>
                <a14:m>
                  <m:oMath xmlns:m="http://schemas.openxmlformats.org/officeDocument/2006/math">
                    <m:r>
                      <a:rPr lang="en-CA" sz="2800" b="0" i="1" smtClean="0">
                        <a:latin typeface="Cambria Math" charset="0"/>
                      </a:rPr>
                      <m:t>𝑥</m:t>
                    </m:r>
                    <m:r>
                      <a:rPr lang="en-CA" sz="2800" b="0" i="1" smtClean="0">
                        <a:latin typeface="Cambria Math" charset="0"/>
                      </a:rPr>
                      <m:t>=</m:t>
                    </m:r>
                    <m:f>
                      <m:fPr>
                        <m:ctrlPr>
                          <a:rPr lang="bg-BG" sz="2800" b="0" i="1" smtClean="0">
                            <a:latin typeface="Cambria Math" charset="0"/>
                          </a:rPr>
                        </m:ctrlPr>
                      </m:fPr>
                      <m:num>
                        <m:r>
                          <a:rPr lang="en-CA" sz="2800" b="0" i="1" smtClean="0">
                            <a:latin typeface="Cambria Math" charset="0"/>
                          </a:rPr>
                          <m:t>17</m:t>
                        </m:r>
                      </m:num>
                      <m:den>
                        <m:r>
                          <a:rPr lang="en-CA" sz="2800" b="0" i="1" smtClean="0">
                            <a:latin typeface="Cambria Math" charset="0"/>
                          </a:rPr>
                          <m:t>5</m:t>
                        </m:r>
                      </m:den>
                    </m:f>
                    <m:r>
                      <a:rPr lang="en-CA" sz="2800" b="0" i="1" smtClean="0">
                        <a:latin typeface="Cambria Math" charset="0"/>
                      </a:rPr>
                      <m:t> </m:t>
                    </m:r>
                    <m:r>
                      <a:rPr lang="en-CA" sz="2800" b="0" i="1" smtClean="0">
                        <a:latin typeface="Cambria Math" charset="0"/>
                      </a:rPr>
                      <m:t>𝑜𝑟</m:t>
                    </m:r>
                    <m:r>
                      <a:rPr lang="en-CA" sz="2800" b="0" i="1" smtClean="0">
                        <a:latin typeface="Cambria Math" charset="0"/>
                      </a:rPr>
                      <m:t>  3.4</m:t>
                    </m:r>
                  </m:oMath>
                </a14:m>
                <a:endParaRPr lang="en-US" sz="2800" dirty="0"/>
              </a:p>
            </p:txBody>
          </p:sp>
        </mc:Choice>
        <mc:Fallback xmlns="">
          <p:sp>
            <p:nvSpPr>
              <p:cNvPr id="4" name="TextBox 3"/>
              <p:cNvSpPr txBox="1">
                <a:spLocks noRot="1" noChangeAspect="1" noMove="1" noResize="1" noEditPoints="1" noAdjustHandles="1" noChangeArrowheads="1" noChangeShapeType="1" noTextEdit="1"/>
              </p:cNvSpPr>
              <p:nvPr/>
            </p:nvSpPr>
            <p:spPr>
              <a:xfrm>
                <a:off x="1437190" y="2837797"/>
                <a:ext cx="5535827" cy="4020203"/>
              </a:xfrm>
              <a:prstGeom prst="rect">
                <a:avLst/>
              </a:prstGeo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192740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3</a:t>
            </a:r>
            <a:endParaRPr lang="en-US" dirty="0"/>
          </a:p>
        </p:txBody>
      </p:sp>
      <p:sp>
        <p:nvSpPr>
          <p:cNvPr id="3" name="Content Placeholder 2"/>
          <p:cNvSpPr>
            <a:spLocks noGrp="1"/>
          </p:cNvSpPr>
          <p:nvPr>
            <p:ph sz="quarter" idx="13"/>
          </p:nvPr>
        </p:nvSpPr>
        <p:spPr>
          <a:xfrm>
            <a:off x="913775" y="1761610"/>
            <a:ext cx="10363826" cy="3424107"/>
          </a:xfrm>
        </p:spPr>
        <p:txBody>
          <a:bodyPr/>
          <a:lstStyle/>
          <a:p>
            <a:r>
              <a:rPr lang="en-US" dirty="0" smtClean="0"/>
              <a:t>This equation type has variables on both sides of the equal sign.  To solve, you must first gather like terms on each side of the equal sign (move variables to one side and constants to the other)</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395416" y="3033421"/>
                <a:ext cx="3225113" cy="3295389"/>
              </a:xfrm>
              <a:prstGeom prst="rect">
                <a:avLst/>
              </a:prstGeom>
              <a:noFill/>
            </p:spPr>
            <p:txBody>
              <a:bodyPr wrap="square" rtlCol="0">
                <a:spAutoFit/>
              </a:bodyPr>
              <a:lstStyle/>
              <a:p>
                <a:pPr>
                  <a:spcAft>
                    <a:spcPts val="600"/>
                  </a:spcAft>
                </a:pPr>
                <a14:m>
                  <m:oMathPara xmlns:m="http://schemas.openxmlformats.org/officeDocument/2006/math">
                    <m:oMathParaPr>
                      <m:jc m:val="centerGroup"/>
                    </m:oMathParaPr>
                    <m:oMath xmlns:m="http://schemas.openxmlformats.org/officeDocument/2006/math">
                      <m:r>
                        <a:rPr lang="en-CA" sz="2400" b="0" i="1" smtClean="0">
                          <a:latin typeface="Cambria Math" charset="0"/>
                        </a:rPr>
                        <m:t>3</m:t>
                      </m:r>
                      <m:r>
                        <a:rPr lang="en-CA" sz="2400" b="0" i="1" smtClean="0">
                          <a:latin typeface="Cambria Math" charset="0"/>
                        </a:rPr>
                        <m:t>𝑥</m:t>
                      </m:r>
                      <m:r>
                        <a:rPr lang="en-CA" sz="2400" b="0" i="1" smtClean="0">
                          <a:latin typeface="Cambria Math" charset="0"/>
                        </a:rPr>
                        <m:t>+2=</m:t>
                      </m:r>
                      <m:r>
                        <a:rPr lang="en-CA" sz="2400" b="0" i="1" smtClean="0">
                          <a:latin typeface="Cambria Math" charset="0"/>
                        </a:rPr>
                        <m:t>𝑥</m:t>
                      </m:r>
                      <m:r>
                        <a:rPr lang="en-CA" sz="2400" b="0" i="1" smtClean="0">
                          <a:latin typeface="Cambria Math" charset="0"/>
                        </a:rPr>
                        <m:t>−5</m:t>
                      </m:r>
                    </m:oMath>
                  </m:oMathPara>
                </a14:m>
                <a:endParaRPr lang="en-CA" sz="2400" b="0" dirty="0" smtClean="0"/>
              </a:p>
              <a:p>
                <a:pPr>
                  <a:spcAft>
                    <a:spcPts val="600"/>
                  </a:spcAft>
                </a:pPr>
                <a14:m>
                  <m:oMathPara xmlns:m="http://schemas.openxmlformats.org/officeDocument/2006/math">
                    <m:oMathParaPr>
                      <m:jc m:val="centerGroup"/>
                    </m:oMathParaPr>
                    <m:oMath xmlns:m="http://schemas.openxmlformats.org/officeDocument/2006/math">
                      <m:r>
                        <a:rPr lang="en-CA" sz="2000" b="0" i="1" smtClean="0">
                          <a:latin typeface="Cambria Math" charset="0"/>
                        </a:rPr>
                        <m:t>       −2          −2</m:t>
                      </m:r>
                    </m:oMath>
                  </m:oMathPara>
                </a14:m>
                <a:endParaRPr lang="en-CA" sz="1600" b="0" dirty="0" smtClean="0"/>
              </a:p>
              <a:p>
                <a:pPr>
                  <a:spcAft>
                    <a:spcPts val="600"/>
                  </a:spcAft>
                </a:pPr>
                <a:r>
                  <a:rPr lang="en-CA" sz="2400" b="0" dirty="0" smtClean="0"/>
                  <a:t>              </a:t>
                </a:r>
                <a14:m>
                  <m:oMath xmlns:m="http://schemas.openxmlformats.org/officeDocument/2006/math">
                    <m:r>
                      <a:rPr lang="en-CA" sz="2400" b="0" i="1" smtClean="0">
                        <a:latin typeface="Cambria Math" charset="0"/>
                      </a:rPr>
                      <m:t>3</m:t>
                    </m:r>
                    <m:r>
                      <a:rPr lang="en-CA" sz="2400" b="0" i="1" smtClean="0">
                        <a:latin typeface="Cambria Math" charset="0"/>
                      </a:rPr>
                      <m:t>𝑥</m:t>
                    </m:r>
                    <m:r>
                      <a:rPr lang="en-CA" sz="2400" b="0" i="1" smtClean="0">
                        <a:latin typeface="Cambria Math" charset="0"/>
                      </a:rPr>
                      <m:t>=</m:t>
                    </m:r>
                    <m:r>
                      <a:rPr lang="en-CA" sz="2400" b="0" i="1" smtClean="0">
                        <a:latin typeface="Cambria Math" charset="0"/>
                      </a:rPr>
                      <m:t>𝑥</m:t>
                    </m:r>
                    <m:r>
                      <a:rPr lang="en-CA" sz="2400" b="0" i="1" smtClean="0">
                        <a:latin typeface="Cambria Math" charset="0"/>
                      </a:rPr>
                      <m:t>−7</m:t>
                    </m:r>
                  </m:oMath>
                </a14:m>
                <a:endParaRPr lang="en-US" sz="2400" dirty="0" smtClean="0"/>
              </a:p>
              <a:p>
                <a:pPr>
                  <a:spcAft>
                    <a:spcPts val="600"/>
                  </a:spcAft>
                </a:pPr>
                <a14:m>
                  <m:oMathPara xmlns:m="http://schemas.openxmlformats.org/officeDocument/2006/math">
                    <m:oMathParaPr>
                      <m:jc m:val="centerGroup"/>
                    </m:oMathParaPr>
                    <m:oMath xmlns:m="http://schemas.openxmlformats.org/officeDocument/2006/math">
                      <m:r>
                        <a:rPr lang="en-CA" sz="2000" b="0" i="1" smtClean="0">
                          <a:latin typeface="Cambria Math" charset="0"/>
                        </a:rPr>
                        <m:t>  −</m:t>
                      </m:r>
                      <m:r>
                        <a:rPr lang="en-CA" sz="2000" b="0" i="1" smtClean="0">
                          <a:latin typeface="Cambria Math" charset="0"/>
                        </a:rPr>
                        <m:t>𝑥</m:t>
                      </m:r>
                      <m:r>
                        <a:rPr lang="en-CA" sz="2000" b="0" i="1" smtClean="0">
                          <a:latin typeface="Cambria Math" charset="0"/>
                        </a:rPr>
                        <m:t>    −</m:t>
                      </m:r>
                      <m:r>
                        <a:rPr lang="en-CA" sz="2000" b="0" i="1" smtClean="0">
                          <a:latin typeface="Cambria Math" charset="0"/>
                        </a:rPr>
                        <m:t>𝑥</m:t>
                      </m:r>
                    </m:oMath>
                  </m:oMathPara>
                </a14:m>
                <a:endParaRPr lang="en-US" sz="2000" dirty="0" smtClean="0"/>
              </a:p>
              <a:p>
                <a:pPr>
                  <a:spcAft>
                    <a:spcPts val="600"/>
                  </a:spcAft>
                </a:pPr>
                <a14:m>
                  <m:oMathPara xmlns:m="http://schemas.openxmlformats.org/officeDocument/2006/math">
                    <m:oMathParaPr>
                      <m:jc m:val="centerGroup"/>
                    </m:oMathParaPr>
                    <m:oMath xmlns:m="http://schemas.openxmlformats.org/officeDocument/2006/math">
                      <m:r>
                        <a:rPr lang="en-CA" sz="2400" b="0" i="1" smtClean="0">
                          <a:latin typeface="Cambria Math" charset="0"/>
                        </a:rPr>
                        <m:t>     2</m:t>
                      </m:r>
                      <m:r>
                        <a:rPr lang="en-CA" sz="2400" b="0" i="1" smtClean="0">
                          <a:latin typeface="Cambria Math" charset="0"/>
                        </a:rPr>
                        <m:t>𝑥</m:t>
                      </m:r>
                      <m:r>
                        <a:rPr lang="en-CA" sz="2400" b="0" i="1" smtClean="0">
                          <a:latin typeface="Cambria Math" charset="0"/>
                        </a:rPr>
                        <m:t>=−7</m:t>
                      </m:r>
                    </m:oMath>
                  </m:oMathPara>
                </a14:m>
                <a:endParaRPr lang="en-US" sz="2400" dirty="0" smtClean="0"/>
              </a:p>
              <a:p>
                <a:pPr>
                  <a:spcAft>
                    <a:spcPts val="600"/>
                  </a:spcAft>
                </a:pPr>
                <a14:m>
                  <m:oMathPara xmlns:m="http://schemas.openxmlformats.org/officeDocument/2006/math">
                    <m:oMathParaPr>
                      <m:jc m:val="centerGroup"/>
                    </m:oMathParaPr>
                    <m:oMath xmlns:m="http://schemas.openxmlformats.org/officeDocument/2006/math">
                      <m:r>
                        <a:rPr lang="en-CA" sz="2000" b="0" i="1" smtClean="0">
                          <a:latin typeface="Cambria Math" charset="0"/>
                        </a:rPr>
                        <m:t>      </m:t>
                      </m:r>
                      <m:f>
                        <m:fPr>
                          <m:ctrlPr>
                            <a:rPr lang="bg-BG" sz="2000" i="1" smtClean="0">
                              <a:latin typeface="Cambria Math" charset="0"/>
                            </a:rPr>
                          </m:ctrlPr>
                        </m:fPr>
                        <m:num>
                          <m:r>
                            <a:rPr lang="en-CA" sz="2000" b="0" i="1" smtClean="0">
                              <a:latin typeface="Cambria Math" charset="0"/>
                            </a:rPr>
                            <m:t>2</m:t>
                          </m:r>
                          <m:r>
                            <a:rPr lang="en-CA" sz="2000" b="0" i="1" smtClean="0">
                              <a:latin typeface="Cambria Math" charset="0"/>
                            </a:rPr>
                            <m:t>𝑥</m:t>
                          </m:r>
                        </m:num>
                        <m:den>
                          <m:r>
                            <a:rPr lang="en-CA" sz="2000" b="0" i="1" smtClean="0">
                              <a:latin typeface="Cambria Math" charset="0"/>
                            </a:rPr>
                            <m:t>2</m:t>
                          </m:r>
                        </m:den>
                      </m:f>
                      <m:r>
                        <a:rPr lang="en-CA" sz="2000" b="0" i="1" smtClean="0">
                          <a:latin typeface="Cambria Math" charset="0"/>
                        </a:rPr>
                        <m:t>=−</m:t>
                      </m:r>
                      <m:f>
                        <m:fPr>
                          <m:ctrlPr>
                            <a:rPr lang="bg-BG" sz="2000" b="0" i="1" smtClean="0">
                              <a:latin typeface="Cambria Math" charset="0"/>
                            </a:rPr>
                          </m:ctrlPr>
                        </m:fPr>
                        <m:num>
                          <m:r>
                            <a:rPr lang="en-CA" sz="2000" b="0" i="1" smtClean="0">
                              <a:latin typeface="Cambria Math" charset="0"/>
                            </a:rPr>
                            <m:t>7</m:t>
                          </m:r>
                        </m:num>
                        <m:den>
                          <m:r>
                            <a:rPr lang="en-CA" sz="2000" b="0" i="1" smtClean="0">
                              <a:latin typeface="Cambria Math" charset="0"/>
                            </a:rPr>
                            <m:t>2</m:t>
                          </m:r>
                        </m:den>
                      </m:f>
                    </m:oMath>
                  </m:oMathPara>
                </a14:m>
                <a:endParaRPr lang="en-CA" sz="2400" b="0" dirty="0" smtClean="0"/>
              </a:p>
              <a:p>
                <a:pPr>
                  <a:spcAft>
                    <a:spcPts val="600"/>
                  </a:spcAft>
                </a:pPr>
                <a14:m>
                  <m:oMath xmlns:m="http://schemas.openxmlformats.org/officeDocument/2006/math">
                    <m:r>
                      <a:rPr lang="en-CA" sz="2000" b="1" i="1" smtClean="0">
                        <a:latin typeface="Cambria Math" charset="0"/>
                      </a:rPr>
                      <m:t>           </m:t>
                    </m:r>
                    <m:r>
                      <a:rPr lang="en-CA" sz="2000" b="1" i="1" smtClean="0">
                        <a:latin typeface="Cambria Math" charset="0"/>
                      </a:rPr>
                      <m:t>𝒙</m:t>
                    </m:r>
                    <m:r>
                      <a:rPr lang="en-CA" sz="2000" b="1" i="1" smtClean="0">
                        <a:latin typeface="Cambria Math" charset="0"/>
                      </a:rPr>
                      <m:t>=−</m:t>
                    </m:r>
                    <m:f>
                      <m:fPr>
                        <m:ctrlPr>
                          <a:rPr lang="bg-BG" sz="2000" b="1" i="1" smtClean="0">
                            <a:latin typeface="Cambria Math" charset="0"/>
                          </a:rPr>
                        </m:ctrlPr>
                      </m:fPr>
                      <m:num>
                        <m:r>
                          <a:rPr lang="en-CA" sz="2000" b="1" i="1" smtClean="0">
                            <a:latin typeface="Cambria Math" charset="0"/>
                          </a:rPr>
                          <m:t>𝟕</m:t>
                        </m:r>
                      </m:num>
                      <m:den>
                        <m:r>
                          <a:rPr lang="en-CA" sz="2000" b="1" i="1" smtClean="0">
                            <a:latin typeface="Cambria Math" charset="0"/>
                          </a:rPr>
                          <m:t>𝟐</m:t>
                        </m:r>
                      </m:den>
                    </m:f>
                    <m:r>
                      <a:rPr lang="en-CA" sz="2000" b="1" i="1" smtClean="0">
                        <a:latin typeface="Cambria Math" charset="0"/>
                      </a:rPr>
                      <m:t> </m:t>
                    </m:r>
                    <m:r>
                      <a:rPr lang="en-CA" sz="2000" b="1" i="1" smtClean="0">
                        <a:latin typeface="Cambria Math" charset="0"/>
                      </a:rPr>
                      <m:t>𝒐𝒓</m:t>
                    </m:r>
                    <m:r>
                      <a:rPr lang="en-CA" sz="2000" b="1" i="1" smtClean="0">
                        <a:latin typeface="Cambria Math" charset="0"/>
                      </a:rPr>
                      <m:t> −</m:t>
                    </m:r>
                    <m:r>
                      <a:rPr lang="en-CA" sz="2000" b="1" i="1" smtClean="0">
                        <a:latin typeface="Cambria Math" charset="0"/>
                      </a:rPr>
                      <m:t>𝟑</m:t>
                    </m:r>
                    <m:r>
                      <a:rPr lang="en-CA" sz="2000" b="1" i="1" smtClean="0">
                        <a:latin typeface="Cambria Math" charset="0"/>
                      </a:rPr>
                      <m:t>.</m:t>
                    </m:r>
                    <m:r>
                      <a:rPr lang="en-CA" sz="2000" b="1" i="1" smtClean="0">
                        <a:latin typeface="Cambria Math" charset="0"/>
                      </a:rPr>
                      <m:t>𝟓</m:t>
                    </m:r>
                  </m:oMath>
                </a14:m>
                <a:r>
                  <a:rPr lang="en-US" sz="2000" b="1" dirty="0" smtClean="0"/>
                  <a:t> </a:t>
                </a:r>
                <a:endParaRPr lang="en-US" sz="2000" b="1" dirty="0"/>
              </a:p>
            </p:txBody>
          </p:sp>
        </mc:Choice>
        <mc:Fallback xmlns="">
          <p:sp>
            <p:nvSpPr>
              <p:cNvPr id="4" name="TextBox 3"/>
              <p:cNvSpPr txBox="1">
                <a:spLocks noRot="1" noChangeAspect="1" noMove="1" noResize="1" noEditPoints="1" noAdjustHandles="1" noChangeArrowheads="1" noChangeShapeType="1" noTextEdit="1"/>
              </p:cNvSpPr>
              <p:nvPr/>
            </p:nvSpPr>
            <p:spPr>
              <a:xfrm>
                <a:off x="395416" y="3033421"/>
                <a:ext cx="3225113" cy="3295389"/>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7171039" y="2707827"/>
                <a:ext cx="3472249" cy="3734997"/>
              </a:xfrm>
              <a:prstGeom prst="rect">
                <a:avLst/>
              </a:prstGeom>
              <a:noFill/>
            </p:spPr>
            <p:txBody>
              <a:bodyPr wrap="square" rtlCol="0">
                <a:spAutoFit/>
              </a:bodyPr>
              <a:lstStyle/>
              <a:p>
                <a:pPr>
                  <a:spcAft>
                    <a:spcPts val="600"/>
                  </a:spcAft>
                </a:pPr>
                <a14:m>
                  <m:oMathPara xmlns:m="http://schemas.openxmlformats.org/officeDocument/2006/math">
                    <m:oMathParaPr>
                      <m:jc m:val="centerGroup"/>
                    </m:oMathParaPr>
                    <m:oMath xmlns:m="http://schemas.openxmlformats.org/officeDocument/2006/math">
                      <m:r>
                        <a:rPr lang="en-CA" sz="2400" b="0" i="1" smtClean="0">
                          <a:latin typeface="Cambria Math" charset="0"/>
                        </a:rPr>
                        <m:t>9−5</m:t>
                      </m:r>
                      <m:r>
                        <a:rPr lang="en-CA" sz="2400" b="0" i="1" smtClean="0">
                          <a:latin typeface="Cambria Math" charset="0"/>
                        </a:rPr>
                        <m:t>𝑥</m:t>
                      </m:r>
                      <m:r>
                        <a:rPr lang="en-CA" sz="2400" b="0" i="1" smtClean="0">
                          <a:latin typeface="Cambria Math" charset="0"/>
                        </a:rPr>
                        <m:t>=9</m:t>
                      </m:r>
                      <m:r>
                        <a:rPr lang="en-CA" sz="2400" b="0" i="1" smtClean="0">
                          <a:latin typeface="Cambria Math" charset="0"/>
                        </a:rPr>
                        <m:t>𝑥</m:t>
                      </m:r>
                      <m:r>
                        <a:rPr lang="en-CA" sz="2400" b="0" i="1" smtClean="0">
                          <a:latin typeface="Cambria Math" charset="0"/>
                        </a:rPr>
                        <m:t>+5</m:t>
                      </m:r>
                    </m:oMath>
                  </m:oMathPara>
                </a14:m>
                <a:endParaRPr lang="en-CA" sz="2400" b="0" dirty="0" smtClean="0"/>
              </a:p>
              <a:p>
                <a:pPr>
                  <a:spcAft>
                    <a:spcPts val="600"/>
                  </a:spcAft>
                </a:pPr>
                <a14:m>
                  <m:oMathPara xmlns:m="http://schemas.openxmlformats.org/officeDocument/2006/math">
                    <m:oMathParaPr>
                      <m:jc m:val="centerGroup"/>
                    </m:oMathParaPr>
                    <m:oMath xmlns:m="http://schemas.openxmlformats.org/officeDocument/2006/math">
                      <m:r>
                        <a:rPr lang="en-CA" sz="2000" b="0" i="1" smtClean="0">
                          <a:latin typeface="Cambria Math" charset="0"/>
                        </a:rPr>
                        <m:t> −9                           −9</m:t>
                      </m:r>
                    </m:oMath>
                  </m:oMathPara>
                </a14:m>
                <a:endParaRPr lang="en-CA" sz="1600" b="0" dirty="0" smtClean="0"/>
              </a:p>
              <a:p>
                <a:pPr>
                  <a:spcAft>
                    <a:spcPts val="600"/>
                  </a:spcAft>
                </a:pPr>
                <a:r>
                  <a:rPr lang="en-CA" sz="2400" b="0" dirty="0" smtClean="0"/>
                  <a:t>           </a:t>
                </a:r>
                <a14:m>
                  <m:oMath xmlns:m="http://schemas.openxmlformats.org/officeDocument/2006/math">
                    <m:r>
                      <a:rPr lang="en-CA" sz="2400" b="0" i="0" smtClean="0">
                        <a:latin typeface="Cambria Math" charset="0"/>
                      </a:rPr>
                      <m:t>−</m:t>
                    </m:r>
                    <m:r>
                      <a:rPr lang="en-CA" sz="2400" b="0" i="1" smtClean="0">
                        <a:latin typeface="Cambria Math" charset="0"/>
                      </a:rPr>
                      <m:t>5</m:t>
                    </m:r>
                    <m:r>
                      <a:rPr lang="en-CA" sz="2400" b="0" i="1" smtClean="0">
                        <a:latin typeface="Cambria Math" charset="0"/>
                      </a:rPr>
                      <m:t>𝑥</m:t>
                    </m:r>
                    <m:r>
                      <a:rPr lang="en-CA" sz="2400" b="0" i="1" smtClean="0">
                        <a:latin typeface="Cambria Math" charset="0"/>
                      </a:rPr>
                      <m:t>=9</m:t>
                    </m:r>
                    <m:r>
                      <a:rPr lang="en-CA" sz="2400" b="0" i="1" smtClean="0">
                        <a:latin typeface="Cambria Math" charset="0"/>
                      </a:rPr>
                      <m:t>𝑥</m:t>
                    </m:r>
                    <m:r>
                      <a:rPr lang="en-CA" sz="2400" b="0" i="1" smtClean="0">
                        <a:latin typeface="Cambria Math" charset="0"/>
                      </a:rPr>
                      <m:t>−4</m:t>
                    </m:r>
                  </m:oMath>
                </a14:m>
                <a:endParaRPr lang="en-US" sz="2400" dirty="0" smtClean="0"/>
              </a:p>
              <a:p>
                <a:pPr>
                  <a:spcAft>
                    <a:spcPts val="600"/>
                  </a:spcAft>
                </a:pPr>
                <a14:m>
                  <m:oMathPara xmlns:m="http://schemas.openxmlformats.org/officeDocument/2006/math">
                    <m:oMathParaPr>
                      <m:jc m:val="centerGroup"/>
                    </m:oMathParaPr>
                    <m:oMath xmlns:m="http://schemas.openxmlformats.org/officeDocument/2006/math">
                      <m:r>
                        <a:rPr lang="en-CA" sz="2000" b="0" i="1" smtClean="0">
                          <a:latin typeface="Cambria Math" charset="0"/>
                        </a:rPr>
                        <m:t>  −9</m:t>
                      </m:r>
                      <m:r>
                        <a:rPr lang="en-CA" sz="2000" b="0" i="1" smtClean="0">
                          <a:latin typeface="Cambria Math" charset="0"/>
                        </a:rPr>
                        <m:t>𝑥</m:t>
                      </m:r>
                      <m:r>
                        <a:rPr lang="en-CA" sz="2000" b="0" i="1" smtClean="0">
                          <a:latin typeface="Cambria Math" charset="0"/>
                        </a:rPr>
                        <m:t>    −9</m:t>
                      </m:r>
                      <m:r>
                        <a:rPr lang="en-CA" sz="2000" b="0" i="1" smtClean="0">
                          <a:latin typeface="Cambria Math" charset="0"/>
                        </a:rPr>
                        <m:t>𝑥</m:t>
                      </m:r>
                    </m:oMath>
                  </m:oMathPara>
                </a14:m>
                <a:endParaRPr lang="en-CA" sz="2000" b="0" i="1" dirty="0" smtClean="0">
                  <a:latin typeface="Cambria Math" charset="0"/>
                </a:endParaRPr>
              </a:p>
              <a:p>
                <a:pPr>
                  <a:spcAft>
                    <a:spcPts val="600"/>
                  </a:spcAft>
                </a:pPr>
                <a14:m>
                  <m:oMathPara xmlns:m="http://schemas.openxmlformats.org/officeDocument/2006/math">
                    <m:oMathParaPr>
                      <m:jc m:val="centerGroup"/>
                    </m:oMathParaPr>
                    <m:oMath xmlns:m="http://schemas.openxmlformats.org/officeDocument/2006/math">
                      <m:r>
                        <a:rPr lang="en-CA" sz="2400" b="0" i="1" smtClean="0">
                          <a:latin typeface="Cambria Math" charset="0"/>
                        </a:rPr>
                        <m:t>−14</m:t>
                      </m:r>
                      <m:r>
                        <a:rPr lang="en-CA" sz="2400" b="0" i="1" smtClean="0">
                          <a:latin typeface="Cambria Math" charset="0"/>
                        </a:rPr>
                        <m:t>𝑥</m:t>
                      </m:r>
                      <m:r>
                        <a:rPr lang="en-CA" sz="2400" b="0" i="1" smtClean="0">
                          <a:latin typeface="Cambria Math" charset="0"/>
                        </a:rPr>
                        <m:t>=−4</m:t>
                      </m:r>
                    </m:oMath>
                  </m:oMathPara>
                </a14:m>
                <a:endParaRPr lang="en-US" sz="2400" dirty="0" smtClean="0"/>
              </a:p>
              <a:p>
                <a:pPr>
                  <a:spcAft>
                    <a:spcPts val="600"/>
                  </a:spcAft>
                </a:pPr>
                <a14:m>
                  <m:oMathPara xmlns:m="http://schemas.openxmlformats.org/officeDocument/2006/math">
                    <m:oMathParaPr>
                      <m:jc m:val="centerGroup"/>
                    </m:oMathParaPr>
                    <m:oMath xmlns:m="http://schemas.openxmlformats.org/officeDocument/2006/math">
                      <m:f>
                        <m:fPr>
                          <m:ctrlPr>
                            <a:rPr lang="bg-BG" sz="2000" i="1" smtClean="0">
                              <a:latin typeface="Cambria Math" charset="0"/>
                            </a:rPr>
                          </m:ctrlPr>
                        </m:fPr>
                        <m:num>
                          <m:r>
                            <a:rPr lang="en-CA" sz="2000" b="0" i="1" smtClean="0">
                              <a:latin typeface="Cambria Math" charset="0"/>
                            </a:rPr>
                            <m:t>−14</m:t>
                          </m:r>
                          <m:r>
                            <a:rPr lang="en-CA" sz="2000" b="0" i="1" smtClean="0">
                              <a:latin typeface="Cambria Math" charset="0"/>
                            </a:rPr>
                            <m:t>𝑥</m:t>
                          </m:r>
                        </m:num>
                        <m:den>
                          <m:r>
                            <a:rPr lang="en-CA" sz="2000" b="0" i="1" smtClean="0">
                              <a:latin typeface="Cambria Math" charset="0"/>
                            </a:rPr>
                            <m:t>−14</m:t>
                          </m:r>
                        </m:den>
                      </m:f>
                      <m:r>
                        <a:rPr lang="en-CA" sz="2000" b="0" i="1" smtClean="0">
                          <a:latin typeface="Cambria Math" charset="0"/>
                        </a:rPr>
                        <m:t>=</m:t>
                      </m:r>
                      <m:f>
                        <m:fPr>
                          <m:ctrlPr>
                            <a:rPr lang="bg-BG" sz="2000" b="0" i="1" smtClean="0">
                              <a:latin typeface="Cambria Math" charset="0"/>
                            </a:rPr>
                          </m:ctrlPr>
                        </m:fPr>
                        <m:num>
                          <m:r>
                            <a:rPr lang="en-CA" sz="2000" b="0" i="1" smtClean="0">
                              <a:latin typeface="Cambria Math" charset="0"/>
                            </a:rPr>
                            <m:t>−4</m:t>
                          </m:r>
                        </m:num>
                        <m:den>
                          <m:r>
                            <a:rPr lang="en-CA" sz="2000" b="0" i="1" smtClean="0">
                              <a:latin typeface="Cambria Math" charset="0"/>
                            </a:rPr>
                            <m:t>−14</m:t>
                          </m:r>
                        </m:den>
                      </m:f>
                    </m:oMath>
                  </m:oMathPara>
                </a14:m>
                <a:endParaRPr lang="en-CA" sz="2400" b="0" dirty="0" smtClean="0"/>
              </a:p>
              <a:p>
                <a:pPr>
                  <a:spcAft>
                    <a:spcPts val="600"/>
                  </a:spcAft>
                </a:pPr>
                <a14:m>
                  <m:oMathPara xmlns:m="http://schemas.openxmlformats.org/officeDocument/2006/math">
                    <m:oMathParaPr>
                      <m:jc m:val="centerGroup"/>
                    </m:oMathParaPr>
                    <m:oMath xmlns:m="http://schemas.openxmlformats.org/officeDocument/2006/math">
                      <m:r>
                        <a:rPr lang="en-CA" sz="2400" b="1" i="1" smtClean="0">
                          <a:latin typeface="Cambria Math" charset="0"/>
                        </a:rPr>
                        <m:t>𝒙</m:t>
                      </m:r>
                      <m:r>
                        <a:rPr lang="en-CA" sz="2400" b="1" i="1" smtClean="0">
                          <a:latin typeface="Cambria Math" charset="0"/>
                        </a:rPr>
                        <m:t>=</m:t>
                      </m:r>
                      <m:f>
                        <m:fPr>
                          <m:ctrlPr>
                            <a:rPr lang="bg-BG" sz="2400" b="1" i="1" smtClean="0">
                              <a:latin typeface="Cambria Math" charset="0"/>
                            </a:rPr>
                          </m:ctrlPr>
                        </m:fPr>
                        <m:num>
                          <m:r>
                            <a:rPr lang="en-CA" sz="2400" b="1" i="1" smtClean="0">
                              <a:latin typeface="Cambria Math" charset="0"/>
                            </a:rPr>
                            <m:t>𝟐</m:t>
                          </m:r>
                        </m:num>
                        <m:den>
                          <m:r>
                            <a:rPr lang="en-CA" sz="2400" b="1" i="1" smtClean="0">
                              <a:latin typeface="Cambria Math" charset="0"/>
                            </a:rPr>
                            <m:t>𝟕</m:t>
                          </m:r>
                        </m:den>
                      </m:f>
                      <m:r>
                        <a:rPr lang="en-CA" sz="2400" b="1" i="1" smtClean="0">
                          <a:latin typeface="Cambria Math" charset="0"/>
                        </a:rPr>
                        <m:t> </m:t>
                      </m:r>
                      <m:r>
                        <a:rPr lang="en-CA" sz="2400" b="1" i="1" smtClean="0">
                          <a:latin typeface="Cambria Math" charset="0"/>
                        </a:rPr>
                        <m:t>𝒐𝒓</m:t>
                      </m:r>
                      <m:r>
                        <a:rPr lang="en-CA" sz="2400" b="1" i="1" smtClean="0">
                          <a:latin typeface="Cambria Math" charset="0"/>
                        </a:rPr>
                        <m:t> </m:t>
                      </m:r>
                      <m:r>
                        <a:rPr lang="en-CA" sz="2400" b="1" i="1" smtClean="0">
                          <a:latin typeface="Cambria Math" charset="0"/>
                        </a:rPr>
                        <m:t>𝟎</m:t>
                      </m:r>
                      <m:r>
                        <a:rPr lang="en-CA" sz="2400" b="1" i="1" smtClean="0">
                          <a:latin typeface="Cambria Math" charset="0"/>
                        </a:rPr>
                        <m:t>.</m:t>
                      </m:r>
                      <m:r>
                        <a:rPr lang="en-CA" sz="2400" b="1" i="1" smtClean="0">
                          <a:latin typeface="Cambria Math" charset="0"/>
                        </a:rPr>
                        <m:t>𝟐𝟗</m:t>
                      </m:r>
                    </m:oMath>
                  </m:oMathPara>
                </a14:m>
                <a:endParaRPr lang="en-US" sz="2400" b="1" dirty="0"/>
              </a:p>
            </p:txBody>
          </p:sp>
        </mc:Choice>
        <mc:Fallback xmlns="">
          <p:sp>
            <p:nvSpPr>
              <p:cNvPr id="6" name="TextBox 5"/>
              <p:cNvSpPr txBox="1">
                <a:spLocks noRot="1" noChangeAspect="1" noMove="1" noResize="1" noEditPoints="1" noAdjustHandles="1" noChangeArrowheads="1" noChangeShapeType="1" noTextEdit="1"/>
              </p:cNvSpPr>
              <p:nvPr/>
            </p:nvSpPr>
            <p:spPr>
              <a:xfrm>
                <a:off x="7171039" y="2707827"/>
                <a:ext cx="3472249" cy="3734997"/>
              </a:xfrm>
              <a:prstGeom prst="rect">
                <a:avLst/>
              </a:prstGeom>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877560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4</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3"/>
              </p:nvPr>
            </p:nvSpPr>
            <p:spPr>
              <a:xfrm>
                <a:off x="913774" y="1782476"/>
                <a:ext cx="10363826" cy="1648854"/>
              </a:xfrm>
            </p:spPr>
            <p:txBody>
              <a:bodyPr/>
              <a:lstStyle/>
              <a:p>
                <a:r>
                  <a:rPr lang="en-US" dirty="0" smtClean="0"/>
                  <a:t>This equation has one or more sets of brackets.  Use the number on the outside of the brackets and multiply it by everything inside the brackets.  Then proceed to solve like type 3 or type 2.</a:t>
                </a:r>
              </a:p>
              <a:p>
                <a:pPr marL="0" indent="0">
                  <a:buNone/>
                </a:pPr>
                <a14:m>
                  <m:oMathPara xmlns:m="http://schemas.openxmlformats.org/officeDocument/2006/math">
                    <m:oMathParaPr>
                      <m:jc m:val="centerGroup"/>
                    </m:oMathParaPr>
                    <m:oMath xmlns:m="http://schemas.openxmlformats.org/officeDocument/2006/math">
                      <m:r>
                        <a:rPr lang="en-CA" b="0" i="1" smtClean="0">
                          <a:latin typeface="Cambria Math" charset="0"/>
                        </a:rPr>
                        <m:t>4</m:t>
                      </m:r>
                      <m:d>
                        <m:dPr>
                          <m:ctrlPr>
                            <a:rPr lang="en-CA" b="0" i="1" smtClean="0">
                              <a:latin typeface="Cambria Math" charset="0"/>
                            </a:rPr>
                          </m:ctrlPr>
                        </m:dPr>
                        <m:e>
                          <m:r>
                            <a:rPr lang="en-CA" b="0" i="1" smtClean="0">
                              <a:latin typeface="Cambria Math" charset="0"/>
                            </a:rPr>
                            <m:t>2</m:t>
                          </m:r>
                          <m:r>
                            <a:rPr lang="en-CA" b="0" i="1" smtClean="0">
                              <a:latin typeface="Cambria Math" charset="0"/>
                            </a:rPr>
                            <m:t>𝑥</m:t>
                          </m:r>
                          <m:r>
                            <a:rPr lang="en-CA" b="0" i="1" smtClean="0">
                              <a:latin typeface="Cambria Math" charset="0"/>
                            </a:rPr>
                            <m:t>−7</m:t>
                          </m:r>
                        </m:e>
                      </m:d>
                      <m:r>
                        <a:rPr lang="en-CA" b="0" i="1" smtClean="0">
                          <a:latin typeface="Cambria Math" charset="0"/>
                        </a:rPr>
                        <m:t>=3(5</m:t>
                      </m:r>
                      <m:r>
                        <a:rPr lang="en-CA" b="0" i="1" smtClean="0">
                          <a:latin typeface="Cambria Math" charset="0"/>
                        </a:rPr>
                        <m:t>𝑥</m:t>
                      </m:r>
                      <m:r>
                        <a:rPr lang="en-CA" b="0" i="1" smtClean="0">
                          <a:latin typeface="Cambria Math" charset="0"/>
                        </a:rPr>
                        <m:t>+8)</m:t>
                      </m:r>
                    </m:oMath>
                  </m:oMathPara>
                </a14:m>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sz="quarter" idx="13"/>
              </p:nvPr>
            </p:nvSpPr>
            <p:spPr>
              <a:xfrm>
                <a:off x="913774" y="1782476"/>
                <a:ext cx="10363826" cy="1648854"/>
              </a:xfrm>
              <a:blipFill rotWithShape="0">
                <a:blip r:embed="rId2"/>
                <a:stretch>
                  <a:fillRect l="-529" r="-35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p:cNvSpPr txBox="1"/>
              <p:nvPr/>
            </p:nvSpPr>
            <p:spPr>
              <a:xfrm>
                <a:off x="3927076" y="3431330"/>
                <a:ext cx="4337222" cy="2556341"/>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CA" b="0" i="1" smtClean="0">
                          <a:latin typeface="Cambria Math" charset="0"/>
                        </a:rPr>
                        <m:t>4</m:t>
                      </m:r>
                      <m:d>
                        <m:dPr>
                          <m:ctrlPr>
                            <a:rPr lang="en-CA" b="0" i="1" smtClean="0">
                              <a:latin typeface="Cambria Math" charset="0"/>
                            </a:rPr>
                          </m:ctrlPr>
                        </m:dPr>
                        <m:e>
                          <m:r>
                            <a:rPr lang="en-CA" b="0" i="1" smtClean="0">
                              <a:latin typeface="Cambria Math" charset="0"/>
                            </a:rPr>
                            <m:t>2</m:t>
                          </m:r>
                          <m:r>
                            <a:rPr lang="en-CA" b="0" i="1" smtClean="0">
                              <a:latin typeface="Cambria Math" charset="0"/>
                            </a:rPr>
                            <m:t>𝑥</m:t>
                          </m:r>
                        </m:e>
                      </m:d>
                      <m:r>
                        <a:rPr lang="en-CA" b="0" i="1" smtClean="0">
                          <a:latin typeface="Cambria Math" charset="0"/>
                        </a:rPr>
                        <m:t>−4</m:t>
                      </m:r>
                      <m:d>
                        <m:dPr>
                          <m:ctrlPr>
                            <a:rPr lang="en-CA" b="0" i="1" smtClean="0">
                              <a:latin typeface="Cambria Math" charset="0"/>
                            </a:rPr>
                          </m:ctrlPr>
                        </m:dPr>
                        <m:e>
                          <m:r>
                            <a:rPr lang="en-CA" b="0" i="1" smtClean="0">
                              <a:latin typeface="Cambria Math" charset="0"/>
                            </a:rPr>
                            <m:t>7</m:t>
                          </m:r>
                        </m:e>
                      </m:d>
                      <m:r>
                        <a:rPr lang="en-CA" b="0" i="1" smtClean="0">
                          <a:latin typeface="Cambria Math" charset="0"/>
                        </a:rPr>
                        <m:t>=3</m:t>
                      </m:r>
                      <m:d>
                        <m:dPr>
                          <m:ctrlPr>
                            <a:rPr lang="en-CA" b="0" i="1" smtClean="0">
                              <a:latin typeface="Cambria Math" charset="0"/>
                            </a:rPr>
                          </m:ctrlPr>
                        </m:dPr>
                        <m:e>
                          <m:r>
                            <a:rPr lang="en-CA" b="0" i="1" smtClean="0">
                              <a:latin typeface="Cambria Math" charset="0"/>
                            </a:rPr>
                            <m:t>5</m:t>
                          </m:r>
                          <m:r>
                            <a:rPr lang="en-CA" b="0" i="1" smtClean="0">
                              <a:latin typeface="Cambria Math" charset="0"/>
                            </a:rPr>
                            <m:t>𝑥</m:t>
                          </m:r>
                        </m:e>
                      </m:d>
                      <m:r>
                        <a:rPr lang="en-CA" b="0" i="1" smtClean="0">
                          <a:latin typeface="Cambria Math" charset="0"/>
                        </a:rPr>
                        <m:t>+3(8)</m:t>
                      </m:r>
                    </m:oMath>
                  </m:oMathPara>
                </a14:m>
                <a:endParaRPr lang="en-US" dirty="0" smtClean="0"/>
              </a:p>
              <a:p>
                <a14:m>
                  <m:oMathPara xmlns:m="http://schemas.openxmlformats.org/officeDocument/2006/math">
                    <m:oMathParaPr>
                      <m:jc m:val="centerGroup"/>
                    </m:oMathParaPr>
                    <m:oMath xmlns:m="http://schemas.openxmlformats.org/officeDocument/2006/math">
                      <m:r>
                        <a:rPr lang="en-CA" b="0" i="1" smtClean="0">
                          <a:latin typeface="Cambria Math" charset="0"/>
                        </a:rPr>
                        <m:t>8</m:t>
                      </m:r>
                      <m:r>
                        <a:rPr lang="en-CA" b="0" i="1" smtClean="0">
                          <a:latin typeface="Cambria Math" charset="0"/>
                        </a:rPr>
                        <m:t>𝑥</m:t>
                      </m:r>
                      <m:r>
                        <a:rPr lang="en-CA" b="0" i="1" smtClean="0">
                          <a:latin typeface="Cambria Math" charset="0"/>
                        </a:rPr>
                        <m:t>−28=15</m:t>
                      </m:r>
                      <m:r>
                        <a:rPr lang="en-CA" b="0" i="1" smtClean="0">
                          <a:latin typeface="Cambria Math" charset="0"/>
                        </a:rPr>
                        <m:t>𝑥</m:t>
                      </m:r>
                      <m:r>
                        <a:rPr lang="en-CA" b="0" i="1" smtClean="0">
                          <a:latin typeface="Cambria Math" charset="0"/>
                        </a:rPr>
                        <m:t>+24</m:t>
                      </m:r>
                    </m:oMath>
                  </m:oMathPara>
                </a14:m>
                <a:endParaRPr lang="en-CA" b="0" dirty="0" smtClean="0"/>
              </a:p>
              <a:p>
                <a:r>
                  <a:rPr lang="en-CA" b="0" dirty="0" smtClean="0"/>
                  <a:t>   			 </a:t>
                </a:r>
                <a14:m>
                  <m:oMath xmlns:m="http://schemas.openxmlformats.org/officeDocument/2006/math">
                    <m:r>
                      <a:rPr lang="en-CA" b="0" i="1" smtClean="0">
                        <a:latin typeface="Cambria Math" charset="0"/>
                      </a:rPr>
                      <m:t>+28              +28</m:t>
                    </m:r>
                  </m:oMath>
                </a14:m>
                <a:endParaRPr lang="en-US" dirty="0" smtClean="0"/>
              </a:p>
              <a:p>
                <a:r>
                  <a:rPr lang="en-CA" b="0" dirty="0" smtClean="0"/>
                  <a:t>                          </a:t>
                </a:r>
                <a14:m>
                  <m:oMath xmlns:m="http://schemas.openxmlformats.org/officeDocument/2006/math">
                    <m:r>
                      <a:rPr lang="en-CA" b="0" i="1" smtClean="0">
                        <a:latin typeface="Cambria Math" charset="0"/>
                      </a:rPr>
                      <m:t>8</m:t>
                    </m:r>
                    <m:r>
                      <a:rPr lang="en-CA" b="0" i="1" smtClean="0">
                        <a:latin typeface="Cambria Math" charset="0"/>
                      </a:rPr>
                      <m:t>𝑥</m:t>
                    </m:r>
                    <m:r>
                      <a:rPr lang="en-CA" b="0" i="1" smtClean="0">
                        <a:latin typeface="Cambria Math" charset="0"/>
                      </a:rPr>
                      <m:t>=15</m:t>
                    </m:r>
                    <m:r>
                      <a:rPr lang="en-CA" b="0" i="1" smtClean="0">
                        <a:latin typeface="Cambria Math" charset="0"/>
                      </a:rPr>
                      <m:t>𝑥</m:t>
                    </m:r>
                    <m:r>
                      <a:rPr lang="en-CA" b="0" i="1" smtClean="0">
                        <a:latin typeface="Cambria Math" charset="0"/>
                      </a:rPr>
                      <m:t>+52</m:t>
                    </m:r>
                  </m:oMath>
                </a14:m>
                <a:endParaRPr lang="en-CA" b="0" dirty="0" smtClean="0"/>
              </a:p>
              <a:p>
                <a14:m>
                  <m:oMathPara xmlns:m="http://schemas.openxmlformats.org/officeDocument/2006/math">
                    <m:oMathParaPr>
                      <m:jc m:val="centerGroup"/>
                    </m:oMathParaPr>
                    <m:oMath xmlns:m="http://schemas.openxmlformats.org/officeDocument/2006/math">
                      <m:r>
                        <a:rPr lang="en-CA" b="0" i="1" smtClean="0">
                          <a:latin typeface="Cambria Math" charset="0"/>
                        </a:rPr>
                        <m:t>−15</m:t>
                      </m:r>
                      <m:r>
                        <a:rPr lang="en-CA" b="0" i="1" smtClean="0">
                          <a:latin typeface="Cambria Math" charset="0"/>
                        </a:rPr>
                        <m:t>𝑥</m:t>
                      </m:r>
                      <m:r>
                        <a:rPr lang="en-CA" b="0" i="1" smtClean="0">
                          <a:latin typeface="Cambria Math" charset="0"/>
                        </a:rPr>
                        <m:t>   −15</m:t>
                      </m:r>
                      <m:r>
                        <a:rPr lang="en-CA" b="0" i="1" smtClean="0">
                          <a:latin typeface="Cambria Math" charset="0"/>
                        </a:rPr>
                        <m:t>𝑥</m:t>
                      </m:r>
                    </m:oMath>
                  </m:oMathPara>
                </a14:m>
                <a:endParaRPr lang="en-US" dirty="0" smtClean="0"/>
              </a:p>
              <a:p>
                <a14:m>
                  <m:oMathPara xmlns:m="http://schemas.openxmlformats.org/officeDocument/2006/math">
                    <m:oMathParaPr>
                      <m:jc m:val="centerGroup"/>
                    </m:oMathParaPr>
                    <m:oMath xmlns:m="http://schemas.openxmlformats.org/officeDocument/2006/math">
                      <m:r>
                        <a:rPr lang="en-CA" b="0" i="1" smtClean="0">
                          <a:latin typeface="Cambria Math" charset="0"/>
                        </a:rPr>
                        <m:t>−7</m:t>
                      </m:r>
                      <m:r>
                        <a:rPr lang="en-CA" b="0" i="1" smtClean="0">
                          <a:latin typeface="Cambria Math" charset="0"/>
                        </a:rPr>
                        <m:t>𝑥</m:t>
                      </m:r>
                      <m:r>
                        <a:rPr lang="en-CA" b="0" i="1" smtClean="0">
                          <a:latin typeface="Cambria Math" charset="0"/>
                        </a:rPr>
                        <m:t>=52</m:t>
                      </m:r>
                    </m:oMath>
                  </m:oMathPara>
                </a14:m>
                <a:endParaRPr lang="en-US" dirty="0" smtClean="0"/>
              </a:p>
              <a:p>
                <a14:m>
                  <m:oMathPara xmlns:m="http://schemas.openxmlformats.org/officeDocument/2006/math">
                    <m:oMathParaPr>
                      <m:jc m:val="centerGroup"/>
                    </m:oMathParaPr>
                    <m:oMath xmlns:m="http://schemas.openxmlformats.org/officeDocument/2006/math">
                      <m:f>
                        <m:fPr>
                          <m:ctrlPr>
                            <a:rPr lang="bg-BG" i="1" smtClean="0">
                              <a:latin typeface="Cambria Math" charset="0"/>
                            </a:rPr>
                          </m:ctrlPr>
                        </m:fPr>
                        <m:num>
                          <m:r>
                            <a:rPr lang="en-CA" b="0" i="1" smtClean="0">
                              <a:latin typeface="Cambria Math" charset="0"/>
                            </a:rPr>
                            <m:t>−7</m:t>
                          </m:r>
                          <m:r>
                            <a:rPr lang="en-CA" b="0" i="1" smtClean="0">
                              <a:latin typeface="Cambria Math" charset="0"/>
                            </a:rPr>
                            <m:t>𝑥</m:t>
                          </m:r>
                        </m:num>
                        <m:den>
                          <m:r>
                            <a:rPr lang="en-CA" b="0" i="1" smtClean="0">
                              <a:latin typeface="Cambria Math" charset="0"/>
                            </a:rPr>
                            <m:t>−7</m:t>
                          </m:r>
                        </m:den>
                      </m:f>
                      <m:r>
                        <a:rPr lang="en-CA" b="0" i="1" smtClean="0">
                          <a:latin typeface="Cambria Math" charset="0"/>
                        </a:rPr>
                        <m:t>=</m:t>
                      </m:r>
                      <m:f>
                        <m:fPr>
                          <m:ctrlPr>
                            <a:rPr lang="bg-BG" b="0" i="1" smtClean="0">
                              <a:latin typeface="Cambria Math" charset="0"/>
                            </a:rPr>
                          </m:ctrlPr>
                        </m:fPr>
                        <m:num>
                          <m:r>
                            <a:rPr lang="en-CA" b="0" i="1" smtClean="0">
                              <a:latin typeface="Cambria Math" charset="0"/>
                            </a:rPr>
                            <m:t>52</m:t>
                          </m:r>
                        </m:num>
                        <m:den>
                          <m:r>
                            <a:rPr lang="en-CA" b="0" i="1" smtClean="0">
                              <a:latin typeface="Cambria Math" charset="0"/>
                            </a:rPr>
                            <m:t>−7</m:t>
                          </m:r>
                        </m:den>
                      </m:f>
                    </m:oMath>
                  </m:oMathPara>
                </a14:m>
                <a:endParaRPr lang="en-US" dirty="0" smtClean="0"/>
              </a:p>
              <a:p>
                <a:r>
                  <a:rPr lang="en-CA" b="0" dirty="0" smtClean="0"/>
                  <a:t>                             </a:t>
                </a:r>
                <a14:m>
                  <m:oMath xmlns:m="http://schemas.openxmlformats.org/officeDocument/2006/math">
                    <m:r>
                      <a:rPr lang="en-CA" b="0" i="1" smtClean="0">
                        <a:latin typeface="Cambria Math" charset="0"/>
                      </a:rPr>
                      <m:t>𝑥</m:t>
                    </m:r>
                    <m:r>
                      <a:rPr lang="en-CA" b="0" i="1" smtClean="0">
                        <a:latin typeface="Cambria Math" charset="0"/>
                      </a:rPr>
                      <m:t>=−7.43</m:t>
                    </m:r>
                  </m:oMath>
                </a14:m>
                <a:endParaRPr lang="en-US" dirty="0"/>
              </a:p>
            </p:txBody>
          </p:sp>
        </mc:Choice>
        <mc:Fallback>
          <p:sp>
            <p:nvSpPr>
              <p:cNvPr id="4" name="TextBox 3"/>
              <p:cNvSpPr txBox="1">
                <a:spLocks noRot="1" noChangeAspect="1" noMove="1" noResize="1" noEditPoints="1" noAdjustHandles="1" noChangeArrowheads="1" noChangeShapeType="1" noTextEdit="1"/>
              </p:cNvSpPr>
              <p:nvPr/>
            </p:nvSpPr>
            <p:spPr>
              <a:xfrm>
                <a:off x="3927076" y="3431330"/>
                <a:ext cx="4337222" cy="2556341"/>
              </a:xfrm>
              <a:prstGeom prst="rect">
                <a:avLst/>
              </a:prstGeom>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06159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5</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3"/>
              </p:nvPr>
            </p:nvSpPr>
            <p:spPr>
              <a:xfrm>
                <a:off x="913775" y="1797467"/>
                <a:ext cx="10363826" cy="2414770"/>
              </a:xfrm>
            </p:spPr>
            <p:txBody>
              <a:bodyPr/>
              <a:lstStyle/>
              <a:p>
                <a:r>
                  <a:rPr lang="en-US" dirty="0" smtClean="0"/>
                  <a:t>This is make up of two fractions.  We first cross multiply (multiply the denominator of the left by the numerator of the right, and vice versa).  We place one result on the right of the equal sign and the other on the left.  We then proceed to solve it like a type 2 or 3.  </a:t>
                </a:r>
              </a:p>
              <a:p>
                <a:pPr marL="0" indent="0">
                  <a:buNone/>
                </a:pPr>
                <a14:m>
                  <m:oMathPara xmlns:m="http://schemas.openxmlformats.org/officeDocument/2006/math">
                    <m:oMathParaPr>
                      <m:jc m:val="centerGroup"/>
                    </m:oMathParaPr>
                    <m:oMath xmlns:m="http://schemas.openxmlformats.org/officeDocument/2006/math">
                      <m:f>
                        <m:fPr>
                          <m:ctrlPr>
                            <a:rPr lang="bg-BG" i="1" smtClean="0">
                              <a:latin typeface="Cambria Math" charset="0"/>
                            </a:rPr>
                          </m:ctrlPr>
                        </m:fPr>
                        <m:num>
                          <m:r>
                            <a:rPr lang="en-CA" b="0" i="1" smtClean="0">
                              <a:latin typeface="Cambria Math" charset="0"/>
                            </a:rPr>
                            <m:t>3</m:t>
                          </m:r>
                          <m:r>
                            <a:rPr lang="en-CA" b="0" i="1" smtClean="0">
                              <a:latin typeface="Cambria Math" charset="0"/>
                            </a:rPr>
                            <m:t>𝑥</m:t>
                          </m:r>
                          <m:r>
                            <a:rPr lang="en-CA" b="0" i="1" smtClean="0">
                              <a:latin typeface="Cambria Math" charset="0"/>
                            </a:rPr>
                            <m:t>+6</m:t>
                          </m:r>
                        </m:num>
                        <m:den>
                          <m:r>
                            <a:rPr lang="en-CA" b="0" i="1" smtClean="0">
                              <a:latin typeface="Cambria Math" charset="0"/>
                            </a:rPr>
                            <m:t>4</m:t>
                          </m:r>
                        </m:den>
                      </m:f>
                      <m:r>
                        <a:rPr lang="en-CA" b="0" i="1" smtClean="0">
                          <a:latin typeface="Cambria Math" charset="0"/>
                        </a:rPr>
                        <m:t>=</m:t>
                      </m:r>
                      <m:f>
                        <m:fPr>
                          <m:ctrlPr>
                            <a:rPr lang="bg-BG" b="0" i="1" smtClean="0">
                              <a:latin typeface="Cambria Math" charset="0"/>
                            </a:rPr>
                          </m:ctrlPr>
                        </m:fPr>
                        <m:num>
                          <m:r>
                            <a:rPr lang="en-CA" b="0" i="1" smtClean="0">
                              <a:latin typeface="Cambria Math" charset="0"/>
                            </a:rPr>
                            <m:t>5</m:t>
                          </m:r>
                          <m:r>
                            <a:rPr lang="en-CA" b="0" i="1" smtClean="0">
                              <a:latin typeface="Cambria Math" charset="0"/>
                            </a:rPr>
                            <m:t>𝑥</m:t>
                          </m:r>
                          <m:r>
                            <a:rPr lang="en-CA" b="0" i="1" smtClean="0">
                              <a:latin typeface="Cambria Math" charset="0"/>
                            </a:rPr>
                            <m:t>−7</m:t>
                          </m:r>
                        </m:num>
                        <m:den>
                          <m:r>
                            <a:rPr lang="en-CA" b="0" i="1" smtClean="0">
                              <a:latin typeface="Cambria Math" charset="0"/>
                            </a:rPr>
                            <m:t>2</m:t>
                          </m:r>
                        </m:den>
                      </m:f>
                    </m:oMath>
                  </m:oMathPara>
                </a14:m>
                <a:endParaRPr lang="en-CA" b="0" dirty="0" smtClean="0"/>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sz="quarter" idx="13"/>
              </p:nvPr>
            </p:nvSpPr>
            <p:spPr>
              <a:xfrm>
                <a:off x="913775" y="1797467"/>
                <a:ext cx="10363826" cy="2414770"/>
              </a:xfrm>
              <a:blipFill rotWithShape="0">
                <a:blip r:embed="rId2"/>
                <a:stretch>
                  <a:fillRect l="-529" r="-41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p:cNvSpPr txBox="1"/>
              <p:nvPr/>
            </p:nvSpPr>
            <p:spPr>
              <a:xfrm>
                <a:off x="3374973" y="4002375"/>
                <a:ext cx="5441429" cy="2549929"/>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CA" b="0" i="1" smtClean="0">
                          <a:latin typeface="Cambria Math" charset="0"/>
                        </a:rPr>
                        <m:t>4</m:t>
                      </m:r>
                      <m:d>
                        <m:dPr>
                          <m:ctrlPr>
                            <a:rPr lang="en-CA" b="0" i="1" smtClean="0">
                              <a:latin typeface="Cambria Math" charset="0"/>
                            </a:rPr>
                          </m:ctrlPr>
                        </m:dPr>
                        <m:e>
                          <m:r>
                            <a:rPr lang="en-CA" b="0" i="1" smtClean="0">
                              <a:latin typeface="Cambria Math" charset="0"/>
                            </a:rPr>
                            <m:t>5</m:t>
                          </m:r>
                          <m:r>
                            <a:rPr lang="en-CA" b="0" i="1" smtClean="0">
                              <a:latin typeface="Cambria Math" charset="0"/>
                            </a:rPr>
                            <m:t>𝑥</m:t>
                          </m:r>
                          <m:r>
                            <a:rPr lang="en-CA" b="0" i="1" smtClean="0">
                              <a:latin typeface="Cambria Math" charset="0"/>
                            </a:rPr>
                            <m:t>−7</m:t>
                          </m:r>
                        </m:e>
                      </m:d>
                      <m:r>
                        <a:rPr lang="en-CA" b="0" i="1" smtClean="0">
                          <a:latin typeface="Cambria Math" charset="0"/>
                        </a:rPr>
                        <m:t>=2</m:t>
                      </m:r>
                      <m:d>
                        <m:dPr>
                          <m:ctrlPr>
                            <a:rPr lang="en-CA" b="0" i="1" smtClean="0">
                              <a:latin typeface="Cambria Math" charset="0"/>
                            </a:rPr>
                          </m:ctrlPr>
                        </m:dPr>
                        <m:e>
                          <m:r>
                            <a:rPr lang="en-CA" b="0" i="1" smtClean="0">
                              <a:latin typeface="Cambria Math" charset="0"/>
                            </a:rPr>
                            <m:t>3</m:t>
                          </m:r>
                          <m:r>
                            <a:rPr lang="en-CA" b="0" i="1" smtClean="0">
                              <a:latin typeface="Cambria Math" charset="0"/>
                            </a:rPr>
                            <m:t>𝑥</m:t>
                          </m:r>
                          <m:r>
                            <a:rPr lang="en-CA" b="0" i="1" smtClean="0">
                              <a:latin typeface="Cambria Math" charset="0"/>
                            </a:rPr>
                            <m:t>+6</m:t>
                          </m:r>
                        </m:e>
                      </m:d>
                    </m:oMath>
                  </m:oMathPara>
                </a14:m>
                <a:endParaRPr lang="en-CA" b="0" dirty="0" smtClean="0"/>
              </a:p>
              <a:p>
                <a14:m>
                  <m:oMathPara xmlns:m="http://schemas.openxmlformats.org/officeDocument/2006/math">
                    <m:oMathParaPr>
                      <m:jc m:val="centerGroup"/>
                    </m:oMathParaPr>
                    <m:oMath xmlns:m="http://schemas.openxmlformats.org/officeDocument/2006/math">
                      <m:r>
                        <a:rPr lang="en-CA" b="0" i="1" smtClean="0">
                          <a:latin typeface="Cambria Math" charset="0"/>
                        </a:rPr>
                        <m:t>20</m:t>
                      </m:r>
                      <m:r>
                        <a:rPr lang="en-CA" b="0" i="1" smtClean="0">
                          <a:latin typeface="Cambria Math" charset="0"/>
                        </a:rPr>
                        <m:t>𝑥</m:t>
                      </m:r>
                      <m:r>
                        <a:rPr lang="en-CA" b="0" i="1" smtClean="0">
                          <a:latin typeface="Cambria Math" charset="0"/>
                        </a:rPr>
                        <m:t>−28=6</m:t>
                      </m:r>
                      <m:r>
                        <a:rPr lang="en-CA" b="0" i="1" smtClean="0">
                          <a:latin typeface="Cambria Math" charset="0"/>
                        </a:rPr>
                        <m:t>𝑥</m:t>
                      </m:r>
                      <m:r>
                        <a:rPr lang="en-CA" b="0" i="1" smtClean="0">
                          <a:latin typeface="Cambria Math" charset="0"/>
                        </a:rPr>
                        <m:t>+12</m:t>
                      </m:r>
                    </m:oMath>
                  </m:oMathPara>
                </a14:m>
                <a:endParaRPr lang="en-CA" b="0" dirty="0" smtClean="0"/>
              </a:p>
              <a:p>
                <a14:m>
                  <m:oMathPara xmlns:m="http://schemas.openxmlformats.org/officeDocument/2006/math">
                    <m:oMathParaPr>
                      <m:jc m:val="centerGroup"/>
                    </m:oMathParaPr>
                    <m:oMath xmlns:m="http://schemas.openxmlformats.org/officeDocument/2006/math">
                      <m:r>
                        <a:rPr lang="en-CA" b="0" i="1" smtClean="0">
                          <a:latin typeface="Cambria Math" charset="0"/>
                        </a:rPr>
                        <m:t>         +28           +28</m:t>
                      </m:r>
                    </m:oMath>
                  </m:oMathPara>
                </a14:m>
                <a:endParaRPr lang="en-US" dirty="0" smtClean="0"/>
              </a:p>
              <a:p>
                <a14:m>
                  <m:oMathPara xmlns:m="http://schemas.openxmlformats.org/officeDocument/2006/math">
                    <m:oMathParaPr>
                      <m:jc m:val="centerGroup"/>
                    </m:oMathParaPr>
                    <m:oMath xmlns:m="http://schemas.openxmlformats.org/officeDocument/2006/math">
                      <m:r>
                        <a:rPr lang="en-CA" b="0" i="1" smtClean="0">
                          <a:latin typeface="Cambria Math" charset="0"/>
                        </a:rPr>
                        <m:t>           20</m:t>
                      </m:r>
                      <m:r>
                        <a:rPr lang="en-CA" b="0" i="1" smtClean="0">
                          <a:latin typeface="Cambria Math" charset="0"/>
                        </a:rPr>
                        <m:t>𝑥</m:t>
                      </m:r>
                      <m:r>
                        <a:rPr lang="en-CA" b="0" i="1" smtClean="0">
                          <a:latin typeface="Cambria Math" charset="0"/>
                        </a:rPr>
                        <m:t>=6</m:t>
                      </m:r>
                      <m:r>
                        <a:rPr lang="en-CA" b="0" i="1" smtClean="0">
                          <a:latin typeface="Cambria Math" charset="0"/>
                        </a:rPr>
                        <m:t>𝑥</m:t>
                      </m:r>
                      <m:r>
                        <a:rPr lang="en-CA" b="0" i="1" smtClean="0">
                          <a:latin typeface="Cambria Math" charset="0"/>
                        </a:rPr>
                        <m:t>+40</m:t>
                      </m:r>
                    </m:oMath>
                  </m:oMathPara>
                </a14:m>
                <a:endParaRPr lang="en-US" dirty="0" smtClean="0"/>
              </a:p>
              <a:p>
                <a14:m>
                  <m:oMathPara xmlns:m="http://schemas.openxmlformats.org/officeDocument/2006/math">
                    <m:oMathParaPr>
                      <m:jc m:val="centerGroup"/>
                    </m:oMathParaPr>
                    <m:oMath xmlns:m="http://schemas.openxmlformats.org/officeDocument/2006/math">
                      <m:r>
                        <a:rPr lang="en-CA" b="0" i="1" smtClean="0">
                          <a:latin typeface="Cambria Math" charset="0"/>
                        </a:rPr>
                        <m:t>−6</m:t>
                      </m:r>
                      <m:r>
                        <a:rPr lang="en-CA" b="0" i="1" smtClean="0">
                          <a:latin typeface="Cambria Math" charset="0"/>
                        </a:rPr>
                        <m:t>𝑥</m:t>
                      </m:r>
                      <m:r>
                        <a:rPr lang="en-CA" b="0" i="1" smtClean="0">
                          <a:latin typeface="Cambria Math" charset="0"/>
                        </a:rPr>
                        <m:t>    −6</m:t>
                      </m:r>
                      <m:r>
                        <a:rPr lang="en-CA" b="0" i="1" smtClean="0">
                          <a:latin typeface="Cambria Math" charset="0"/>
                        </a:rPr>
                        <m:t>𝑥</m:t>
                      </m:r>
                    </m:oMath>
                  </m:oMathPara>
                </a14:m>
                <a:endParaRPr lang="en-CA" b="0" dirty="0" smtClean="0"/>
              </a:p>
              <a:p>
                <a14:m>
                  <m:oMathPara xmlns:m="http://schemas.openxmlformats.org/officeDocument/2006/math">
                    <m:oMathParaPr>
                      <m:jc m:val="centerGroup"/>
                    </m:oMathParaPr>
                    <m:oMath xmlns:m="http://schemas.openxmlformats.org/officeDocument/2006/math">
                      <m:r>
                        <a:rPr lang="en-CA" b="0" i="1" smtClean="0">
                          <a:latin typeface="Cambria Math" charset="0"/>
                        </a:rPr>
                        <m:t>14</m:t>
                      </m:r>
                      <m:r>
                        <a:rPr lang="en-CA" b="0" i="1" smtClean="0">
                          <a:latin typeface="Cambria Math" charset="0"/>
                        </a:rPr>
                        <m:t>𝑥</m:t>
                      </m:r>
                      <m:r>
                        <a:rPr lang="en-CA" b="0" i="1" smtClean="0">
                          <a:latin typeface="Cambria Math" charset="0"/>
                        </a:rPr>
                        <m:t>=40</m:t>
                      </m:r>
                    </m:oMath>
                  </m:oMathPara>
                </a14:m>
                <a:endParaRPr lang="en-CA" b="0" dirty="0" smtClean="0"/>
              </a:p>
              <a:p>
                <a14:m>
                  <m:oMathPara xmlns:m="http://schemas.openxmlformats.org/officeDocument/2006/math">
                    <m:oMathParaPr>
                      <m:jc m:val="centerGroup"/>
                    </m:oMathParaPr>
                    <m:oMath xmlns:m="http://schemas.openxmlformats.org/officeDocument/2006/math">
                      <m:f>
                        <m:fPr>
                          <m:ctrlPr>
                            <a:rPr lang="bg-BG" i="1" smtClean="0">
                              <a:latin typeface="Cambria Math" charset="0"/>
                            </a:rPr>
                          </m:ctrlPr>
                        </m:fPr>
                        <m:num>
                          <m:r>
                            <a:rPr lang="en-CA" b="0" i="1" smtClean="0">
                              <a:latin typeface="Cambria Math" charset="0"/>
                            </a:rPr>
                            <m:t>14</m:t>
                          </m:r>
                          <m:r>
                            <a:rPr lang="en-CA" b="0" i="1" smtClean="0">
                              <a:latin typeface="Cambria Math" charset="0"/>
                            </a:rPr>
                            <m:t>𝑥</m:t>
                          </m:r>
                        </m:num>
                        <m:den>
                          <m:r>
                            <a:rPr lang="en-CA" b="0" i="1" smtClean="0">
                              <a:latin typeface="Cambria Math" charset="0"/>
                            </a:rPr>
                            <m:t>14</m:t>
                          </m:r>
                        </m:den>
                      </m:f>
                      <m:r>
                        <a:rPr lang="en-CA" b="0" i="1" smtClean="0">
                          <a:latin typeface="Cambria Math" charset="0"/>
                        </a:rPr>
                        <m:t>=</m:t>
                      </m:r>
                      <m:f>
                        <m:fPr>
                          <m:ctrlPr>
                            <a:rPr lang="bg-BG" b="0" i="1" smtClean="0">
                              <a:latin typeface="Cambria Math" charset="0"/>
                            </a:rPr>
                          </m:ctrlPr>
                        </m:fPr>
                        <m:num>
                          <m:r>
                            <a:rPr lang="en-CA" b="0" i="1" smtClean="0">
                              <a:latin typeface="Cambria Math" charset="0"/>
                            </a:rPr>
                            <m:t>40</m:t>
                          </m:r>
                        </m:num>
                        <m:den>
                          <m:r>
                            <a:rPr lang="en-CA" b="0" i="1" smtClean="0">
                              <a:latin typeface="Cambria Math" charset="0"/>
                            </a:rPr>
                            <m:t>14</m:t>
                          </m:r>
                        </m:den>
                      </m:f>
                    </m:oMath>
                  </m:oMathPara>
                </a14:m>
                <a:endParaRPr lang="en-US" dirty="0" smtClean="0"/>
              </a:p>
              <a:p>
                <a14:m>
                  <m:oMathPara xmlns:m="http://schemas.openxmlformats.org/officeDocument/2006/math">
                    <m:oMathParaPr>
                      <m:jc m:val="centerGroup"/>
                    </m:oMathParaPr>
                    <m:oMath xmlns:m="http://schemas.openxmlformats.org/officeDocument/2006/math">
                      <m:r>
                        <a:rPr lang="en-CA" b="0" i="1" smtClean="0">
                          <a:latin typeface="Cambria Math" charset="0"/>
                        </a:rPr>
                        <m:t>        </m:t>
                      </m:r>
                      <m:r>
                        <a:rPr lang="en-CA" b="0" i="1" smtClean="0">
                          <a:latin typeface="Cambria Math" charset="0"/>
                        </a:rPr>
                        <m:t>𝑥</m:t>
                      </m:r>
                      <m:r>
                        <a:rPr lang="en-CA" b="0" i="1" smtClean="0">
                          <a:latin typeface="Cambria Math" charset="0"/>
                        </a:rPr>
                        <m:t>=2.86</m:t>
                      </m:r>
                    </m:oMath>
                  </m:oMathPara>
                </a14:m>
                <a:endParaRPr lang="en-US" dirty="0"/>
              </a:p>
            </p:txBody>
          </p:sp>
        </mc:Choice>
        <mc:Fallback>
          <p:sp>
            <p:nvSpPr>
              <p:cNvPr id="4" name="TextBox 3"/>
              <p:cNvSpPr txBox="1">
                <a:spLocks noRot="1" noChangeAspect="1" noMove="1" noResize="1" noEditPoints="1" noAdjustHandles="1" noChangeArrowheads="1" noChangeShapeType="1" noTextEdit="1"/>
              </p:cNvSpPr>
              <p:nvPr/>
            </p:nvSpPr>
            <p:spPr>
              <a:xfrm>
                <a:off x="3374973" y="4002375"/>
                <a:ext cx="5441429" cy="2549929"/>
              </a:xfrm>
              <a:prstGeom prst="rect">
                <a:avLst/>
              </a:prstGeom>
              <a:blipFill rotWithShape="0">
                <a:blip r:embed="rId3"/>
                <a:stretch>
                  <a:fillRect b="-16986"/>
                </a:stretch>
              </a:blipFill>
            </p:spPr>
            <p:txBody>
              <a:bodyPr/>
              <a:lstStyle/>
              <a:p>
                <a:r>
                  <a:rPr lang="en-US">
                    <a:noFill/>
                  </a:rPr>
                  <a:t> </a:t>
                </a:r>
              </a:p>
            </p:txBody>
          </p:sp>
        </mc:Fallback>
      </mc:AlternateContent>
    </p:spTree>
    <p:extLst>
      <p:ext uri="{BB962C8B-B14F-4D97-AF65-F5344CB8AC3E}">
        <p14:creationId xmlns:p14="http://schemas.microsoft.com/office/powerpoint/2010/main" val="13848556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3"/>
              </p:nvPr>
            </p:nvSpPr>
            <p:spPr>
              <a:xfrm>
                <a:off x="913774" y="1841158"/>
                <a:ext cx="10363826" cy="3950042"/>
              </a:xfrm>
            </p:spPr>
            <p:txBody>
              <a:bodyPr>
                <a:normAutofit/>
              </a:bodyPr>
              <a:lstStyle/>
              <a:p>
                <a:r>
                  <a:rPr lang="en-US" sz="3200" dirty="0" smtClean="0"/>
                  <a:t>Find every number between 1 and 20 using only four 4</a:t>
                </a:r>
                <a:r>
                  <a:rPr lang="en-US" dirty="0" smtClean="0"/>
                  <a:t>s</a:t>
                </a:r>
                <a:r>
                  <a:rPr lang="en-US" sz="3200" dirty="0" smtClean="0"/>
                  <a:t> and any operation (ex: +, -, </a:t>
                </a:r>
                <a14:m>
                  <m:oMath xmlns:m="http://schemas.openxmlformats.org/officeDocument/2006/math">
                    <m:r>
                      <a:rPr lang="en-US" sz="3200" i="1" smtClean="0">
                        <a:latin typeface="Cambria Math" charset="0"/>
                        <a:ea typeface="Cambria Math" charset="0"/>
                        <a:cs typeface="Cambria Math" charset="0"/>
                      </a:rPr>
                      <m:t>×</m:t>
                    </m:r>
                  </m:oMath>
                </a14:m>
                <a:r>
                  <a:rPr lang="en-US" sz="3200" dirty="0" smtClean="0"/>
                  <a:t>, </a:t>
                </a:r>
                <a14:m>
                  <m:oMath xmlns:m="http://schemas.openxmlformats.org/officeDocument/2006/math">
                    <m:r>
                      <a:rPr lang="en-US" sz="3200" i="1" dirty="0" smtClean="0">
                        <a:latin typeface="Cambria Math" charset="0"/>
                        <a:ea typeface="Cambria Math" charset="0"/>
                        <a:cs typeface="Cambria Math" charset="0"/>
                      </a:rPr>
                      <m:t>÷</m:t>
                    </m:r>
                    <m:r>
                      <a:rPr lang="en-CA" sz="3200" b="0" i="1" dirty="0" smtClean="0">
                        <a:latin typeface="Cambria Math" charset="0"/>
                        <a:ea typeface="Cambria Math" charset="0"/>
                        <a:cs typeface="Cambria Math" charset="0"/>
                      </a:rPr>
                      <m:t>, </m:t>
                    </m:r>
                    <m:rad>
                      <m:radPr>
                        <m:degHide m:val="on"/>
                        <m:ctrlPr>
                          <a:rPr lang="en-CA" sz="3200" b="0" i="1" dirty="0" smtClean="0">
                            <a:latin typeface="Cambria Math" charset="0"/>
                            <a:ea typeface="Cambria Math" charset="0"/>
                            <a:cs typeface="Cambria Math" charset="0"/>
                          </a:rPr>
                        </m:ctrlPr>
                      </m:radPr>
                      <m:deg/>
                      <m:e/>
                    </m:rad>
                    <m:r>
                      <a:rPr lang="en-CA" sz="3200" b="0" i="1" dirty="0" smtClean="0">
                        <a:latin typeface="Cambria Math" charset="0"/>
                        <a:ea typeface="Cambria Math" charset="0"/>
                        <a:cs typeface="Cambria Math" charset="0"/>
                      </a:rPr>
                      <m:t>, </m:t>
                    </m:r>
                    <m:r>
                      <a:rPr lang="en-CA" sz="3200" b="0" i="1" dirty="0" smtClean="0">
                        <a:latin typeface="Cambria Math" charset="0"/>
                        <a:ea typeface="Cambria Math" charset="0"/>
                        <a:cs typeface="Cambria Math" charset="0"/>
                      </a:rPr>
                      <m:t>𝑒𝑡𝑐</m:t>
                    </m:r>
                    <m:r>
                      <a:rPr lang="en-CA" sz="3200" b="0" i="1" dirty="0" smtClean="0">
                        <a:latin typeface="Cambria Math" charset="0"/>
                        <a:ea typeface="Cambria Math" charset="0"/>
                        <a:cs typeface="Cambria Math" charset="0"/>
                      </a:rPr>
                      <m:t>)</m:t>
                    </m:r>
                  </m:oMath>
                </a14:m>
                <a:r>
                  <a:rPr lang="en-US" sz="3200" dirty="0" smtClean="0"/>
                  <a:t>.</a:t>
                </a:r>
              </a:p>
              <a:p>
                <a:r>
                  <a:rPr lang="en-US" sz="3200" dirty="0" smtClean="0"/>
                  <a:t>Ex. </a:t>
                </a:r>
                <a14:m>
                  <m:oMath xmlns:m="http://schemas.openxmlformats.org/officeDocument/2006/math">
                    <m:rad>
                      <m:radPr>
                        <m:degHide m:val="on"/>
                        <m:ctrlPr>
                          <a:rPr lang="en-US" sz="3200" i="1" smtClean="0">
                            <a:latin typeface="Cambria Math" charset="0"/>
                          </a:rPr>
                        </m:ctrlPr>
                      </m:radPr>
                      <m:deg/>
                      <m:e>
                        <m:r>
                          <a:rPr lang="en-CA" sz="3200" b="0" i="1" smtClean="0">
                            <a:latin typeface="Cambria Math" charset="0"/>
                          </a:rPr>
                          <m:t>4</m:t>
                        </m:r>
                      </m:e>
                    </m:rad>
                    <m:r>
                      <a:rPr lang="en-CA" sz="3200" b="0" i="1" smtClean="0">
                        <a:latin typeface="Cambria Math" charset="0"/>
                      </a:rPr>
                      <m:t>+</m:t>
                    </m:r>
                    <m:rad>
                      <m:radPr>
                        <m:degHide m:val="on"/>
                        <m:ctrlPr>
                          <a:rPr lang="en-CA" sz="3200" b="0" i="1" smtClean="0">
                            <a:latin typeface="Cambria Math" charset="0"/>
                          </a:rPr>
                        </m:ctrlPr>
                      </m:radPr>
                      <m:deg/>
                      <m:e>
                        <m:r>
                          <a:rPr lang="en-CA" sz="3200" b="0" i="1" smtClean="0">
                            <a:latin typeface="Cambria Math" charset="0"/>
                          </a:rPr>
                          <m:t>4</m:t>
                        </m:r>
                      </m:e>
                    </m:rad>
                    <m:r>
                      <a:rPr lang="en-CA" sz="3200" b="0" i="1" smtClean="0">
                        <a:latin typeface="Cambria Math" charset="0"/>
                      </a:rPr>
                      <m:t>+</m:t>
                    </m:r>
                    <m:f>
                      <m:fPr>
                        <m:ctrlPr>
                          <a:rPr lang="bg-BG" sz="3200" b="0" i="1" smtClean="0">
                            <a:latin typeface="Cambria Math" charset="0"/>
                          </a:rPr>
                        </m:ctrlPr>
                      </m:fPr>
                      <m:num>
                        <m:r>
                          <a:rPr lang="en-CA" sz="3200" b="0" i="1" smtClean="0">
                            <a:latin typeface="Cambria Math" charset="0"/>
                          </a:rPr>
                          <m:t>4</m:t>
                        </m:r>
                      </m:num>
                      <m:den>
                        <m:r>
                          <a:rPr lang="en-CA" sz="3200" b="0" i="1" smtClean="0">
                            <a:latin typeface="Cambria Math" charset="0"/>
                          </a:rPr>
                          <m:t>4</m:t>
                        </m:r>
                      </m:den>
                    </m:f>
                    <m:r>
                      <a:rPr lang="en-CA" sz="3200" b="0" i="1" smtClean="0">
                        <a:latin typeface="Cambria Math" charset="0"/>
                      </a:rPr>
                      <m:t>=5</m:t>
                    </m:r>
                  </m:oMath>
                </a14:m>
                <a:endParaRPr lang="en-CA" sz="3200" b="0" dirty="0" smtClean="0"/>
              </a:p>
              <a:p>
                <a:r>
                  <a:rPr lang="en-US" sz="3200" dirty="0" smtClean="0"/>
                  <a:t>(check your answers using </a:t>
                </a:r>
                <a:r>
                  <a:rPr lang="en-US" sz="3200" dirty="0" err="1" smtClean="0"/>
                  <a:t>bedmas</a:t>
                </a:r>
                <a:r>
                  <a:rPr lang="en-US" sz="3200" dirty="0" smtClean="0"/>
                  <a:t>!)</a:t>
                </a:r>
              </a:p>
            </p:txBody>
          </p:sp>
        </mc:Choice>
        <mc:Fallback xmlns="">
          <p:sp>
            <p:nvSpPr>
              <p:cNvPr id="3" name="Content Placeholder 2"/>
              <p:cNvSpPr>
                <a:spLocks noGrp="1" noRot="1" noChangeAspect="1" noMove="1" noResize="1" noEditPoints="1" noAdjustHandles="1" noChangeArrowheads="1" noChangeShapeType="1" noTextEdit="1"/>
              </p:cNvSpPr>
              <p:nvPr>
                <p:ph sz="quarter" idx="13"/>
              </p:nvPr>
            </p:nvSpPr>
            <p:spPr>
              <a:xfrm>
                <a:off x="913774" y="1841158"/>
                <a:ext cx="10363826" cy="3950042"/>
              </a:xfrm>
              <a:blipFill rotWithShape="0">
                <a:blip r:embed="rId2"/>
                <a:stretch>
                  <a:fillRect l="-1353" t="-463"/>
                </a:stretch>
              </a:blipFill>
            </p:spPr>
            <p:txBody>
              <a:bodyPr/>
              <a:lstStyle/>
              <a:p>
                <a:r>
                  <a:rPr lang="en-US">
                    <a:noFill/>
                  </a:rPr>
                  <a:t> </a:t>
                </a:r>
              </a:p>
            </p:txBody>
          </p:sp>
        </mc:Fallback>
      </mc:AlternateContent>
    </p:spTree>
    <p:extLst>
      <p:ext uri="{BB962C8B-B14F-4D97-AF65-F5344CB8AC3E}">
        <p14:creationId xmlns:p14="http://schemas.microsoft.com/office/powerpoint/2010/main" val="40062841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49</TotalTime>
  <Words>384</Words>
  <Application>Microsoft Macintosh PowerPoint</Application>
  <PresentationFormat>Widescreen</PresentationFormat>
  <Paragraphs>82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Cambria Math</vt:lpstr>
      <vt:lpstr>Tw Cen MT</vt:lpstr>
      <vt:lpstr>Arial</vt:lpstr>
      <vt:lpstr>Droplet</vt:lpstr>
      <vt:lpstr>Solving Algebraic equations</vt:lpstr>
      <vt:lpstr>TIPS</vt:lpstr>
      <vt:lpstr>Type 1</vt:lpstr>
      <vt:lpstr>Type 2</vt:lpstr>
      <vt:lpstr>Type 3</vt:lpstr>
      <vt:lpstr>Type 4</vt:lpstr>
      <vt:lpstr>Type 5</vt:lpstr>
      <vt:lpstr>Extension</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Solving Algebraic equations</dc:title>
  <dc:creator>Microsoft Office User</dc:creator>
  <cp:lastModifiedBy>Microsoft Office User</cp:lastModifiedBy>
  <cp:revision>9</cp:revision>
  <dcterms:created xsi:type="dcterms:W3CDTF">2018-09-03T15:13:46Z</dcterms:created>
  <dcterms:modified xsi:type="dcterms:W3CDTF">2018-09-06T20:04:14Z</dcterms:modified>
</cp:coreProperties>
</file>