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mp" ContentType="image/p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7" r:id="rId3"/>
    <p:sldId id="293" r:id="rId4"/>
    <p:sldId id="294" r:id="rId5"/>
    <p:sldId id="295" r:id="rId6"/>
    <p:sldId id="296" r:id="rId7"/>
    <p:sldId id="298" r:id="rId8"/>
    <p:sldId id="299" r:id="rId9"/>
    <p:sldId id="302" r:id="rId10"/>
    <p:sldId id="301" r:id="rId11"/>
    <p:sldId id="282" r:id="rId12"/>
    <p:sldId id="304" r:id="rId13"/>
    <p:sldId id="308" r:id="rId14"/>
    <p:sldId id="305" r:id="rId15"/>
    <p:sldId id="306" r:id="rId16"/>
    <p:sldId id="30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7DF64C-1292-4DF1-8B5B-54FEC8593D61}">
          <p14:sldIdLst>
            <p14:sldId id="291"/>
            <p14:sldId id="297"/>
            <p14:sldId id="293"/>
            <p14:sldId id="294"/>
            <p14:sldId id="295"/>
            <p14:sldId id="296"/>
            <p14:sldId id="298"/>
            <p14:sldId id="299"/>
            <p14:sldId id="302"/>
            <p14:sldId id="301"/>
            <p14:sldId id="282"/>
            <p14:sldId id="304"/>
            <p14:sldId id="308"/>
            <p14:sldId id="305"/>
            <p14:sldId id="306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99" autoAdjust="0"/>
    <p:restoredTop sz="93692"/>
  </p:normalViewPr>
  <p:slideViewPr>
    <p:cSldViewPr>
      <p:cViewPr varScale="1">
        <p:scale>
          <a:sx n="62" d="100"/>
          <a:sy n="62" d="100"/>
        </p:scale>
        <p:origin x="5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60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842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652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140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970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593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970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391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624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885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061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858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28.png"/><Relationship Id="rId11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1.tm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75" Type="http://schemas.openxmlformats.org/officeDocument/2006/relationships/image" Target="../media/image1.png"/><Relationship Id="rId76" Type="http://schemas.openxmlformats.org/officeDocument/2006/relationships/image" Target="../media/image2.png"/><Relationship Id="rId77" Type="http://schemas.openxmlformats.org/officeDocument/2006/relationships/image" Target="../media/image3.png"/><Relationship Id="rId78" Type="http://schemas.openxmlformats.org/officeDocument/2006/relationships/image" Target="../media/image4.png"/><Relationship Id="rId79" Type="http://schemas.openxmlformats.org/officeDocument/2006/relationships/image" Target="../media/image5.png"/><Relationship Id="rId80" Type="http://schemas.openxmlformats.org/officeDocument/2006/relationships/image" Target="../media/image6.png"/><Relationship Id="rId81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3" Type="http://schemas.openxmlformats.org/officeDocument/2006/relationships/image" Target="../media/image8.png"/><Relationship Id="rId34" Type="http://schemas.openxmlformats.org/officeDocument/2006/relationships/image" Target="../media/image9.png"/><Relationship Id="rId35" Type="http://schemas.openxmlformats.org/officeDocument/2006/relationships/image" Target="../media/image10.png"/><Relationship Id="rId36" Type="http://schemas.openxmlformats.org/officeDocument/2006/relationships/image" Target="../media/image11.png"/><Relationship Id="rId37" Type="http://schemas.openxmlformats.org/officeDocument/2006/relationships/image" Target="../media/image12.png"/><Relationship Id="rId38" Type="http://schemas.openxmlformats.org/officeDocument/2006/relationships/image" Target="../media/image13.png"/><Relationship Id="rId39" Type="http://schemas.openxmlformats.org/officeDocument/2006/relationships/image" Target="../media/image14.png"/><Relationship Id="rId40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3.png"/><Relationship Id="rId12" Type="http://schemas.openxmlformats.org/officeDocument/2006/relationships/image" Target="../media/image24.png"/><Relationship Id="rId13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21.png"/><Relationship Id="rId10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5.01 Organizers and Probability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Venn Diagrams and Contingency Tables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54786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Three </a:t>
            </a:r>
            <a:r>
              <a:rPr lang="en-CA" dirty="0"/>
              <a:t>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Use a three circle Venn Diagram</a:t>
            </a:r>
          </a:p>
          <a:p>
            <a:r>
              <a:rPr lang="en-CA" dirty="0" smtClean="0"/>
              <a:t>Sample Space given on top</a:t>
            </a:r>
          </a:p>
          <a:p>
            <a:r>
              <a:rPr lang="en-CA" dirty="0" smtClean="0"/>
              <a:t>Fill in circles with numbers or with a list </a:t>
            </a: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430238" y="4101313"/>
            <a:ext cx="4034084" cy="2442505"/>
            <a:chOff x="1563266" y="2577913"/>
            <a:chExt cx="6264695" cy="37976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563268" y="2577913"/>
                  <a:ext cx="647733" cy="6220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sz="2000" i="1" smtClean="0">
                            <a:latin typeface="Cambria Math"/>
                            <a:ea typeface="Cambria Math"/>
                          </a:rPr>
                          <m:t>Ω</m:t>
                        </m:r>
                      </m:oMath>
                    </m:oMathPara>
                  </a14:m>
                  <a:endParaRPr lang="en-CA" sz="20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63268" y="2577913"/>
                  <a:ext cx="647733" cy="622098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" name="Group 5"/>
            <p:cNvGrpSpPr/>
            <p:nvPr/>
          </p:nvGrpSpPr>
          <p:grpSpPr>
            <a:xfrm>
              <a:off x="1563266" y="3063193"/>
              <a:ext cx="6264695" cy="3312368"/>
              <a:chOff x="2339752" y="3861048"/>
              <a:chExt cx="4752528" cy="2016224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339752" y="3861048"/>
                <a:ext cx="4752528" cy="201622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699791" y="4005065"/>
                <a:ext cx="2232248" cy="13095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b="1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283968" y="4052487"/>
                <a:ext cx="2232248" cy="12621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b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/>
                  <p:cNvSpPr txBox="1"/>
                  <p:nvPr/>
                </p:nvSpPr>
                <p:spPr>
                  <a:xfrm rot="19277850">
                    <a:off x="2368157" y="3984084"/>
                    <a:ext cx="1021521" cy="3786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CA" sz="2000" b="0" i="1" smtClean="0">
                              <a:latin typeface="Cambria Math"/>
                              <a:ea typeface="Cambria Math"/>
                            </a:rPr>
                            <m:t>𝑓𝑎𝑟𝑚</m:t>
                          </m:r>
                        </m:oMath>
                      </m:oMathPara>
                    </a14:m>
                    <a:endParaRPr lang="en-CA" sz="2000" dirty="0"/>
                  </a:p>
                </p:txBody>
              </p:sp>
            </mc:Choice>
            <mc:Fallback xmlns="">
              <p:sp>
                <p:nvSpPr>
                  <p:cNvPr id="10" name="TextBox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9277850">
                    <a:off x="2368157" y="3984084"/>
                    <a:ext cx="1021521" cy="378668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r="-2614" b="-4255"/>
                    </a:stretch>
                  </a:blipFill>
                </p:spPr>
                <p:txBody>
                  <a:bodyPr/>
                  <a:lstStyle/>
                  <a:p>
                    <a:r>
                      <a:rPr lang="en-C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/>
                  <p:cNvSpPr txBox="1"/>
                  <p:nvPr/>
                </p:nvSpPr>
                <p:spPr>
                  <a:xfrm rot="2434686">
                    <a:off x="6076689" y="4044928"/>
                    <a:ext cx="879053" cy="3786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CA" sz="2000" b="0" i="1" smtClean="0">
                              <a:latin typeface="Cambria Math"/>
                            </a:rPr>
                            <m:t>𝑗𝑎𝑦𝑠</m:t>
                          </m:r>
                        </m:oMath>
                      </m:oMathPara>
                    </a14:m>
                    <a:endParaRPr lang="en-CA" sz="2000" dirty="0"/>
                  </a:p>
                </p:txBody>
              </p:sp>
            </mc:Choice>
            <mc:Fallback xmlns="">
              <p:sp>
                <p:nvSpPr>
                  <p:cNvPr id="11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2434686">
                    <a:off x="6076689" y="4044928"/>
                    <a:ext cx="879053" cy="378668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2941" b="-3053"/>
                    </a:stretch>
                  </a:blipFill>
                </p:spPr>
                <p:txBody>
                  <a:bodyPr/>
                  <a:lstStyle/>
                  <a:p>
                    <a:r>
                      <a:rPr lang="en-CA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2" name="Group 11"/>
          <p:cNvGrpSpPr/>
          <p:nvPr/>
        </p:nvGrpSpPr>
        <p:grpSpPr>
          <a:xfrm>
            <a:off x="4884300" y="4101313"/>
            <a:ext cx="4034084" cy="2442505"/>
            <a:chOff x="1563266" y="2577913"/>
            <a:chExt cx="6264696" cy="37976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563268" y="2577913"/>
                  <a:ext cx="647733" cy="6220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sz="2000" i="1" smtClean="0">
                            <a:latin typeface="Cambria Math"/>
                            <a:ea typeface="Cambria Math"/>
                          </a:rPr>
                          <m:t>Ω</m:t>
                        </m:r>
                      </m:oMath>
                    </m:oMathPara>
                  </a14:m>
                  <a:endParaRPr lang="en-CA" sz="20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63268" y="2577913"/>
                  <a:ext cx="647733" cy="62209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4" name="Group 13"/>
            <p:cNvGrpSpPr/>
            <p:nvPr/>
          </p:nvGrpSpPr>
          <p:grpSpPr>
            <a:xfrm>
              <a:off x="1563266" y="3063193"/>
              <a:ext cx="6264696" cy="3312368"/>
              <a:chOff x="2339752" y="3861048"/>
              <a:chExt cx="4752528" cy="201622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339752" y="3861048"/>
                <a:ext cx="4752528" cy="201622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699792" y="4005065"/>
                <a:ext cx="2232248" cy="130953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b="1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283968" y="4052487"/>
                <a:ext cx="2232248" cy="126211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b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 rot="19277850">
                    <a:off x="2475461" y="3984084"/>
                    <a:ext cx="806913" cy="3786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CA" sz="2000" b="0" i="1" smtClean="0">
                              <a:latin typeface="Cambria Math"/>
                              <a:ea typeface="Cambria Math"/>
                            </a:rPr>
                            <m:t>𝑜𝑑𝑑</m:t>
                          </m:r>
                        </m:oMath>
                      </m:oMathPara>
                    </a14:m>
                    <a:endParaRPr lang="en-CA" sz="2000" dirty="0"/>
                  </a:p>
                </p:txBody>
              </p:sp>
            </mc:Choice>
            <mc:Fallback xmlns=""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9277850">
                    <a:off x="2475461" y="3984084"/>
                    <a:ext cx="806913" cy="378668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C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 rot="2434686">
                    <a:off x="6134135" y="4044928"/>
                    <a:ext cx="764157" cy="3786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CA" sz="2000" b="0" i="1" smtClean="0">
                              <a:latin typeface="Cambria Math"/>
                            </a:rPr>
                            <m:t>&gt;2</m:t>
                          </m:r>
                        </m:oMath>
                      </m:oMathPara>
                    </a14:m>
                    <a:endParaRPr lang="en-CA" sz="2000" dirty="0"/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2434686">
                    <a:off x="6134135" y="4044928"/>
                    <a:ext cx="764157" cy="378668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CA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58086" y="3501008"/>
                <a:ext cx="34449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/>
                        </a:rPr>
                        <m:t>𝐸𝑥𝑎𝑚𝑝𝑙𝑒</m:t>
                      </m:r>
                      <m:r>
                        <a:rPr lang="en-CA" sz="2800" b="0" i="1" smtClean="0">
                          <a:latin typeface="Cambria Math"/>
                        </a:rPr>
                        <m:t> 1:</m:t>
                      </m:r>
                      <m:r>
                        <a:rPr lang="en-CA" sz="2800" b="0" i="1" smtClean="0">
                          <a:latin typeface="Cambria Math"/>
                        </a:rPr>
                        <m:t>𝑂𝑢𝑟</m:t>
                      </m:r>
                      <m:r>
                        <a:rPr lang="en-CA" sz="2800" b="0" i="1" smtClean="0">
                          <a:latin typeface="Cambria Math"/>
                        </a:rPr>
                        <m:t> </m:t>
                      </m:r>
                      <m:r>
                        <a:rPr lang="en-CA" sz="2800" b="0" i="1" smtClean="0">
                          <a:latin typeface="Cambria Math"/>
                        </a:rPr>
                        <m:t>𝑃𝑜𝑙𝑙</m:t>
                      </m:r>
                    </m:oMath>
                  </m:oMathPara>
                </a14:m>
                <a:endParaRPr lang="en-CA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86" y="3501008"/>
                <a:ext cx="3444917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949608" y="3501008"/>
                <a:ext cx="40607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/>
                        </a:rPr>
                        <m:t>𝐸𝑥𝑎𝑚𝑝𝑙𝑒</m:t>
                      </m:r>
                      <m:r>
                        <a:rPr lang="en-CA" sz="2800" b="0" i="1" smtClean="0">
                          <a:latin typeface="Cambria Math"/>
                        </a:rPr>
                        <m:t> 2:</m:t>
                      </m:r>
                      <m:r>
                        <a:rPr lang="en-CA" sz="2800" b="0" i="1" smtClean="0">
                          <a:latin typeface="Cambria Math"/>
                        </a:rPr>
                        <m:t>𝑅𝑜𝑙𝑙𝑖𝑛𝑔</m:t>
                      </m:r>
                      <m:r>
                        <a:rPr lang="en-CA" sz="2800" b="0" i="1" smtClean="0">
                          <a:latin typeface="Cambria Math"/>
                        </a:rPr>
                        <m:t> </m:t>
                      </m:r>
                      <m:r>
                        <a:rPr lang="en-CA" sz="2800" b="0" i="1" smtClean="0">
                          <a:latin typeface="Cambria Math"/>
                        </a:rPr>
                        <m:t>𝑑𝑖𝑐𝑒</m:t>
                      </m:r>
                    </m:oMath>
                  </m:oMathPara>
                </a14:m>
                <a:endParaRPr lang="en-CA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608" y="3501008"/>
                <a:ext cx="4060727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1389085" y="5200947"/>
            <a:ext cx="1894797" cy="12658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 rot="2434686">
                <a:off x="1079609" y="6065886"/>
                <a:ext cx="6189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000" b="0" i="1" smtClean="0">
                          <a:latin typeface="Cambria Math"/>
                        </a:rPr>
                        <m:t>𝑝𝑒𝑡</m:t>
                      </m:r>
                    </m:oMath>
                  </m:oMathPara>
                </a14:m>
                <a:endParaRPr lang="en-CA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434686">
                <a:off x="1079609" y="6065886"/>
                <a:ext cx="618952" cy="400110"/>
              </a:xfrm>
              <a:prstGeom prst="rect">
                <a:avLst/>
              </a:prstGeom>
              <a:blipFill rotWithShape="1">
                <a:blip r:embed="rId10"/>
                <a:stretch>
                  <a:fillRect l="-1653" b="-256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/>
          <p:cNvSpPr/>
          <p:nvPr/>
        </p:nvSpPr>
        <p:spPr>
          <a:xfrm>
            <a:off x="5953943" y="5170697"/>
            <a:ext cx="1894797" cy="12960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 rot="2434686">
                <a:off x="5629623" y="6075541"/>
                <a:ext cx="6486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000" b="0" i="1" smtClean="0">
                          <a:latin typeface="Cambria Math"/>
                        </a:rPr>
                        <m:t>&lt;4</m:t>
                      </m:r>
                    </m:oMath>
                  </m:oMathPara>
                </a14:m>
                <a:endParaRPr lang="en-CA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434686">
                <a:off x="5629623" y="6075541"/>
                <a:ext cx="648639" cy="4001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638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Two Categories with Subcategories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003232" cy="1684783"/>
          </a:xfrm>
        </p:spPr>
        <p:txBody>
          <a:bodyPr/>
          <a:lstStyle/>
          <a:p>
            <a:r>
              <a:rPr lang="en-CA" dirty="0" smtClean="0"/>
              <a:t>Contingency Tables</a:t>
            </a:r>
          </a:p>
          <a:p>
            <a:r>
              <a:rPr lang="en-CA" dirty="0" smtClean="0"/>
              <a:t>Used when the pieces of information fall into two separate categories who each have subcategories.</a:t>
            </a:r>
            <a:endParaRPr lang="en-C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94284042"/>
              </p:ext>
            </p:extLst>
          </p:nvPr>
        </p:nvGraphicFramePr>
        <p:xfrm>
          <a:off x="1763688" y="3284983"/>
          <a:ext cx="4948599" cy="2783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265"/>
                <a:gridCol w="1239034"/>
                <a:gridCol w="1237150"/>
                <a:gridCol w="1237150"/>
              </a:tblGrid>
              <a:tr h="680749">
                <a:tc>
                  <a:txBody>
                    <a:bodyPr/>
                    <a:lstStyle/>
                    <a:p>
                      <a:pPr algn="r"/>
                      <a:r>
                        <a:rPr lang="en-CA" sz="1200" dirty="0" smtClean="0"/>
                        <a:t>Category</a:t>
                      </a:r>
                      <a:r>
                        <a:rPr lang="en-CA" sz="1200" baseline="0" dirty="0" smtClean="0"/>
                        <a:t> 1</a:t>
                      </a:r>
                      <a:endParaRPr lang="en-CA" sz="1200" dirty="0" smtClean="0"/>
                    </a:p>
                    <a:p>
                      <a:pPr algn="r"/>
                      <a:endParaRPr lang="en-CA" sz="1200" dirty="0" smtClean="0"/>
                    </a:p>
                    <a:p>
                      <a:pPr algn="l"/>
                      <a:r>
                        <a:rPr lang="en-CA" sz="1200" dirty="0" smtClean="0"/>
                        <a:t>Category</a:t>
                      </a:r>
                      <a:r>
                        <a:rPr lang="en-CA" sz="1200" baseline="0" dirty="0" smtClean="0"/>
                        <a:t> 2</a:t>
                      </a:r>
                      <a:endParaRPr lang="en-CA" sz="12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baseline="30000" dirty="0" smtClean="0"/>
                        <a:t>C1</a:t>
                      </a:r>
                      <a:r>
                        <a:rPr lang="en-CA" sz="3200" dirty="0" smtClean="0"/>
                        <a:t>S1</a:t>
                      </a:r>
                      <a:endParaRPr lang="en-CA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baseline="30000" dirty="0" smtClean="0"/>
                        <a:t>C1</a:t>
                      </a:r>
                      <a:r>
                        <a:rPr lang="en-CA" sz="3200" dirty="0" smtClean="0"/>
                        <a:t>S2</a:t>
                      </a:r>
                      <a:endParaRPr lang="en-CA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b="1" dirty="0" smtClean="0"/>
                        <a:t>TOTAL</a:t>
                      </a:r>
                      <a:endParaRPr lang="en-CA" sz="3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9826">
                <a:tc>
                  <a:txBody>
                    <a:bodyPr/>
                    <a:lstStyle/>
                    <a:p>
                      <a:pPr algn="ctr"/>
                      <a:r>
                        <a:rPr lang="en-CA" sz="2800" baseline="30000" dirty="0" smtClean="0"/>
                        <a:t>C2</a:t>
                      </a:r>
                      <a:r>
                        <a:rPr lang="en-CA" sz="2800" dirty="0" smtClean="0"/>
                        <a:t>S1</a:t>
                      </a:r>
                      <a:endParaRPr lang="en-CA" sz="2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4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4000" b="1" dirty="0"/>
                    </a:p>
                  </a:txBody>
                  <a:tcPr anchor="ctr"/>
                </a:tc>
              </a:tr>
              <a:tr h="689826">
                <a:tc>
                  <a:txBody>
                    <a:bodyPr/>
                    <a:lstStyle/>
                    <a:p>
                      <a:pPr algn="ctr"/>
                      <a:r>
                        <a:rPr lang="en-CA" sz="2800" baseline="30000" dirty="0" smtClean="0"/>
                        <a:t>C2</a:t>
                      </a:r>
                      <a:r>
                        <a:rPr lang="en-CA" sz="2800" dirty="0" smtClean="0"/>
                        <a:t>S2</a:t>
                      </a:r>
                      <a:endParaRPr lang="en-CA" sz="2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4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4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4000" b="1" dirty="0"/>
                    </a:p>
                  </a:txBody>
                  <a:tcPr anchor="ctr"/>
                </a:tc>
              </a:tr>
              <a:tr h="6898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3200" b="1" dirty="0" smtClean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4000" b="1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 flipV="1">
            <a:off x="1835696" y="3310524"/>
            <a:ext cx="1008112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6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Two Categories – with Subcategories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Let’s take a poll:</a:t>
            </a:r>
          </a:p>
          <a:p>
            <a:pPr marL="0" indent="0">
              <a:buNone/>
            </a:pPr>
            <a:r>
              <a:rPr lang="en-CA" dirty="0" smtClean="0"/>
              <a:t>Step 1 – JUST THINK, DON’T RESPOND</a:t>
            </a:r>
          </a:p>
          <a:p>
            <a:pPr marL="0" indent="0">
              <a:buNone/>
            </a:pPr>
            <a:r>
              <a:rPr lang="en-CA" dirty="0" smtClean="0"/>
              <a:t>Questions:</a:t>
            </a: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Which do you prefer: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CA" dirty="0" smtClean="0"/>
              <a:t>Blue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CA" dirty="0" smtClean="0"/>
              <a:t>Red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CA" dirty="0" smtClean="0"/>
              <a:t>Yellow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If you could choose, which would you 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CA" dirty="0" smtClean="0"/>
              <a:t>Summer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CA" dirty="0" smtClean="0"/>
              <a:t>Winter</a:t>
            </a:r>
          </a:p>
        </p:txBody>
      </p:sp>
    </p:spTree>
    <p:extLst>
      <p:ext uri="{BB962C8B-B14F-4D97-AF65-F5344CB8AC3E}">
        <p14:creationId xmlns:p14="http://schemas.microsoft.com/office/powerpoint/2010/main" val="70460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Two Categories – with Subcategories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Let’s take a poll:</a:t>
            </a:r>
          </a:p>
          <a:p>
            <a:pPr marL="0" indent="0">
              <a:buNone/>
            </a:pPr>
            <a:r>
              <a:rPr lang="en-CA" sz="2400" dirty="0"/>
              <a:t>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Which do you prefer: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CA" dirty="0"/>
              <a:t>Blue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CA" dirty="0"/>
              <a:t>Red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CA" dirty="0"/>
              <a:t>Yellow</a:t>
            </a:r>
          </a:p>
          <a:p>
            <a:pPr marL="0" indent="0">
              <a:buNone/>
            </a:pPr>
            <a:r>
              <a:rPr lang="en-CA" dirty="0" smtClean="0"/>
              <a:t>Step 2 – WHICH SUBCATEGORY DO YOU FIT INTO?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Blue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Red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Yellow</a:t>
            </a:r>
          </a:p>
          <a:p>
            <a:pPr marL="0" indent="0">
              <a:buNone/>
            </a:pPr>
            <a:r>
              <a:rPr lang="en-CA" dirty="0" smtClean="0"/>
              <a:t>Answer with your </a:t>
            </a:r>
            <a:r>
              <a:rPr lang="en-CA" dirty="0" err="1" smtClean="0"/>
              <a:t>plickers</a:t>
            </a:r>
            <a:r>
              <a:rPr lang="en-CA" dirty="0" smtClean="0"/>
              <a:t> card! </a:t>
            </a:r>
            <a:r>
              <a:rPr lang="en-CA" dirty="0" smtClean="0">
                <a:sym typeface="Wingdings" panose="05000000000000000000" pitchFamily="2" charset="2"/>
              </a:rPr>
              <a:t>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73346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Two Categories – with Subcategories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Let’s take a poll:</a:t>
            </a:r>
          </a:p>
          <a:p>
            <a:pPr marL="0" indent="0">
              <a:buNone/>
            </a:pPr>
            <a:r>
              <a:rPr lang="en-CA" sz="2400" dirty="0"/>
              <a:t>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If you could choose, which would you 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CA" dirty="0"/>
              <a:t>Summer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CA" dirty="0"/>
              <a:t>Winter</a:t>
            </a:r>
          </a:p>
          <a:p>
            <a:pPr marL="0" indent="0">
              <a:buNone/>
            </a:pPr>
            <a:r>
              <a:rPr lang="en-CA" dirty="0" smtClean="0"/>
              <a:t>Step 2 – WHICH SUBCATEGORY DO YOU FIT INTO?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Summer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Winter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Answer with your </a:t>
            </a:r>
            <a:r>
              <a:rPr lang="en-CA" dirty="0" err="1" smtClean="0"/>
              <a:t>plickers</a:t>
            </a:r>
            <a:r>
              <a:rPr lang="en-CA" dirty="0" smtClean="0"/>
              <a:t> card! </a:t>
            </a:r>
            <a:r>
              <a:rPr lang="en-CA" dirty="0" smtClean="0">
                <a:sym typeface="Wingdings" panose="05000000000000000000" pitchFamily="2" charset="2"/>
              </a:rPr>
              <a:t>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91875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Two Categories – with Subcategories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Step 3 – Organize the information:</a:t>
            </a:r>
          </a:p>
        </p:txBody>
      </p:sp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092019"/>
              </p:ext>
            </p:extLst>
          </p:nvPr>
        </p:nvGraphicFramePr>
        <p:xfrm>
          <a:off x="467544" y="2564904"/>
          <a:ext cx="8280919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3661"/>
                <a:gridCol w="1658706"/>
                <a:gridCol w="1656184"/>
                <a:gridCol w="1656184"/>
                <a:gridCol w="1656184"/>
              </a:tblGrid>
              <a:tr h="680749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Colour</a:t>
                      </a:r>
                    </a:p>
                    <a:p>
                      <a:pPr algn="r"/>
                      <a:endParaRPr lang="en-CA" sz="1800" dirty="0" smtClean="0"/>
                    </a:p>
                    <a:p>
                      <a:pPr algn="l"/>
                      <a:r>
                        <a:rPr lang="en-CA" sz="1800" dirty="0" smtClean="0"/>
                        <a:t>Season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4400" baseline="0" dirty="0" smtClean="0"/>
                        <a:t>Blue</a:t>
                      </a:r>
                      <a:endParaRPr lang="en-CA" sz="4400" baseline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4400" baseline="0" dirty="0" smtClean="0"/>
                        <a:t>Red</a:t>
                      </a:r>
                      <a:endParaRPr lang="en-CA" sz="4400" baseline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4400" baseline="0" dirty="0" smtClean="0"/>
                        <a:t>Yellow</a:t>
                      </a:r>
                      <a:endParaRPr lang="en-CA" sz="4400" baseline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4400" b="1" dirty="0" smtClean="0"/>
                        <a:t>TOTAL</a:t>
                      </a:r>
                      <a:endParaRPr lang="en-CA" sz="4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9826">
                <a:tc>
                  <a:txBody>
                    <a:bodyPr/>
                    <a:lstStyle/>
                    <a:p>
                      <a:pPr algn="ctr"/>
                      <a:r>
                        <a:rPr lang="en-CA" sz="3200" baseline="0" dirty="0" smtClean="0"/>
                        <a:t>Summer</a:t>
                      </a:r>
                      <a:endParaRPr lang="en-CA" sz="3200" baseline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5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5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5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5400" b="1" dirty="0"/>
                    </a:p>
                  </a:txBody>
                  <a:tcPr anchor="ctr"/>
                </a:tc>
              </a:tr>
              <a:tr h="689826">
                <a:tc>
                  <a:txBody>
                    <a:bodyPr/>
                    <a:lstStyle/>
                    <a:p>
                      <a:pPr algn="ctr"/>
                      <a:r>
                        <a:rPr lang="en-CA" sz="3200" baseline="0" dirty="0" smtClean="0"/>
                        <a:t>Winter</a:t>
                      </a:r>
                      <a:endParaRPr lang="en-CA" sz="3200" baseline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5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5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5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5400" b="1" dirty="0"/>
                    </a:p>
                  </a:txBody>
                  <a:tcPr anchor="ctr"/>
                </a:tc>
              </a:tr>
              <a:tr h="6898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4400" b="1" dirty="0" smtClean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5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5400" b="1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7" name="Straight Connector 16"/>
          <p:cNvCxnSpPr/>
          <p:nvPr/>
        </p:nvCxnSpPr>
        <p:spPr>
          <a:xfrm flipH="1" flipV="1">
            <a:off x="467544" y="2564904"/>
            <a:ext cx="1656184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74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Two Categories – with Subcategories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Use a Contingency Table</a:t>
            </a:r>
          </a:p>
          <a:p>
            <a:r>
              <a:rPr lang="en-CA" dirty="0" smtClean="0"/>
              <a:t>Sample Space given in bottom right cell</a:t>
            </a:r>
          </a:p>
          <a:p>
            <a:r>
              <a:rPr lang="en-CA" dirty="0" smtClean="0"/>
              <a:t>Fill in cells with numbers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58086" y="3501008"/>
                <a:ext cx="31971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/>
                        </a:rPr>
                        <m:t>𝐸𝑥𝑎𝑚𝑝𝑙𝑒</m:t>
                      </m:r>
                      <m:r>
                        <a:rPr lang="en-CA" sz="2800" b="0" i="1" smtClean="0">
                          <a:latin typeface="Cambria Math"/>
                        </a:rPr>
                        <m:t>:</m:t>
                      </m:r>
                      <m:r>
                        <a:rPr lang="en-CA" sz="2800" b="0" i="1" smtClean="0">
                          <a:latin typeface="Cambria Math"/>
                        </a:rPr>
                        <m:t>𝑂𝑢𝑟</m:t>
                      </m:r>
                      <m:r>
                        <a:rPr lang="en-CA" sz="2800" b="0" i="1" smtClean="0">
                          <a:latin typeface="Cambria Math"/>
                        </a:rPr>
                        <m:t> </m:t>
                      </m:r>
                      <m:r>
                        <a:rPr lang="en-CA" sz="2800" b="0" i="1" smtClean="0">
                          <a:latin typeface="Cambria Math"/>
                        </a:rPr>
                        <m:t>𝑃𝑜𝑙𝑙</m:t>
                      </m:r>
                    </m:oMath>
                  </m:oMathPara>
                </a14:m>
                <a:endParaRPr lang="en-CA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86" y="3501008"/>
                <a:ext cx="3197157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043384"/>
            <a:ext cx="5725495" cy="265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4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Probability Situations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We will deal with 3 different probability situations this year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Two Categories that allow overlap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Three Categories that allow overlap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Two Categories that each have subcategories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24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Two Categories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Let’s take a poll:</a:t>
            </a:r>
          </a:p>
          <a:p>
            <a:pPr marL="0" indent="0">
              <a:buNone/>
            </a:pPr>
            <a:r>
              <a:rPr lang="en-CA" dirty="0" smtClean="0"/>
              <a:t>Step 1 – JUST THINK, DON’T RESPOND</a:t>
            </a:r>
          </a:p>
          <a:p>
            <a:pPr marL="0" indent="0">
              <a:buNone/>
            </a:pPr>
            <a:r>
              <a:rPr lang="en-CA" dirty="0" smtClean="0"/>
              <a:t>Questions:</a:t>
            </a: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Who in this class has to travel more than 30 minutes to school?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Who in this class has a job?</a:t>
            </a:r>
          </a:p>
        </p:txBody>
      </p:sp>
    </p:spTree>
    <p:extLst>
      <p:ext uri="{BB962C8B-B14F-4D97-AF65-F5344CB8AC3E}">
        <p14:creationId xmlns:p14="http://schemas.microsoft.com/office/powerpoint/2010/main" val="211360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Two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Let’s take a poll:</a:t>
            </a:r>
          </a:p>
          <a:p>
            <a:pPr marL="0" indent="0">
              <a:buNone/>
            </a:pPr>
            <a:r>
              <a:rPr lang="en-CA" sz="2400" dirty="0"/>
              <a:t>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/>
              <a:t>Who in this class has to travel more than 30 minutes to school?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/>
              <a:t>Who in this class has a job?</a:t>
            </a:r>
          </a:p>
          <a:p>
            <a:pPr marL="0" indent="0">
              <a:buNone/>
            </a:pPr>
            <a:r>
              <a:rPr lang="en-CA" dirty="0" smtClean="0"/>
              <a:t>Step 2 – WHICH CATEGORY DO YOU FIT INTO?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Answered yes to both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Answered yes to only question 1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Answered yes to only question 2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Didn’t answer yes at all</a:t>
            </a:r>
          </a:p>
          <a:p>
            <a:pPr marL="0" indent="0">
              <a:buNone/>
            </a:pPr>
            <a:r>
              <a:rPr lang="en-CA" dirty="0" smtClean="0"/>
              <a:t>Answer with your </a:t>
            </a:r>
            <a:r>
              <a:rPr lang="en-CA" dirty="0" err="1" smtClean="0"/>
              <a:t>plickers</a:t>
            </a:r>
            <a:r>
              <a:rPr lang="en-CA" dirty="0" smtClean="0"/>
              <a:t> card! </a:t>
            </a:r>
            <a:r>
              <a:rPr lang="en-CA" dirty="0" smtClean="0">
                <a:sym typeface="Wingdings" panose="05000000000000000000" pitchFamily="2" charset="2"/>
              </a:rPr>
              <a:t>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72160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Two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Step 3 – Organize the information: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736492" y="2233160"/>
            <a:ext cx="6264696" cy="3797648"/>
            <a:chOff x="1563267" y="2577913"/>
            <a:chExt cx="6264696" cy="37976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563267" y="2577913"/>
                  <a:ext cx="51007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sz="2800" i="1" smtClean="0">
                            <a:latin typeface="Cambria Math"/>
                            <a:ea typeface="Cambria Math"/>
                          </a:rPr>
                          <m:t>Ω</m:t>
                        </m:r>
                      </m:oMath>
                    </m:oMathPara>
                  </a14:m>
                  <a:endParaRPr lang="en-CA" sz="28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63267" y="2577913"/>
                  <a:ext cx="510075" cy="523220"/>
                </a:xfrm>
                <a:prstGeom prst="rect">
                  <a:avLst/>
                </a:prstGeom>
                <a:blipFill rotWithShape="1">
                  <a:blip r:embed="rId7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Group 9"/>
            <p:cNvGrpSpPr/>
            <p:nvPr/>
          </p:nvGrpSpPr>
          <p:grpSpPr>
            <a:xfrm>
              <a:off x="1563267" y="3063193"/>
              <a:ext cx="6264696" cy="3312368"/>
              <a:chOff x="2339752" y="3861048"/>
              <a:chExt cx="4752528" cy="201622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339752" y="3861048"/>
                <a:ext cx="4752528" cy="201622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2699792" y="4005064"/>
                <a:ext cx="2232248" cy="15841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b="1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4283968" y="4052486"/>
                <a:ext cx="2232248" cy="15841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b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/>
                  <p:cNvSpPr txBox="1"/>
                  <p:nvPr/>
                </p:nvSpPr>
                <p:spPr>
                  <a:xfrm rot="19277850">
                    <a:off x="2394119" y="4014176"/>
                    <a:ext cx="969598" cy="31848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CA" sz="2800" b="0" i="1" smtClean="0">
                              <a:latin typeface="Cambria Math"/>
                              <a:ea typeface="Cambria Math"/>
                            </a:rPr>
                            <m:t>𝑡𝑟𝑎𝑣𝑒𝑙</m:t>
                          </m:r>
                        </m:oMath>
                      </m:oMathPara>
                    </a14:m>
                    <a:endParaRPr lang="en-CA" sz="2800" dirty="0"/>
                  </a:p>
                </p:txBody>
              </p:sp>
            </mc:Choice>
            <mc:Fallback xmlns="">
              <p:sp>
                <p:nvSpPr>
                  <p:cNvPr id="8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9277850">
                    <a:off x="2394119" y="4014176"/>
                    <a:ext cx="969598" cy="318482"/>
                  </a:xfrm>
                  <a:prstGeom prst="rect">
                    <a:avLst/>
                  </a:prstGeom>
                  <a:blipFill rotWithShape="1">
                    <a:blip r:embed="rId7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C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 rot="2434686">
                    <a:off x="6216990" y="4075020"/>
                    <a:ext cx="598453" cy="31848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CA" sz="2800" b="0" i="1" smtClean="0">
                              <a:latin typeface="Cambria Math"/>
                            </a:rPr>
                            <m:t>𝑗𝑜𝑏</m:t>
                          </m:r>
                        </m:oMath>
                      </m:oMathPara>
                    </a14:m>
                    <a:endParaRPr lang="en-CA" sz="2800" dirty="0"/>
                  </a:p>
                </p:txBody>
              </p:sp>
            </mc:Choice>
            <mc:Fallback xmlns=""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2434686">
                    <a:off x="6216990" y="4075020"/>
                    <a:ext cx="598453" cy="318482"/>
                  </a:xfrm>
                  <a:prstGeom prst="rect">
                    <a:avLst/>
                  </a:prstGeom>
                  <a:blipFill rotWithShape="1">
                    <a:blip r:embed="rId7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CA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93045" y="3946934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045" y="3946934"/>
                <a:ext cx="385683" cy="369332"/>
              </a:xfrm>
              <a:prstGeom prst="rect">
                <a:avLst/>
              </a:prstGeom>
              <a:blipFill rotWithShape="1">
                <a:blip r:embed="rId7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36284" y="394693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284" y="3946934"/>
                <a:ext cx="396069" cy="369332"/>
              </a:xfrm>
              <a:prstGeom prst="rect">
                <a:avLst/>
              </a:prstGeom>
              <a:blipFill rotWithShape="1">
                <a:blip r:embed="rId7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96136" y="3947318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947318"/>
                <a:ext cx="385683" cy="369332"/>
              </a:xfrm>
              <a:prstGeom prst="rect">
                <a:avLst/>
              </a:prstGeom>
              <a:blipFill rotWithShape="1">
                <a:blip r:embed="rId8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152679" y="5326129"/>
                <a:ext cx="4045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679" y="5326129"/>
                <a:ext cx="404598" cy="369332"/>
              </a:xfrm>
              <a:prstGeom prst="rect">
                <a:avLst/>
              </a:prstGeom>
              <a:blipFill rotWithShape="1">
                <a:blip r:embed="rId8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62266" y="0"/>
            <a:ext cx="76329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many students have a job?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060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Two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Use a two circle Venn Diagram</a:t>
            </a:r>
          </a:p>
          <a:p>
            <a:r>
              <a:rPr lang="en-CA" dirty="0" smtClean="0"/>
              <a:t>Sample Space given on top</a:t>
            </a:r>
          </a:p>
          <a:p>
            <a:r>
              <a:rPr lang="en-CA" dirty="0" smtClean="0"/>
              <a:t>Fill in circles with numbers or with list </a:t>
            </a:r>
            <a:r>
              <a:rPr lang="en-CA" dirty="0"/>
              <a:t>of items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05970" y="4101313"/>
            <a:ext cx="4058352" cy="2442505"/>
            <a:chOff x="1525579" y="2577913"/>
            <a:chExt cx="6302382" cy="37976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563268" y="2577913"/>
                  <a:ext cx="647733" cy="6220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sz="2000" i="1" smtClean="0">
                            <a:latin typeface="Cambria Math"/>
                            <a:ea typeface="Cambria Math"/>
                          </a:rPr>
                          <m:t>Ω</m:t>
                        </m:r>
                      </m:oMath>
                    </m:oMathPara>
                  </a14:m>
                  <a:endParaRPr lang="en-CA" sz="20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63268" y="2577913"/>
                  <a:ext cx="647733" cy="622098"/>
                </a:xfrm>
                <a:prstGeom prst="rect">
                  <a:avLst/>
                </a:prstGeom>
                <a:blipFill rotWithShape="1"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" name="Group 5"/>
            <p:cNvGrpSpPr/>
            <p:nvPr/>
          </p:nvGrpSpPr>
          <p:grpSpPr>
            <a:xfrm>
              <a:off x="1525579" y="3063193"/>
              <a:ext cx="6302382" cy="3312368"/>
              <a:chOff x="2311162" y="3861048"/>
              <a:chExt cx="4781118" cy="2016224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339752" y="3861048"/>
                <a:ext cx="4752528" cy="201622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699792" y="4005064"/>
                <a:ext cx="2232248" cy="15841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b="1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283968" y="4052486"/>
                <a:ext cx="2232248" cy="15841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b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/>
                  <p:cNvSpPr txBox="1"/>
                  <p:nvPr/>
                </p:nvSpPr>
                <p:spPr>
                  <a:xfrm rot="19277850">
                    <a:off x="2311162" y="3984084"/>
                    <a:ext cx="1135510" cy="3786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CA" sz="2000" b="0" i="1" smtClean="0">
                              <a:latin typeface="Cambria Math"/>
                              <a:ea typeface="Cambria Math"/>
                            </a:rPr>
                            <m:t>𝑡𝑟𝑎𝑣𝑒𝑙</m:t>
                          </m:r>
                        </m:oMath>
                      </m:oMathPara>
                    </a14:m>
                    <a:endParaRPr lang="en-CA" sz="2000" dirty="0"/>
                  </a:p>
                </p:txBody>
              </p:sp>
            </mc:Choice>
            <mc:Fallback xmlns="">
              <p:sp>
                <p:nvSpPr>
                  <p:cNvPr id="10" name="TextBox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9277850">
                    <a:off x="2311162" y="3984084"/>
                    <a:ext cx="1135510" cy="378668"/>
                  </a:xfrm>
                  <a:prstGeom prst="rect">
                    <a:avLst/>
                  </a:prstGeom>
                  <a:blipFill rotWithShape="1">
                    <a:blip r:embed="rId3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C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/>
                  <p:cNvSpPr txBox="1"/>
                  <p:nvPr/>
                </p:nvSpPr>
                <p:spPr>
                  <a:xfrm rot="2434686">
                    <a:off x="6153890" y="4044928"/>
                    <a:ext cx="724651" cy="3786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CA" sz="2000" b="0" i="1" smtClean="0">
                              <a:latin typeface="Cambria Math"/>
                            </a:rPr>
                            <m:t>𝑗𝑜𝑏</m:t>
                          </m:r>
                        </m:oMath>
                      </m:oMathPara>
                    </a14:m>
                    <a:endParaRPr lang="en-CA" sz="2000" dirty="0"/>
                  </a:p>
                </p:txBody>
              </p:sp>
            </mc:Choice>
            <mc:Fallback xmlns="">
              <p:sp>
                <p:nvSpPr>
                  <p:cNvPr id="11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2434686">
                    <a:off x="6153890" y="4044928"/>
                    <a:ext cx="724651" cy="378668"/>
                  </a:xfrm>
                  <a:prstGeom prst="rect">
                    <a:avLst/>
                  </a:prstGeom>
                  <a:blipFill rotWithShape="1">
                    <a:blip r:embed="rId35"/>
                    <a:stretch>
                      <a:fillRect l="-4167" b="-4274"/>
                    </a:stretch>
                  </a:blipFill>
                </p:spPr>
                <p:txBody>
                  <a:bodyPr/>
                  <a:lstStyle/>
                  <a:p>
                    <a:r>
                      <a:rPr lang="en-CA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2" name="Group 11"/>
          <p:cNvGrpSpPr/>
          <p:nvPr/>
        </p:nvGrpSpPr>
        <p:grpSpPr>
          <a:xfrm>
            <a:off x="4884300" y="4101313"/>
            <a:ext cx="4034084" cy="2442505"/>
            <a:chOff x="1563266" y="2577913"/>
            <a:chExt cx="6264696" cy="37976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563268" y="2577913"/>
                  <a:ext cx="647733" cy="6220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sz="2000" i="1" smtClean="0">
                            <a:latin typeface="Cambria Math"/>
                            <a:ea typeface="Cambria Math"/>
                          </a:rPr>
                          <m:t>Ω</m:t>
                        </m:r>
                      </m:oMath>
                    </m:oMathPara>
                  </a14:m>
                  <a:endParaRPr lang="en-CA" sz="20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63268" y="2577913"/>
                  <a:ext cx="647733" cy="622098"/>
                </a:xfrm>
                <a:prstGeom prst="rect">
                  <a:avLst/>
                </a:prstGeom>
                <a:blipFill rotWithShape="1"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4" name="Group 13"/>
            <p:cNvGrpSpPr/>
            <p:nvPr/>
          </p:nvGrpSpPr>
          <p:grpSpPr>
            <a:xfrm>
              <a:off x="1563266" y="3063193"/>
              <a:ext cx="6264696" cy="3312368"/>
              <a:chOff x="2339752" y="3861048"/>
              <a:chExt cx="4752528" cy="201622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339752" y="3861048"/>
                <a:ext cx="4752528" cy="201622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699792" y="4005064"/>
                <a:ext cx="2232248" cy="15841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b="1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283968" y="4052486"/>
                <a:ext cx="2232248" cy="15841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b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 rot="19277850">
                    <a:off x="2475461" y="3984084"/>
                    <a:ext cx="806913" cy="3786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CA" sz="2000" b="0" i="1" smtClean="0">
                              <a:latin typeface="Cambria Math"/>
                              <a:ea typeface="Cambria Math"/>
                            </a:rPr>
                            <m:t>𝑜𝑑𝑑</m:t>
                          </m:r>
                        </m:oMath>
                      </m:oMathPara>
                    </a14:m>
                    <a:endParaRPr lang="en-CA" sz="2000" dirty="0"/>
                  </a:p>
                </p:txBody>
              </p:sp>
            </mc:Choice>
            <mc:Fallback xmlns=""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9277850">
                    <a:off x="2475461" y="3984084"/>
                    <a:ext cx="806913" cy="378668"/>
                  </a:xfrm>
                  <a:prstGeom prst="rect">
                    <a:avLst/>
                  </a:prstGeom>
                  <a:blipFill rotWithShape="1">
                    <a:blip r:embed="rId3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C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 rot="2434686">
                    <a:off x="6134135" y="4044928"/>
                    <a:ext cx="764157" cy="3786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CA" sz="2000" b="0" i="1" smtClean="0">
                              <a:latin typeface="Cambria Math"/>
                            </a:rPr>
                            <m:t>&gt;2</m:t>
                          </m:r>
                        </m:oMath>
                      </m:oMathPara>
                    </a14:m>
                    <a:endParaRPr lang="en-CA" sz="2000" dirty="0"/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2434686">
                    <a:off x="6134135" y="4044928"/>
                    <a:ext cx="764157" cy="378668"/>
                  </a:xfrm>
                  <a:prstGeom prst="rect">
                    <a:avLst/>
                  </a:prstGeom>
                  <a:blipFill rotWithShape="1">
                    <a:blip r:embed="rId3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CA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58086" y="3501008"/>
                <a:ext cx="34449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/>
                        </a:rPr>
                        <m:t>𝐸𝑥𝑎𝑚𝑝𝑙𝑒</m:t>
                      </m:r>
                      <m:r>
                        <a:rPr lang="en-CA" sz="2800" b="0" i="1" smtClean="0">
                          <a:latin typeface="Cambria Math"/>
                        </a:rPr>
                        <m:t> 1:</m:t>
                      </m:r>
                      <m:r>
                        <a:rPr lang="en-CA" sz="2800" b="0" i="1" smtClean="0">
                          <a:latin typeface="Cambria Math"/>
                        </a:rPr>
                        <m:t>𝑂𝑢𝑟</m:t>
                      </m:r>
                      <m:r>
                        <a:rPr lang="en-CA" sz="2800" b="0" i="1" smtClean="0">
                          <a:latin typeface="Cambria Math"/>
                        </a:rPr>
                        <m:t> </m:t>
                      </m:r>
                      <m:r>
                        <a:rPr lang="en-CA" sz="2800" b="0" i="1" smtClean="0">
                          <a:latin typeface="Cambria Math"/>
                        </a:rPr>
                        <m:t>𝑃𝑜𝑙𝑙</m:t>
                      </m:r>
                    </m:oMath>
                  </m:oMathPara>
                </a14:m>
                <a:endParaRPr lang="en-CA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86" y="3501008"/>
                <a:ext cx="3444917" cy="523220"/>
              </a:xfrm>
              <a:prstGeom prst="rect">
                <a:avLst/>
              </a:prstGeom>
              <a:blipFill rotWithShape="1"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949608" y="3501008"/>
                <a:ext cx="40607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/>
                        </a:rPr>
                        <m:t>𝐸𝑥𝑎𝑚𝑝𝑙𝑒</m:t>
                      </m:r>
                      <m:r>
                        <a:rPr lang="en-CA" sz="2800" b="0" i="1" smtClean="0">
                          <a:latin typeface="Cambria Math"/>
                        </a:rPr>
                        <m:t> 2:</m:t>
                      </m:r>
                      <m:r>
                        <a:rPr lang="en-CA" sz="2800" b="0" i="1" smtClean="0">
                          <a:latin typeface="Cambria Math"/>
                        </a:rPr>
                        <m:t>𝑅𝑜𝑙𝑙𝑖𝑛𝑔</m:t>
                      </m:r>
                      <m:r>
                        <a:rPr lang="en-CA" sz="2800" b="0" i="1" smtClean="0">
                          <a:latin typeface="Cambria Math"/>
                        </a:rPr>
                        <m:t> </m:t>
                      </m:r>
                      <m:r>
                        <a:rPr lang="en-CA" sz="2800" b="0" i="1" smtClean="0">
                          <a:latin typeface="Cambria Math"/>
                        </a:rPr>
                        <m:t>𝑑𝑖𝑐𝑒</m:t>
                      </m:r>
                    </m:oMath>
                  </m:oMathPara>
                </a14:m>
                <a:endParaRPr lang="en-CA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608" y="3501008"/>
                <a:ext cx="4060727" cy="523220"/>
              </a:xfrm>
              <a:prstGeom prst="rect">
                <a:avLst/>
              </a:prstGeom>
              <a:blipFill rotWithShape="1"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156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Three Categories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Let’s take a poll:</a:t>
            </a:r>
          </a:p>
          <a:p>
            <a:pPr marL="0" indent="0">
              <a:buNone/>
            </a:pPr>
            <a:r>
              <a:rPr lang="en-CA" dirty="0" smtClean="0"/>
              <a:t>Step 1 – JUST THINK, DON’T RESPOND</a:t>
            </a:r>
          </a:p>
          <a:p>
            <a:pPr marL="0" indent="0">
              <a:buNone/>
            </a:pPr>
            <a:r>
              <a:rPr lang="en-CA" dirty="0" smtClean="0"/>
              <a:t>Questions:</a:t>
            </a: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Who lives on a farm?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Who cheers for the jays?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Who owns at least one pet?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90114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Three </a:t>
            </a:r>
            <a:r>
              <a:rPr lang="en-CA" dirty="0"/>
              <a:t>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Let’s take a poll:</a:t>
            </a:r>
          </a:p>
          <a:p>
            <a:pPr marL="0" indent="0">
              <a:buNone/>
            </a:pPr>
            <a:r>
              <a:rPr lang="en-CA" sz="2400" dirty="0"/>
              <a:t>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/>
              <a:t>Who lives on a farm?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/>
              <a:t>Who cheers for the jays?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/>
              <a:t>Who owns at least one pet?</a:t>
            </a:r>
          </a:p>
          <a:p>
            <a:pPr marL="0" indent="0">
              <a:buNone/>
            </a:pPr>
            <a:r>
              <a:rPr lang="en-CA" dirty="0" smtClean="0"/>
              <a:t>Step 2 – WHICH CATEGORY DO YOU FIT INTO?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Answered yes to all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Answered yes to only question 1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Answered yes to only question 2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Answered yes to only question 3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Answered yes to questions 1 and 2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Answered yes to questions 1 and 3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Answered yes to questions 2 and 3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Didn’t answer yes at all</a:t>
            </a:r>
          </a:p>
        </p:txBody>
      </p:sp>
    </p:spTree>
    <p:extLst>
      <p:ext uri="{BB962C8B-B14F-4D97-AF65-F5344CB8AC3E}">
        <p14:creationId xmlns:p14="http://schemas.microsoft.com/office/powerpoint/2010/main" val="163516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Three </a:t>
            </a:r>
            <a:r>
              <a:rPr lang="en-CA" dirty="0"/>
              <a:t>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Step 3 – Organize the information: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790963" y="2309614"/>
            <a:ext cx="6192688" cy="4317605"/>
            <a:chOff x="2339752" y="3481765"/>
            <a:chExt cx="4752528" cy="3115587"/>
          </a:xfrm>
        </p:grpSpPr>
        <p:sp>
          <p:nvSpPr>
            <p:cNvPr id="16" name="Rectangle 15"/>
            <p:cNvSpPr/>
            <p:nvPr/>
          </p:nvSpPr>
          <p:spPr>
            <a:xfrm>
              <a:off x="2339752" y="3861048"/>
              <a:ext cx="4752528" cy="27363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Oval 16"/>
            <p:cNvSpPr/>
            <p:nvPr/>
          </p:nvSpPr>
          <p:spPr>
            <a:xfrm>
              <a:off x="2699792" y="4005064"/>
              <a:ext cx="2232248" cy="15841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283968" y="4052486"/>
              <a:ext cx="2232248" cy="15841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3491880" y="4828581"/>
              <a:ext cx="2232248" cy="15841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339752" y="3481765"/>
                  <a:ext cx="391453" cy="3775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sz="2800" i="1" smtClean="0">
                            <a:latin typeface="Cambria Math"/>
                            <a:ea typeface="Cambria Math"/>
                          </a:rPr>
                          <m:t>Ω</m:t>
                        </m:r>
                      </m:oMath>
                    </m:oMathPara>
                  </a14:m>
                  <a:endParaRPr lang="en-CA" sz="28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9752" y="3481765"/>
                  <a:ext cx="391453" cy="377556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 rot="19486007">
                  <a:off x="2441789" y="4000194"/>
                  <a:ext cx="894413" cy="3775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2800" b="0" i="1" smtClean="0">
                            <a:latin typeface="Cambria Math"/>
                            <a:ea typeface="Cambria Math"/>
                          </a:rPr>
                          <m:t>𝐹𝑎𝑟𝑚</m:t>
                        </m:r>
                      </m:oMath>
                    </m:oMathPara>
                  </a14:m>
                  <a:endParaRPr lang="en-CA" sz="28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9486007">
                  <a:off x="2441789" y="4000194"/>
                  <a:ext cx="894413" cy="37755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 rot="2147981">
                  <a:off x="6141123" y="4031687"/>
                  <a:ext cx="750184" cy="3775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2800" b="0" i="1" smtClean="0">
                            <a:latin typeface="Cambria Math"/>
                            <a:ea typeface="Cambria Math"/>
                          </a:rPr>
                          <m:t>𝐽𝑎𝑦𝑠</m:t>
                        </m:r>
                      </m:oMath>
                    </m:oMathPara>
                  </a14:m>
                  <a:endParaRPr lang="en-CA" sz="2800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147981">
                  <a:off x="6141123" y="4031687"/>
                  <a:ext cx="750184" cy="37755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 rot="2292618">
                  <a:off x="3411052" y="6079200"/>
                  <a:ext cx="627015" cy="3775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2800" b="0" i="1" smtClean="0">
                            <a:latin typeface="Cambria Math"/>
                            <a:ea typeface="Cambria Math"/>
                          </a:rPr>
                          <m:t>𝑃𝑒𝑡</m:t>
                        </m:r>
                      </m:oMath>
                    </m:oMathPara>
                  </a14:m>
                  <a:endParaRPr lang="en-CA" sz="2800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292618">
                  <a:off x="3411052" y="6079200"/>
                  <a:ext cx="627015" cy="37755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53722" y="4327697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722" y="4327697"/>
                <a:ext cx="385683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936284" y="394693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284" y="3946934"/>
                <a:ext cx="39606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96136" y="3947318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947318"/>
                <a:ext cx="38568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04199" y="5510795"/>
                <a:ext cx="4045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199" y="5510795"/>
                <a:ext cx="404598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53722" y="3577986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722" y="3577986"/>
                <a:ext cx="396069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531478" y="4658923"/>
                <a:ext cx="5467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𝐹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478" y="4658923"/>
                <a:ext cx="546735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331893" y="4697029"/>
                <a:ext cx="4045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𝐺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893" y="4697029"/>
                <a:ext cx="404598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41355" y="5801438"/>
                <a:ext cx="4126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𝐻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355" y="5801438"/>
                <a:ext cx="412613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493838" y="0"/>
            <a:ext cx="842532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many students live on a farm?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163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599</Words>
  <Application>Microsoft Macintosh PowerPoint</Application>
  <PresentationFormat>On-screen Show (4:3)</PresentationFormat>
  <Paragraphs>160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Cambria Math</vt:lpstr>
      <vt:lpstr>Arial</vt:lpstr>
      <vt:lpstr>Calibri</vt:lpstr>
      <vt:lpstr>Wingdings</vt:lpstr>
      <vt:lpstr>Office Theme</vt:lpstr>
      <vt:lpstr>5.01 Organizers and Probability</vt:lpstr>
      <vt:lpstr>Our Probability Situations</vt:lpstr>
      <vt:lpstr>Two Categories</vt:lpstr>
      <vt:lpstr>Two Categories</vt:lpstr>
      <vt:lpstr>Two Categories</vt:lpstr>
      <vt:lpstr>Two Categories</vt:lpstr>
      <vt:lpstr>Three Categories</vt:lpstr>
      <vt:lpstr>Three Categories</vt:lpstr>
      <vt:lpstr>Three Categories</vt:lpstr>
      <vt:lpstr>Three Categories</vt:lpstr>
      <vt:lpstr>Two Categories with Subcategories</vt:lpstr>
      <vt:lpstr>Two Categories – with Subcategories</vt:lpstr>
      <vt:lpstr>Two Categories – with Subcategories</vt:lpstr>
      <vt:lpstr>Two Categories – with Subcategories</vt:lpstr>
      <vt:lpstr>Two Categories – with Subcategories</vt:lpstr>
      <vt:lpstr>Two Categories – with Subcategories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Filling in the Venn Diagram</dc:title>
  <dc:creator>tconnell</dc:creator>
  <cp:lastModifiedBy>Microsoft Office User</cp:lastModifiedBy>
  <cp:revision>29</cp:revision>
  <dcterms:created xsi:type="dcterms:W3CDTF">2014-04-23T15:10:55Z</dcterms:created>
  <dcterms:modified xsi:type="dcterms:W3CDTF">2019-04-23T00:45:40Z</dcterms:modified>
</cp:coreProperties>
</file>